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3" r:id="rId4"/>
    <p:sldId id="265" r:id="rId5"/>
    <p:sldId id="266" r:id="rId6"/>
    <p:sldId id="259" r:id="rId7"/>
    <p:sldId id="260" r:id="rId8"/>
    <p:sldId id="258" r:id="rId9"/>
    <p:sldId id="261" r:id="rId10"/>
    <p:sldId id="262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926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3AED-6D6C-4662-B75E-AE0E99663C9F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7CEC8-5BCA-4504-BBD2-54C4B5D0B66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608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7CEC8-5BCA-4504-BBD2-54C4B5D0B664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6823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890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601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1973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77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448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686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496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950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299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857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200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D560-C6C5-4F06-A134-A05134835753}" type="datetimeFigureOut">
              <a:rPr lang="sk-SK" smtClean="0"/>
              <a:t>27. 9. 2018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41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sk/url?sa=i&amp;source=images&amp;cd=&amp;cad=rja&amp;docid=KoLPxPCfvo-qVM&amp;tbnid=B27ru6Q08pC7cM:&amp;ved=0CAgQjRwwAA&amp;url=http://www.directtv-channels.com/watch-tv-shows-online/how-to-hook-up-your-vcr-television-and-satellite-receiver/&amp;ei=rSVUUfqMDomr4ASeg4CoAg&amp;psig=AFQjCNHvasEeKm9WPQBi2UeVtNLJtuyvvw&amp;ust=1364555565282500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Satelitn</a:t>
            </a:r>
            <a:r>
              <a:rPr lang="sk-SK" dirty="0" smtClean="0"/>
              <a:t>ý prijímač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201</a:t>
            </a:r>
            <a:r>
              <a:rPr lang="en-US" smtClean="0"/>
              <a:t>8/19</a:t>
            </a:r>
            <a:endParaRPr lang="sk-SK" dirty="0" smtClean="0"/>
          </a:p>
          <a:p>
            <a:r>
              <a:rPr lang="sk-SK" dirty="0" err="1" smtClean="0"/>
              <a:t>Ľ.Maceková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70128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olumbiaisa.50webs.com/diagram_analog_tv_dtv_vcr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26757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539552" y="33265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Domáci príjem </a:t>
            </a:r>
            <a:r>
              <a:rPr lang="sk-SK" dirty="0" err="1" smtClean="0"/>
              <a:t>sat</a:t>
            </a:r>
            <a:r>
              <a:rPr lang="sk-SK" dirty="0" smtClean="0"/>
              <a:t>. aj. </a:t>
            </a:r>
            <a:r>
              <a:rPr lang="sk-SK" dirty="0" err="1" smtClean="0"/>
              <a:t>terestr</a:t>
            </a:r>
            <a:r>
              <a:rPr lang="sk-SK" dirty="0" smtClean="0"/>
              <a:t>. TV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2037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čísla snímky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C357D4-EE30-498B-9BA9-B6A77EBC9332}" type="slidenum">
              <a:rPr lang="en-US" altLang="sk-SK" smtClean="0"/>
              <a:pPr eaLnBrk="1" hangingPunct="1"/>
              <a:t>2</a:t>
            </a:fld>
            <a:endParaRPr lang="en-US" altLang="sk-SK" smtClean="0"/>
          </a:p>
        </p:txBody>
      </p:sp>
      <p:sp>
        <p:nvSpPr>
          <p:cNvPr id="36867" name="BlokTextu 2"/>
          <p:cNvSpPr txBox="1">
            <a:spLocks noChangeArrowheads="1"/>
          </p:cNvSpPr>
          <p:nvPr/>
        </p:nvSpPr>
        <p:spPr bwMode="auto">
          <a:xfrm>
            <a:off x="2051050" y="549275"/>
            <a:ext cx="3889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k-SK"/>
              <a:t>Satelitn</a:t>
            </a:r>
            <a:r>
              <a:rPr lang="sk-SK" altLang="sk-SK"/>
              <a:t>ý príjem na povchu Zeme</a:t>
            </a:r>
          </a:p>
        </p:txBody>
      </p:sp>
      <p:sp>
        <p:nvSpPr>
          <p:cNvPr id="36868" name="Rectangle 1028"/>
          <p:cNvSpPr>
            <a:spLocks noChangeArrowheads="1"/>
          </p:cNvSpPr>
          <p:nvPr/>
        </p:nvSpPr>
        <p:spPr bwMode="auto">
          <a:xfrm>
            <a:off x="498475" y="1341438"/>
            <a:ext cx="8348663" cy="5170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en-US" altLang="sk-SK">
                <a:cs typeface="Times New Roman" pitchFamily="18" charset="0"/>
              </a:rPr>
              <a:t>  </a:t>
            </a:r>
            <a:r>
              <a:rPr lang="en-US" altLang="sk-SK" sz="2200">
                <a:cs typeface="Times New Roman" pitchFamily="18" charset="0"/>
              </a:rPr>
              <a:t>The </a:t>
            </a:r>
            <a:r>
              <a:rPr lang="en-US" altLang="sk-SK" sz="2200" b="1">
                <a:cs typeface="Times New Roman" pitchFamily="18" charset="0"/>
              </a:rPr>
              <a:t>Outdoor Unit</a:t>
            </a:r>
            <a:r>
              <a:rPr lang="en-US" altLang="sk-SK" sz="2200">
                <a:cs typeface="Times New Roman" pitchFamily="18" charset="0"/>
              </a:rPr>
              <a:t> (ODU) is located where it will have a clear line of sight to the satellite and is free from casual blockage by people and/or equipment moving in front of it. It includes the Radio Frequency Trasceiver (RFT).</a:t>
            </a:r>
          </a:p>
          <a:p>
            <a:endParaRPr lang="en-US" altLang="sk-SK" sz="2200"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sk-SK" sz="2200">
                <a:cs typeface="Times New Roman" pitchFamily="18" charset="0"/>
              </a:rPr>
              <a:t>  The </a:t>
            </a:r>
            <a:r>
              <a:rPr lang="en-US" altLang="sk-SK" sz="2200" b="1">
                <a:cs typeface="Times New Roman" pitchFamily="18" charset="0"/>
              </a:rPr>
              <a:t>Inter Facility Link </a:t>
            </a:r>
            <a:r>
              <a:rPr lang="en-US" altLang="sk-SK" sz="2200">
                <a:cs typeface="Times New Roman" pitchFamily="18" charset="0"/>
              </a:rPr>
              <a:t>(IFL) carries the electronic signal between the ODU and the Indoor Unit (IDU) as well as power cables for the ODU and control signals from the IDU.</a:t>
            </a:r>
          </a:p>
          <a:p>
            <a:endParaRPr lang="en-US" altLang="sk-SK" sz="2200"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sk-SK" sz="2200">
                <a:cs typeface="Times New Roman" pitchFamily="18" charset="0"/>
              </a:rPr>
              <a:t>  The </a:t>
            </a:r>
            <a:r>
              <a:rPr lang="en-US" altLang="sk-SK" sz="2200" b="1">
                <a:cs typeface="Times New Roman" pitchFamily="18" charset="0"/>
              </a:rPr>
              <a:t>Indoor Unit </a:t>
            </a:r>
            <a:r>
              <a:rPr lang="en-US" altLang="sk-SK" sz="2200">
                <a:cs typeface="Times New Roman" pitchFamily="18" charset="0"/>
              </a:rPr>
              <a:t>IDU is normally housed in a desktop computer at the User’s workstation and consists of the baseband processor units and interface equipment (e.g. computer screen and keyboard).  The IDU will also house the modem and multiplexer/demultilexer (mux/demux) units if these are not already housed in the ODU.</a:t>
            </a:r>
          </a:p>
        </p:txBody>
      </p:sp>
    </p:spTree>
    <p:extLst>
      <p:ext uri="{BB962C8B-B14F-4D97-AF65-F5344CB8AC3E}">
        <p14:creationId xmlns:p14="http://schemas.microsoft.com/office/powerpoint/2010/main" val="118918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0648"/>
            <a:ext cx="7316192" cy="548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ĺžnik 1"/>
          <p:cNvSpPr/>
          <p:nvPr/>
        </p:nvSpPr>
        <p:spPr>
          <a:xfrm>
            <a:off x="467544" y="152636"/>
            <a:ext cx="7848872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Obdĺžnik 3"/>
          <p:cNvSpPr/>
          <p:nvPr/>
        </p:nvSpPr>
        <p:spPr>
          <a:xfrm>
            <a:off x="484623" y="4221088"/>
            <a:ext cx="7848872" cy="2066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467544" y="980728"/>
            <a:ext cx="1935832" cy="3299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732240" y="921804"/>
            <a:ext cx="1935832" cy="3299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478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čísla snímky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771826-647C-4BD2-B579-4C14D55D3B89}" type="slidenum">
              <a:rPr lang="en-US" altLang="sk-SK" smtClean="0"/>
              <a:pPr eaLnBrk="1" hangingPunct="1"/>
              <a:t>4</a:t>
            </a:fld>
            <a:endParaRPr lang="en-US" altLang="sk-SK" smtClean="0"/>
          </a:p>
        </p:txBody>
      </p:sp>
      <p:pic>
        <p:nvPicPr>
          <p:cNvPr id="37891" name="Picture 2053" descr="D:\Users\Leila\docs\GMU\SatCom\Org_and Edit\Research\whatisvsa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5" y="1557338"/>
            <a:ext cx="449262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BlokTextu 3"/>
          <p:cNvSpPr txBox="1">
            <a:spLocks noChangeArrowheads="1"/>
          </p:cNvSpPr>
          <p:nvPr/>
        </p:nvSpPr>
        <p:spPr bwMode="auto">
          <a:xfrm>
            <a:off x="1619250" y="692150"/>
            <a:ext cx="4897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k-SK" altLang="sk-SK"/>
              <a:t>Pozemská stanica</a:t>
            </a:r>
          </a:p>
        </p:txBody>
      </p:sp>
    </p:spTree>
    <p:extLst>
      <p:ext uri="{BB962C8B-B14F-4D97-AF65-F5344CB8AC3E}">
        <p14:creationId xmlns:p14="http://schemas.microsoft.com/office/powerpoint/2010/main" val="1581235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čísla snímky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FF6748-6777-4660-B0F7-EC1712389D83}" type="slidenum">
              <a:rPr lang="en-US" altLang="sk-SK" smtClean="0"/>
              <a:pPr eaLnBrk="1" hangingPunct="1"/>
              <a:t>5</a:t>
            </a:fld>
            <a:endParaRPr lang="en-US" altLang="sk-SK" smtClean="0"/>
          </a:p>
        </p:txBody>
      </p:sp>
      <p:sp>
        <p:nvSpPr>
          <p:cNvPr id="3891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96913" y="230188"/>
            <a:ext cx="7772400" cy="1143000"/>
          </a:xfrm>
        </p:spPr>
        <p:txBody>
          <a:bodyPr/>
          <a:lstStyle/>
          <a:p>
            <a:r>
              <a:rPr lang="sk-SK" altLang="sk-SK" sz="3600" smtClean="0"/>
              <a:t>Pozemská stanica</a:t>
            </a:r>
            <a:r>
              <a:rPr lang="en-US" altLang="sk-SK" sz="3600" smtClean="0"/>
              <a:t> – </a:t>
            </a:r>
            <a:r>
              <a:rPr lang="sk-SK" altLang="sk-SK" sz="3600" smtClean="0"/>
              <a:t>bloková schéma</a:t>
            </a:r>
            <a:endParaRPr lang="en-US" altLang="sk-SK" sz="3600" smtClean="0"/>
          </a:p>
        </p:txBody>
      </p:sp>
      <p:sp>
        <p:nvSpPr>
          <p:cNvPr id="38916" name="Line 1027"/>
          <p:cNvSpPr>
            <a:spLocks noChangeShapeType="1"/>
          </p:cNvSpPr>
          <p:nvPr/>
        </p:nvSpPr>
        <p:spPr bwMode="auto">
          <a:xfrm>
            <a:off x="557213" y="1225550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/>
          </a:p>
        </p:txBody>
      </p:sp>
      <p:sp>
        <p:nvSpPr>
          <p:cNvPr id="38917" name="Line 1041"/>
          <p:cNvSpPr>
            <a:spLocks noChangeShapeType="1"/>
          </p:cNvSpPr>
          <p:nvPr/>
        </p:nvSpPr>
        <p:spPr bwMode="auto">
          <a:xfrm>
            <a:off x="3094038" y="2692400"/>
            <a:ext cx="2746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18" name="Arc 1029"/>
          <p:cNvSpPr>
            <a:spLocks/>
          </p:cNvSpPr>
          <p:nvPr/>
        </p:nvSpPr>
        <p:spPr bwMode="auto">
          <a:xfrm rot="6780272">
            <a:off x="2212975" y="1431925"/>
            <a:ext cx="414338" cy="547688"/>
          </a:xfrm>
          <a:custGeom>
            <a:avLst/>
            <a:gdLst>
              <a:gd name="T0" fmla="*/ 0 w 24507"/>
              <a:gd name="T1" fmla="*/ 83421 h 21600"/>
              <a:gd name="T2" fmla="*/ 414338 w 24507"/>
              <a:gd name="T3" fmla="*/ 111211 h 21600"/>
              <a:gd name="T4" fmla="*/ 193736 w 24507"/>
              <a:gd name="T5" fmla="*/ 54768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507" h="21600" fill="none" extrusionOk="0">
                <a:moveTo>
                  <a:pt x="0" y="3290"/>
                </a:moveTo>
                <a:cubicBezTo>
                  <a:pt x="3435" y="1140"/>
                  <a:pt x="7406" y="-1"/>
                  <a:pt x="11459" y="0"/>
                </a:cubicBezTo>
                <a:cubicBezTo>
                  <a:pt x="16170" y="0"/>
                  <a:pt x="20752" y="1540"/>
                  <a:pt x="24506" y="4386"/>
                </a:cubicBezTo>
              </a:path>
              <a:path w="24507" h="21600" stroke="0" extrusionOk="0">
                <a:moveTo>
                  <a:pt x="0" y="3290"/>
                </a:moveTo>
                <a:cubicBezTo>
                  <a:pt x="3435" y="1140"/>
                  <a:pt x="7406" y="-1"/>
                  <a:pt x="11459" y="0"/>
                </a:cubicBezTo>
                <a:cubicBezTo>
                  <a:pt x="16170" y="0"/>
                  <a:pt x="20752" y="1540"/>
                  <a:pt x="24506" y="4386"/>
                </a:cubicBezTo>
                <a:lnTo>
                  <a:pt x="11459" y="21600"/>
                </a:lnTo>
                <a:lnTo>
                  <a:pt x="0" y="329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19" name="AutoShape 1030"/>
          <p:cNvSpPr>
            <a:spLocks noChangeArrowheads="1"/>
          </p:cNvSpPr>
          <p:nvPr/>
        </p:nvSpPr>
        <p:spPr bwMode="auto">
          <a:xfrm rot="-5786072">
            <a:off x="2173287" y="1876426"/>
            <a:ext cx="106363" cy="93662"/>
          </a:xfrm>
          <a:prstGeom prst="rtTriangl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sp>
        <p:nvSpPr>
          <p:cNvPr id="38920" name="Text Box 1031"/>
          <p:cNvSpPr txBox="1">
            <a:spLocks noChangeArrowheads="1"/>
          </p:cNvSpPr>
          <p:nvPr/>
        </p:nvSpPr>
        <p:spPr bwMode="auto">
          <a:xfrm>
            <a:off x="2363788" y="1320800"/>
            <a:ext cx="8667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sk-SK" sz="1200"/>
              <a:t>Antenna</a:t>
            </a:r>
          </a:p>
        </p:txBody>
      </p:sp>
      <p:sp>
        <p:nvSpPr>
          <p:cNvPr id="38921" name="Text Box 1032"/>
          <p:cNvSpPr txBox="1">
            <a:spLocks noChangeArrowheads="1"/>
          </p:cNvSpPr>
          <p:nvPr/>
        </p:nvSpPr>
        <p:spPr bwMode="auto">
          <a:xfrm>
            <a:off x="1790700" y="1563688"/>
            <a:ext cx="5492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sk-SK" sz="1200"/>
              <a:t>Feed</a:t>
            </a:r>
          </a:p>
        </p:txBody>
      </p:sp>
      <p:sp>
        <p:nvSpPr>
          <p:cNvPr id="38922" name="Text Box 1033"/>
          <p:cNvSpPr txBox="1">
            <a:spLocks noChangeArrowheads="1"/>
          </p:cNvSpPr>
          <p:nvPr/>
        </p:nvSpPr>
        <p:spPr bwMode="auto">
          <a:xfrm>
            <a:off x="2084388" y="2009775"/>
            <a:ext cx="1466850" cy="827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sk-SK" altLang="sk-SK" sz="1000"/>
          </a:p>
        </p:txBody>
      </p:sp>
      <p:sp>
        <p:nvSpPr>
          <p:cNvPr id="38923" name="Line 1034"/>
          <p:cNvSpPr>
            <a:spLocks noChangeShapeType="1"/>
          </p:cNvSpPr>
          <p:nvPr/>
        </p:nvSpPr>
        <p:spPr bwMode="auto">
          <a:xfrm>
            <a:off x="2179638" y="1960563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24" name="Line 1035"/>
          <p:cNvSpPr>
            <a:spLocks noChangeShapeType="1"/>
          </p:cNvSpPr>
          <p:nvPr/>
        </p:nvSpPr>
        <p:spPr bwMode="auto">
          <a:xfrm>
            <a:off x="2179638" y="2417763"/>
            <a:ext cx="1841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25" name="Text Box 1036"/>
          <p:cNvSpPr txBox="1">
            <a:spLocks noChangeArrowheads="1"/>
          </p:cNvSpPr>
          <p:nvPr/>
        </p:nvSpPr>
        <p:spPr bwMode="auto">
          <a:xfrm>
            <a:off x="2636838" y="2052638"/>
            <a:ext cx="457200" cy="274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sk-SK" sz="1000"/>
              <a:t>LNC</a:t>
            </a:r>
          </a:p>
        </p:txBody>
      </p:sp>
      <p:sp>
        <p:nvSpPr>
          <p:cNvPr id="38926" name="Text Box 1037"/>
          <p:cNvSpPr txBox="1">
            <a:spLocks noChangeArrowheads="1"/>
          </p:cNvSpPr>
          <p:nvPr/>
        </p:nvSpPr>
        <p:spPr bwMode="auto">
          <a:xfrm>
            <a:off x="2636838" y="2509838"/>
            <a:ext cx="515937" cy="27463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HPC</a:t>
            </a:r>
          </a:p>
        </p:txBody>
      </p:sp>
      <p:sp>
        <p:nvSpPr>
          <p:cNvPr id="38927" name="Line 1038"/>
          <p:cNvSpPr>
            <a:spLocks noChangeShapeType="1"/>
          </p:cNvSpPr>
          <p:nvPr/>
        </p:nvSpPr>
        <p:spPr bwMode="auto">
          <a:xfrm>
            <a:off x="2363788" y="2144713"/>
            <a:ext cx="0" cy="547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28" name="Line 1039"/>
          <p:cNvSpPr>
            <a:spLocks noChangeShapeType="1"/>
          </p:cNvSpPr>
          <p:nvPr/>
        </p:nvSpPr>
        <p:spPr bwMode="auto">
          <a:xfrm>
            <a:off x="2363788" y="2144713"/>
            <a:ext cx="273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29" name="Line 1040"/>
          <p:cNvSpPr>
            <a:spLocks noChangeShapeType="1"/>
          </p:cNvSpPr>
          <p:nvPr/>
        </p:nvSpPr>
        <p:spPr bwMode="auto">
          <a:xfrm>
            <a:off x="2363788" y="2692400"/>
            <a:ext cx="273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0" name="Line 1042"/>
          <p:cNvSpPr>
            <a:spLocks noChangeShapeType="1"/>
          </p:cNvSpPr>
          <p:nvPr/>
        </p:nvSpPr>
        <p:spPr bwMode="auto">
          <a:xfrm>
            <a:off x="3094038" y="2144713"/>
            <a:ext cx="2746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1" name="Line 1043"/>
          <p:cNvSpPr>
            <a:spLocks noChangeShapeType="1"/>
          </p:cNvSpPr>
          <p:nvPr/>
        </p:nvSpPr>
        <p:spPr bwMode="auto">
          <a:xfrm>
            <a:off x="3368675" y="2144713"/>
            <a:ext cx="0" cy="547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2" name="Line 1044"/>
          <p:cNvSpPr>
            <a:spLocks noChangeShapeType="1"/>
          </p:cNvSpPr>
          <p:nvPr/>
        </p:nvSpPr>
        <p:spPr bwMode="auto">
          <a:xfrm>
            <a:off x="3368675" y="2417763"/>
            <a:ext cx="8223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3" name="Text Box 1045"/>
          <p:cNvSpPr txBox="1">
            <a:spLocks noChangeArrowheads="1"/>
          </p:cNvSpPr>
          <p:nvPr/>
        </p:nvSpPr>
        <p:spPr bwMode="auto">
          <a:xfrm>
            <a:off x="4100513" y="1960563"/>
            <a:ext cx="2103437" cy="1006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sk-SK" altLang="sk-SK" sz="1200"/>
          </a:p>
        </p:txBody>
      </p:sp>
      <p:sp>
        <p:nvSpPr>
          <p:cNvPr id="38934" name="Text Box 1046"/>
          <p:cNvSpPr txBox="1">
            <a:spLocks noChangeArrowheads="1"/>
          </p:cNvSpPr>
          <p:nvPr/>
        </p:nvSpPr>
        <p:spPr bwMode="auto">
          <a:xfrm>
            <a:off x="4375150" y="2052638"/>
            <a:ext cx="547688" cy="274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DEM</a:t>
            </a:r>
          </a:p>
        </p:txBody>
      </p:sp>
      <p:sp>
        <p:nvSpPr>
          <p:cNvPr id="38935" name="Text Box 1047"/>
          <p:cNvSpPr txBox="1">
            <a:spLocks noChangeArrowheads="1"/>
          </p:cNvSpPr>
          <p:nvPr/>
        </p:nvSpPr>
        <p:spPr bwMode="auto">
          <a:xfrm>
            <a:off x="4375150" y="2509838"/>
            <a:ext cx="547688" cy="274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MOD</a:t>
            </a:r>
          </a:p>
        </p:txBody>
      </p:sp>
      <p:sp>
        <p:nvSpPr>
          <p:cNvPr id="38936" name="Line 1049"/>
          <p:cNvSpPr>
            <a:spLocks noChangeShapeType="1"/>
          </p:cNvSpPr>
          <p:nvPr/>
        </p:nvSpPr>
        <p:spPr bwMode="auto">
          <a:xfrm>
            <a:off x="4191000" y="2144713"/>
            <a:ext cx="0" cy="547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7" name="Line 1050"/>
          <p:cNvSpPr>
            <a:spLocks noChangeShapeType="1"/>
          </p:cNvSpPr>
          <p:nvPr/>
        </p:nvSpPr>
        <p:spPr bwMode="auto">
          <a:xfrm>
            <a:off x="4191000" y="2144713"/>
            <a:ext cx="1841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8" name="Line 1051"/>
          <p:cNvSpPr>
            <a:spLocks noChangeShapeType="1"/>
          </p:cNvSpPr>
          <p:nvPr/>
        </p:nvSpPr>
        <p:spPr bwMode="auto">
          <a:xfrm>
            <a:off x="4191000" y="2692400"/>
            <a:ext cx="1841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39" name="Line 1052"/>
          <p:cNvSpPr>
            <a:spLocks noChangeShapeType="1"/>
          </p:cNvSpPr>
          <p:nvPr/>
        </p:nvSpPr>
        <p:spPr bwMode="auto">
          <a:xfrm>
            <a:off x="4922838" y="2144713"/>
            <a:ext cx="3667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0" name="Line 1053"/>
          <p:cNvSpPr>
            <a:spLocks noChangeShapeType="1"/>
          </p:cNvSpPr>
          <p:nvPr/>
        </p:nvSpPr>
        <p:spPr bwMode="auto">
          <a:xfrm>
            <a:off x="4922838" y="2692400"/>
            <a:ext cx="3667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1" name="Line 1054"/>
          <p:cNvSpPr>
            <a:spLocks noChangeShapeType="1"/>
          </p:cNvSpPr>
          <p:nvPr/>
        </p:nvSpPr>
        <p:spPr bwMode="auto">
          <a:xfrm>
            <a:off x="6019800" y="2235200"/>
            <a:ext cx="8239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2" name="Line 1055"/>
          <p:cNvSpPr>
            <a:spLocks noChangeShapeType="1"/>
          </p:cNvSpPr>
          <p:nvPr/>
        </p:nvSpPr>
        <p:spPr bwMode="auto">
          <a:xfrm>
            <a:off x="6019800" y="2327275"/>
            <a:ext cx="8239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3" name="Line 1056"/>
          <p:cNvSpPr>
            <a:spLocks noChangeShapeType="1"/>
          </p:cNvSpPr>
          <p:nvPr/>
        </p:nvSpPr>
        <p:spPr bwMode="auto">
          <a:xfrm>
            <a:off x="6019800" y="2417763"/>
            <a:ext cx="8239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4" name="Line 1057"/>
          <p:cNvSpPr>
            <a:spLocks noChangeShapeType="1"/>
          </p:cNvSpPr>
          <p:nvPr/>
        </p:nvSpPr>
        <p:spPr bwMode="auto">
          <a:xfrm>
            <a:off x="6019800" y="2509838"/>
            <a:ext cx="8239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5" name="Text Box 1058"/>
          <p:cNvSpPr txBox="1">
            <a:spLocks noChangeArrowheads="1"/>
          </p:cNvSpPr>
          <p:nvPr/>
        </p:nvSpPr>
        <p:spPr bwMode="auto">
          <a:xfrm>
            <a:off x="6843713" y="2052638"/>
            <a:ext cx="9286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sk-SK" sz="1200"/>
              <a:t>To</a:t>
            </a:r>
          </a:p>
          <a:p>
            <a:r>
              <a:rPr lang="en-US" altLang="sk-SK" sz="1200"/>
              <a:t>Data Terminal Equipment</a:t>
            </a:r>
          </a:p>
        </p:txBody>
      </p:sp>
      <p:sp>
        <p:nvSpPr>
          <p:cNvPr id="38946" name="Line 1059"/>
          <p:cNvSpPr>
            <a:spLocks noChangeShapeType="1"/>
          </p:cNvSpPr>
          <p:nvPr/>
        </p:nvSpPr>
        <p:spPr bwMode="auto">
          <a:xfrm>
            <a:off x="1814513" y="1320800"/>
            <a:ext cx="0" cy="201295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7" name="Line 1060"/>
          <p:cNvSpPr>
            <a:spLocks noChangeShapeType="1"/>
          </p:cNvSpPr>
          <p:nvPr/>
        </p:nvSpPr>
        <p:spPr bwMode="auto">
          <a:xfrm>
            <a:off x="3643313" y="1320800"/>
            <a:ext cx="0" cy="201295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8" name="Line 1061"/>
          <p:cNvSpPr>
            <a:spLocks noChangeShapeType="1"/>
          </p:cNvSpPr>
          <p:nvPr/>
        </p:nvSpPr>
        <p:spPr bwMode="auto">
          <a:xfrm>
            <a:off x="3917950" y="1336675"/>
            <a:ext cx="0" cy="2011363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49" name="Line 1062"/>
          <p:cNvSpPr>
            <a:spLocks noChangeShapeType="1"/>
          </p:cNvSpPr>
          <p:nvPr/>
        </p:nvSpPr>
        <p:spPr bwMode="auto">
          <a:xfrm>
            <a:off x="7666038" y="1320800"/>
            <a:ext cx="0" cy="201295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50" name="Line 1063"/>
          <p:cNvSpPr>
            <a:spLocks noChangeShapeType="1"/>
          </p:cNvSpPr>
          <p:nvPr/>
        </p:nvSpPr>
        <p:spPr bwMode="auto">
          <a:xfrm>
            <a:off x="1814513" y="132080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51" name="Line 1064"/>
          <p:cNvSpPr>
            <a:spLocks noChangeShapeType="1"/>
          </p:cNvSpPr>
          <p:nvPr/>
        </p:nvSpPr>
        <p:spPr bwMode="auto">
          <a:xfrm>
            <a:off x="1814513" y="333375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52" name="Line 1065"/>
          <p:cNvSpPr>
            <a:spLocks noChangeShapeType="1"/>
          </p:cNvSpPr>
          <p:nvPr/>
        </p:nvSpPr>
        <p:spPr bwMode="auto">
          <a:xfrm>
            <a:off x="3917950" y="1320800"/>
            <a:ext cx="37480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53" name="Line 1066"/>
          <p:cNvSpPr>
            <a:spLocks noChangeShapeType="1"/>
          </p:cNvSpPr>
          <p:nvPr/>
        </p:nvSpPr>
        <p:spPr bwMode="auto">
          <a:xfrm>
            <a:off x="3917950" y="3333750"/>
            <a:ext cx="374808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38954" name="Text Box 1067"/>
          <p:cNvSpPr txBox="1">
            <a:spLocks noChangeArrowheads="1"/>
          </p:cNvSpPr>
          <p:nvPr/>
        </p:nvSpPr>
        <p:spPr bwMode="auto">
          <a:xfrm>
            <a:off x="3551238" y="21590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IFL</a:t>
            </a:r>
          </a:p>
        </p:txBody>
      </p:sp>
      <p:sp>
        <p:nvSpPr>
          <p:cNvPr id="38955" name="Text Box 1068"/>
          <p:cNvSpPr txBox="1">
            <a:spLocks noChangeArrowheads="1"/>
          </p:cNvSpPr>
          <p:nvPr/>
        </p:nvSpPr>
        <p:spPr bwMode="auto">
          <a:xfrm>
            <a:off x="2041525" y="3317875"/>
            <a:ext cx="15208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Outdoor Unit (ODU)</a:t>
            </a:r>
          </a:p>
        </p:txBody>
      </p:sp>
      <p:sp>
        <p:nvSpPr>
          <p:cNvPr id="38956" name="Text Box 1069"/>
          <p:cNvSpPr txBox="1">
            <a:spLocks noChangeArrowheads="1"/>
          </p:cNvSpPr>
          <p:nvPr/>
        </p:nvSpPr>
        <p:spPr bwMode="auto">
          <a:xfrm>
            <a:off x="4832350" y="3305175"/>
            <a:ext cx="20113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Indoor Unit (IDU)</a:t>
            </a:r>
          </a:p>
        </p:txBody>
      </p:sp>
      <p:sp>
        <p:nvSpPr>
          <p:cNvPr id="38957" name="Text Box 1070"/>
          <p:cNvSpPr txBox="1">
            <a:spLocks noChangeArrowheads="1"/>
          </p:cNvSpPr>
          <p:nvPr/>
        </p:nvSpPr>
        <p:spPr bwMode="auto">
          <a:xfrm>
            <a:off x="2574925" y="2828925"/>
            <a:ext cx="5159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RFT</a:t>
            </a:r>
          </a:p>
        </p:txBody>
      </p:sp>
      <p:sp>
        <p:nvSpPr>
          <p:cNvPr id="38958" name="Text Box 1048"/>
          <p:cNvSpPr txBox="1">
            <a:spLocks noChangeArrowheads="1"/>
          </p:cNvSpPr>
          <p:nvPr/>
        </p:nvSpPr>
        <p:spPr bwMode="auto">
          <a:xfrm>
            <a:off x="5170488" y="2052638"/>
            <a:ext cx="896937" cy="73183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200"/>
              <a:t>Base Band Processor</a:t>
            </a:r>
          </a:p>
          <a:p>
            <a:pPr algn="ctr"/>
            <a:r>
              <a:rPr lang="en-US" altLang="sk-SK" sz="1000"/>
              <a:t>(BBP)</a:t>
            </a:r>
          </a:p>
        </p:txBody>
      </p:sp>
      <p:pic>
        <p:nvPicPr>
          <p:cNvPr id="38959" name="Picture 1071" descr="D:\Users\Leila\docs\GMU\SatCom\Org_and Edit\Research\rf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025" y="4860925"/>
            <a:ext cx="11938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60" name="Picture 1072" descr="D:\Users\Leila\docs\GMU\SatCom\Org_and Edit\Research\ca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188" y="5343525"/>
            <a:ext cx="16637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61" name="Picture 1073" descr="D:\Users\Leila\docs\GMU\SatCom\Org_and Edit\Research\indo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888" y="4029075"/>
            <a:ext cx="3378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62" name="Picture 1074" descr="D:\Users\Leila\docs\GMU\SatCom\Org_and Edit\Research\antenna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6" r="4988"/>
          <a:stretch>
            <a:fillRect/>
          </a:stretch>
        </p:blipFill>
        <p:spPr bwMode="auto">
          <a:xfrm>
            <a:off x="190500" y="3810000"/>
            <a:ext cx="2259013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63" name="Text Box 1076"/>
          <p:cNvSpPr txBox="1">
            <a:spLocks noChangeArrowheads="1"/>
          </p:cNvSpPr>
          <p:nvPr/>
        </p:nvSpPr>
        <p:spPr bwMode="auto">
          <a:xfrm>
            <a:off x="2963863" y="4584700"/>
            <a:ext cx="741362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600" b="1"/>
              <a:t>RFT</a:t>
            </a:r>
          </a:p>
        </p:txBody>
      </p:sp>
      <p:sp>
        <p:nvSpPr>
          <p:cNvPr id="38964" name="Text Box 1077"/>
          <p:cNvSpPr txBox="1">
            <a:spLocks noChangeArrowheads="1"/>
          </p:cNvSpPr>
          <p:nvPr/>
        </p:nvSpPr>
        <p:spPr bwMode="auto">
          <a:xfrm>
            <a:off x="4613275" y="5057775"/>
            <a:ext cx="74136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600" b="1"/>
              <a:t>IFL</a:t>
            </a:r>
          </a:p>
        </p:txBody>
      </p:sp>
      <p:sp>
        <p:nvSpPr>
          <p:cNvPr id="38965" name="Text Box 1078"/>
          <p:cNvSpPr txBox="1">
            <a:spLocks noChangeArrowheads="1"/>
          </p:cNvSpPr>
          <p:nvPr/>
        </p:nvSpPr>
        <p:spPr bwMode="auto">
          <a:xfrm>
            <a:off x="6831013" y="3797300"/>
            <a:ext cx="741362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sk-SK" sz="1600" b="1"/>
              <a:t>IDU</a:t>
            </a:r>
          </a:p>
        </p:txBody>
      </p:sp>
    </p:spTree>
    <p:extLst>
      <p:ext uri="{BB962C8B-B14F-4D97-AF65-F5344CB8AC3E}">
        <p14:creationId xmlns:p14="http://schemas.microsoft.com/office/powerpoint/2010/main" val="589959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41744" y="24208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/>
              <a:t>ako vzniká TV – sat. signál (DVB-S)?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48652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206375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sk-SK" sz="4000"/>
              <a:t>Vrstvy systému MPEG-2</a:t>
            </a:r>
            <a:br>
              <a:rPr lang="sk-SK" sz="4000"/>
            </a:br>
            <a:r>
              <a:rPr lang="sk-SK" sz="4000"/>
              <a:t>(vznik transportného reťazca)</a:t>
            </a:r>
            <a:endParaRPr lang="cs-CZ" sz="4000"/>
          </a:p>
        </p:txBody>
      </p:sp>
      <p:sp>
        <p:nvSpPr>
          <p:cNvPr id="500740" name="Rectangle 4"/>
          <p:cNvSpPr>
            <a:spLocks noChangeArrowheads="1"/>
          </p:cNvSpPr>
          <p:nvPr/>
        </p:nvSpPr>
        <p:spPr bwMode="auto">
          <a:xfrm>
            <a:off x="1874838" y="207645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2" name="Rectangle 6"/>
          <p:cNvSpPr>
            <a:spLocks noChangeArrowheads="1"/>
          </p:cNvSpPr>
          <p:nvPr/>
        </p:nvSpPr>
        <p:spPr bwMode="auto">
          <a:xfrm>
            <a:off x="3640138" y="204470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3" name="Rectangle 7"/>
          <p:cNvSpPr>
            <a:spLocks noChangeArrowheads="1"/>
          </p:cNvSpPr>
          <p:nvPr/>
        </p:nvSpPr>
        <p:spPr bwMode="auto">
          <a:xfrm>
            <a:off x="3624263" y="519430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4" name="Rectangle 8"/>
          <p:cNvSpPr>
            <a:spLocks noChangeArrowheads="1"/>
          </p:cNvSpPr>
          <p:nvPr/>
        </p:nvSpPr>
        <p:spPr bwMode="auto">
          <a:xfrm>
            <a:off x="3594100" y="3597275"/>
            <a:ext cx="1503363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5" name="Rectangle 9"/>
          <p:cNvSpPr>
            <a:spLocks noChangeArrowheads="1"/>
          </p:cNvSpPr>
          <p:nvPr/>
        </p:nvSpPr>
        <p:spPr bwMode="auto">
          <a:xfrm>
            <a:off x="6107113" y="337820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6" name="Rectangle 10"/>
          <p:cNvSpPr>
            <a:spLocks noChangeArrowheads="1"/>
          </p:cNvSpPr>
          <p:nvPr/>
        </p:nvSpPr>
        <p:spPr bwMode="auto">
          <a:xfrm>
            <a:off x="1889125" y="3690938"/>
            <a:ext cx="1503363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8" name="Text Box 12"/>
          <p:cNvSpPr txBox="1">
            <a:spLocks noChangeArrowheads="1"/>
          </p:cNvSpPr>
          <p:nvPr/>
        </p:nvSpPr>
        <p:spPr bwMode="auto">
          <a:xfrm>
            <a:off x="1952625" y="2108200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>
                <a:solidFill>
                  <a:schemeClr val="bg1"/>
                </a:solidFill>
              </a:rPr>
              <a:t>kódovanie MPEG-2</a:t>
            </a:r>
            <a:endParaRPr lang="cs-CZ" sz="1600" dirty="0">
              <a:solidFill>
                <a:schemeClr val="bg1"/>
              </a:solidFill>
            </a:endParaRPr>
          </a:p>
        </p:txBody>
      </p:sp>
      <p:sp>
        <p:nvSpPr>
          <p:cNvPr id="500749" name="Text Box 13"/>
          <p:cNvSpPr txBox="1">
            <a:spLocks noChangeArrowheads="1"/>
          </p:cNvSpPr>
          <p:nvPr/>
        </p:nvSpPr>
        <p:spPr bwMode="auto">
          <a:xfrm>
            <a:off x="1966913" y="3816350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kódovanie MPEG-2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0" name="Text Box 14"/>
          <p:cNvSpPr txBox="1">
            <a:spLocks noChangeArrowheads="1"/>
          </p:cNvSpPr>
          <p:nvPr/>
        </p:nvSpPr>
        <p:spPr bwMode="auto">
          <a:xfrm>
            <a:off x="3811588" y="224790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Paketovanie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1" name="Text Box 15"/>
          <p:cNvSpPr txBox="1">
            <a:spLocks noChangeArrowheads="1"/>
          </p:cNvSpPr>
          <p:nvPr/>
        </p:nvSpPr>
        <p:spPr bwMode="auto">
          <a:xfrm>
            <a:off x="3733800" y="544195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Paketovanie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2" name="Text Box 16"/>
          <p:cNvSpPr txBox="1">
            <a:spLocks noChangeArrowheads="1"/>
          </p:cNvSpPr>
          <p:nvPr/>
        </p:nvSpPr>
        <p:spPr bwMode="auto">
          <a:xfrm>
            <a:off x="3717925" y="3768725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Paketovanie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3" name="Text Box 17"/>
          <p:cNvSpPr txBox="1">
            <a:spLocks noChangeArrowheads="1"/>
          </p:cNvSpPr>
          <p:nvPr/>
        </p:nvSpPr>
        <p:spPr bwMode="auto">
          <a:xfrm>
            <a:off x="6232525" y="361315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Multiplexer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5" name="Text Box 19"/>
          <p:cNvSpPr txBox="1">
            <a:spLocks noChangeArrowheads="1"/>
          </p:cNvSpPr>
          <p:nvPr/>
        </p:nvSpPr>
        <p:spPr bwMode="auto">
          <a:xfrm>
            <a:off x="263525" y="3646488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Zdrojový zvuk</a:t>
            </a:r>
            <a:endParaRPr lang="cs-CZ" sz="1600"/>
          </a:p>
        </p:txBody>
      </p:sp>
      <p:sp>
        <p:nvSpPr>
          <p:cNvPr id="500756" name="Text Box 20"/>
          <p:cNvSpPr txBox="1">
            <a:spLocks noChangeArrowheads="1"/>
          </p:cNvSpPr>
          <p:nvPr/>
        </p:nvSpPr>
        <p:spPr bwMode="auto">
          <a:xfrm>
            <a:off x="571500" y="2262188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Zdrojové video</a:t>
            </a:r>
            <a:endParaRPr lang="cs-CZ" sz="1600"/>
          </a:p>
        </p:txBody>
      </p:sp>
      <p:sp>
        <p:nvSpPr>
          <p:cNvPr id="500757" name="Text Box 21"/>
          <p:cNvSpPr txBox="1">
            <a:spLocks noChangeArrowheads="1"/>
          </p:cNvSpPr>
          <p:nvPr/>
        </p:nvSpPr>
        <p:spPr bwMode="auto">
          <a:xfrm>
            <a:off x="0" y="1339850"/>
            <a:ext cx="1504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Nekomprimovaný reťazec</a:t>
            </a:r>
            <a:endParaRPr lang="cs-CZ" sz="1600"/>
          </a:p>
        </p:txBody>
      </p:sp>
      <p:sp>
        <p:nvSpPr>
          <p:cNvPr id="500760" name="Line 24"/>
          <p:cNvSpPr>
            <a:spLocks noChangeShapeType="1"/>
          </p:cNvSpPr>
          <p:nvPr/>
        </p:nvSpPr>
        <p:spPr bwMode="auto">
          <a:xfrm>
            <a:off x="1223963" y="2587625"/>
            <a:ext cx="666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61" name="Line 25"/>
          <p:cNvSpPr>
            <a:spLocks noChangeShapeType="1"/>
          </p:cNvSpPr>
          <p:nvPr/>
        </p:nvSpPr>
        <p:spPr bwMode="auto">
          <a:xfrm>
            <a:off x="1100138" y="4017963"/>
            <a:ext cx="790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62" name="Line 26"/>
          <p:cNvSpPr>
            <a:spLocks noChangeShapeType="1"/>
          </p:cNvSpPr>
          <p:nvPr/>
        </p:nvSpPr>
        <p:spPr bwMode="auto">
          <a:xfrm>
            <a:off x="3378200" y="2463800"/>
            <a:ext cx="29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3" name="Line 27"/>
          <p:cNvSpPr>
            <a:spLocks noChangeShapeType="1"/>
          </p:cNvSpPr>
          <p:nvPr/>
        </p:nvSpPr>
        <p:spPr bwMode="auto">
          <a:xfrm>
            <a:off x="3394075" y="4017963"/>
            <a:ext cx="23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4" name="Line 28"/>
          <p:cNvSpPr>
            <a:spLocks noChangeShapeType="1"/>
          </p:cNvSpPr>
          <p:nvPr/>
        </p:nvSpPr>
        <p:spPr bwMode="auto">
          <a:xfrm>
            <a:off x="5129213" y="2354263"/>
            <a:ext cx="944562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5" name="Line 29"/>
          <p:cNvSpPr>
            <a:spLocks noChangeShapeType="1"/>
          </p:cNvSpPr>
          <p:nvPr/>
        </p:nvSpPr>
        <p:spPr bwMode="auto">
          <a:xfrm flipV="1">
            <a:off x="5114925" y="4198938"/>
            <a:ext cx="958850" cy="145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6" name="Line 30"/>
          <p:cNvSpPr>
            <a:spLocks noChangeShapeType="1"/>
          </p:cNvSpPr>
          <p:nvPr/>
        </p:nvSpPr>
        <p:spPr bwMode="auto">
          <a:xfrm flipV="1">
            <a:off x="5099050" y="398780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7" name="Text Box 31"/>
          <p:cNvSpPr txBox="1">
            <a:spLocks noChangeArrowheads="1"/>
          </p:cNvSpPr>
          <p:nvPr/>
        </p:nvSpPr>
        <p:spPr bwMode="auto">
          <a:xfrm>
            <a:off x="292100" y="5500688"/>
            <a:ext cx="150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Zdroj dát</a:t>
            </a:r>
            <a:endParaRPr lang="cs-CZ" sz="1600"/>
          </a:p>
        </p:txBody>
      </p:sp>
      <p:sp>
        <p:nvSpPr>
          <p:cNvPr id="500768" name="Line 32"/>
          <p:cNvSpPr>
            <a:spLocks noChangeShapeType="1"/>
          </p:cNvSpPr>
          <p:nvPr/>
        </p:nvSpPr>
        <p:spPr bwMode="auto">
          <a:xfrm flipV="1">
            <a:off x="1460500" y="5629275"/>
            <a:ext cx="2122488" cy="3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69" name="Text Box 33"/>
          <p:cNvSpPr txBox="1">
            <a:spLocks noChangeArrowheads="1"/>
          </p:cNvSpPr>
          <p:nvPr/>
        </p:nvSpPr>
        <p:spPr bwMode="auto">
          <a:xfrm>
            <a:off x="2485232" y="1339850"/>
            <a:ext cx="23923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 err="1" smtClean="0"/>
              <a:t>MPEG-reťazec</a:t>
            </a:r>
            <a:endParaRPr lang="sk-SK" sz="1600" dirty="0" smtClean="0"/>
          </a:p>
          <a:p>
            <a:pPr>
              <a:spcBef>
                <a:spcPct val="50000"/>
              </a:spcBef>
            </a:pPr>
            <a:r>
              <a:rPr lang="sk-SK" sz="1600" dirty="0" err="1" smtClean="0"/>
              <a:t>ES-elementary</a:t>
            </a:r>
            <a:r>
              <a:rPr lang="sk-SK" sz="1600" dirty="0" smtClean="0"/>
              <a:t> stream</a:t>
            </a:r>
            <a:endParaRPr lang="cs-CZ" sz="1600" dirty="0"/>
          </a:p>
        </p:txBody>
      </p:sp>
      <p:sp>
        <p:nvSpPr>
          <p:cNvPr id="500770" name="Line 34"/>
          <p:cNvSpPr>
            <a:spLocks noChangeShapeType="1"/>
          </p:cNvSpPr>
          <p:nvPr/>
        </p:nvSpPr>
        <p:spPr bwMode="auto">
          <a:xfrm>
            <a:off x="1219200" y="168433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71" name="Line 35"/>
          <p:cNvSpPr>
            <a:spLocks noChangeShapeType="1"/>
          </p:cNvSpPr>
          <p:nvPr/>
        </p:nvSpPr>
        <p:spPr bwMode="auto">
          <a:xfrm>
            <a:off x="3504014" y="2043279"/>
            <a:ext cx="0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72" name="Line 36"/>
          <p:cNvSpPr>
            <a:spLocks noChangeShapeType="1"/>
          </p:cNvSpPr>
          <p:nvPr/>
        </p:nvSpPr>
        <p:spPr bwMode="auto">
          <a:xfrm>
            <a:off x="7604125" y="3770313"/>
            <a:ext cx="7858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73" name="Text Box 37"/>
          <p:cNvSpPr txBox="1">
            <a:spLocks noChangeArrowheads="1"/>
          </p:cNvSpPr>
          <p:nvPr/>
        </p:nvSpPr>
        <p:spPr bwMode="auto">
          <a:xfrm>
            <a:off x="7561263" y="2919413"/>
            <a:ext cx="15827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 err="1" smtClean="0"/>
              <a:t>TS-Transportný</a:t>
            </a:r>
            <a:r>
              <a:rPr lang="sk-SK" sz="1600" dirty="0" smtClean="0"/>
              <a:t> </a:t>
            </a:r>
            <a:r>
              <a:rPr lang="sk-SK" sz="1600" dirty="0"/>
              <a:t>reťazec MPEG-2</a:t>
            </a:r>
            <a:endParaRPr lang="cs-CZ" sz="1600" dirty="0"/>
          </a:p>
        </p:txBody>
      </p:sp>
      <p:sp>
        <p:nvSpPr>
          <p:cNvPr id="500774" name="Text Box 38"/>
          <p:cNvSpPr txBox="1">
            <a:spLocks noChangeArrowheads="1"/>
          </p:cNvSpPr>
          <p:nvPr/>
        </p:nvSpPr>
        <p:spPr bwMode="auto">
          <a:xfrm>
            <a:off x="5503863" y="2293938"/>
            <a:ext cx="20193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/>
              <a:t>PES (</a:t>
            </a:r>
            <a:r>
              <a:rPr lang="sk-SK" sz="1600" dirty="0" err="1"/>
              <a:t>Packetized</a:t>
            </a:r>
            <a:r>
              <a:rPr lang="sk-SK" sz="1600" dirty="0"/>
              <a:t> </a:t>
            </a:r>
            <a:r>
              <a:rPr lang="sk-SK" sz="1600" dirty="0" err="1"/>
              <a:t>Elementary</a:t>
            </a:r>
            <a:r>
              <a:rPr lang="sk-SK" sz="1600" dirty="0"/>
              <a:t> Stream)</a:t>
            </a:r>
            <a:endParaRPr lang="cs-CZ" sz="1600" dirty="0"/>
          </a:p>
        </p:txBody>
      </p:sp>
      <p:sp>
        <p:nvSpPr>
          <p:cNvPr id="10" name="Voľná forma 9"/>
          <p:cNvSpPr/>
          <p:nvPr/>
        </p:nvSpPr>
        <p:spPr>
          <a:xfrm>
            <a:off x="1417320" y="4602480"/>
            <a:ext cx="6755080" cy="1832166"/>
          </a:xfrm>
          <a:custGeom>
            <a:avLst/>
            <a:gdLst>
              <a:gd name="connsiteX0" fmla="*/ 0 w 4770219"/>
              <a:gd name="connsiteY0" fmla="*/ 1706880 h 1832166"/>
              <a:gd name="connsiteX1" fmla="*/ 198120 w 4770219"/>
              <a:gd name="connsiteY1" fmla="*/ 1767840 h 1832166"/>
              <a:gd name="connsiteX2" fmla="*/ 289560 w 4770219"/>
              <a:gd name="connsiteY2" fmla="*/ 1798320 h 1832166"/>
              <a:gd name="connsiteX3" fmla="*/ 944880 w 4770219"/>
              <a:gd name="connsiteY3" fmla="*/ 1813560 h 1832166"/>
              <a:gd name="connsiteX4" fmla="*/ 2865120 w 4770219"/>
              <a:gd name="connsiteY4" fmla="*/ 1798320 h 1832166"/>
              <a:gd name="connsiteX5" fmla="*/ 3916680 w 4770219"/>
              <a:gd name="connsiteY5" fmla="*/ 1783080 h 1832166"/>
              <a:gd name="connsiteX6" fmla="*/ 4053840 w 4770219"/>
              <a:gd name="connsiteY6" fmla="*/ 1722120 h 1832166"/>
              <a:gd name="connsiteX7" fmla="*/ 4145280 w 4770219"/>
              <a:gd name="connsiteY7" fmla="*/ 1691640 h 1832166"/>
              <a:gd name="connsiteX8" fmla="*/ 4191000 w 4770219"/>
              <a:gd name="connsiteY8" fmla="*/ 1600200 h 1832166"/>
              <a:gd name="connsiteX9" fmla="*/ 4251960 w 4770219"/>
              <a:gd name="connsiteY9" fmla="*/ 1325880 h 1832166"/>
              <a:gd name="connsiteX10" fmla="*/ 4236720 w 4770219"/>
              <a:gd name="connsiteY10" fmla="*/ 1203960 h 1832166"/>
              <a:gd name="connsiteX11" fmla="*/ 4221480 w 4770219"/>
              <a:gd name="connsiteY11" fmla="*/ 1097280 h 1832166"/>
              <a:gd name="connsiteX12" fmla="*/ 4267200 w 4770219"/>
              <a:gd name="connsiteY12" fmla="*/ 883920 h 1832166"/>
              <a:gd name="connsiteX13" fmla="*/ 4282440 w 4770219"/>
              <a:gd name="connsiteY13" fmla="*/ 792480 h 1832166"/>
              <a:gd name="connsiteX14" fmla="*/ 4312920 w 4770219"/>
              <a:gd name="connsiteY14" fmla="*/ 746760 h 1832166"/>
              <a:gd name="connsiteX15" fmla="*/ 4419600 w 4770219"/>
              <a:gd name="connsiteY15" fmla="*/ 670560 h 1832166"/>
              <a:gd name="connsiteX16" fmla="*/ 4434840 w 4770219"/>
              <a:gd name="connsiteY16" fmla="*/ 624840 h 1832166"/>
              <a:gd name="connsiteX17" fmla="*/ 4526280 w 4770219"/>
              <a:gd name="connsiteY17" fmla="*/ 518160 h 1832166"/>
              <a:gd name="connsiteX18" fmla="*/ 4556760 w 4770219"/>
              <a:gd name="connsiteY18" fmla="*/ 472440 h 1832166"/>
              <a:gd name="connsiteX19" fmla="*/ 4602480 w 4770219"/>
              <a:gd name="connsiteY19" fmla="*/ 457200 h 1832166"/>
              <a:gd name="connsiteX20" fmla="*/ 4693920 w 4770219"/>
              <a:gd name="connsiteY20" fmla="*/ 396240 h 1832166"/>
              <a:gd name="connsiteX21" fmla="*/ 4709160 w 4770219"/>
              <a:gd name="connsiteY21" fmla="*/ 350520 h 1832166"/>
              <a:gd name="connsiteX22" fmla="*/ 4739640 w 4770219"/>
              <a:gd name="connsiteY22" fmla="*/ 304800 h 1832166"/>
              <a:gd name="connsiteX23" fmla="*/ 4754880 w 4770219"/>
              <a:gd name="connsiteY23" fmla="*/ 243840 h 1832166"/>
              <a:gd name="connsiteX24" fmla="*/ 4770120 w 4770219"/>
              <a:gd name="connsiteY24" fmla="*/ 0 h 1832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770219" h="1832166">
                <a:moveTo>
                  <a:pt x="0" y="1706880"/>
                </a:moveTo>
                <a:cubicBezTo>
                  <a:pt x="136652" y="1788871"/>
                  <a:pt x="11781" y="1727910"/>
                  <a:pt x="198120" y="1767840"/>
                </a:cubicBezTo>
                <a:cubicBezTo>
                  <a:pt x="229536" y="1774572"/>
                  <a:pt x="259080" y="1788160"/>
                  <a:pt x="289560" y="1798320"/>
                </a:cubicBezTo>
                <a:cubicBezTo>
                  <a:pt x="496846" y="1867415"/>
                  <a:pt x="726440" y="1808480"/>
                  <a:pt x="944880" y="1813560"/>
                </a:cubicBezTo>
                <a:lnTo>
                  <a:pt x="2865120" y="1798320"/>
                </a:lnTo>
                <a:cubicBezTo>
                  <a:pt x="3215658" y="1794725"/>
                  <a:pt x="3566403" y="1797091"/>
                  <a:pt x="3916680" y="1783080"/>
                </a:cubicBezTo>
                <a:cubicBezTo>
                  <a:pt x="4016405" y="1779091"/>
                  <a:pt x="3986570" y="1752018"/>
                  <a:pt x="4053840" y="1722120"/>
                </a:cubicBezTo>
                <a:cubicBezTo>
                  <a:pt x="4083200" y="1709071"/>
                  <a:pt x="4145280" y="1691640"/>
                  <a:pt x="4145280" y="1691640"/>
                </a:cubicBezTo>
                <a:cubicBezTo>
                  <a:pt x="4200860" y="1524899"/>
                  <a:pt x="4112218" y="1777459"/>
                  <a:pt x="4191000" y="1600200"/>
                </a:cubicBezTo>
                <a:cubicBezTo>
                  <a:pt x="4229468" y="1513647"/>
                  <a:pt x="4238753" y="1418331"/>
                  <a:pt x="4251960" y="1325880"/>
                </a:cubicBezTo>
                <a:cubicBezTo>
                  <a:pt x="4246880" y="1285240"/>
                  <a:pt x="4242133" y="1244557"/>
                  <a:pt x="4236720" y="1203960"/>
                </a:cubicBezTo>
                <a:cubicBezTo>
                  <a:pt x="4231973" y="1168354"/>
                  <a:pt x="4221480" y="1133201"/>
                  <a:pt x="4221480" y="1097280"/>
                </a:cubicBezTo>
                <a:cubicBezTo>
                  <a:pt x="4221480" y="892736"/>
                  <a:pt x="4238850" y="1054021"/>
                  <a:pt x="4267200" y="883920"/>
                </a:cubicBezTo>
                <a:cubicBezTo>
                  <a:pt x="4272280" y="853440"/>
                  <a:pt x="4272668" y="821795"/>
                  <a:pt x="4282440" y="792480"/>
                </a:cubicBezTo>
                <a:cubicBezTo>
                  <a:pt x="4288232" y="775104"/>
                  <a:pt x="4301194" y="760831"/>
                  <a:pt x="4312920" y="746760"/>
                </a:cubicBezTo>
                <a:cubicBezTo>
                  <a:pt x="4357052" y="693802"/>
                  <a:pt x="4357970" y="701375"/>
                  <a:pt x="4419600" y="670560"/>
                </a:cubicBezTo>
                <a:cubicBezTo>
                  <a:pt x="4424680" y="655320"/>
                  <a:pt x="4427656" y="639208"/>
                  <a:pt x="4434840" y="624840"/>
                </a:cubicBezTo>
                <a:cubicBezTo>
                  <a:pt x="4462830" y="568860"/>
                  <a:pt x="4481284" y="570655"/>
                  <a:pt x="4526280" y="518160"/>
                </a:cubicBezTo>
                <a:cubicBezTo>
                  <a:pt x="4538200" y="504253"/>
                  <a:pt x="4542457" y="483882"/>
                  <a:pt x="4556760" y="472440"/>
                </a:cubicBezTo>
                <a:cubicBezTo>
                  <a:pt x="4569304" y="462405"/>
                  <a:pt x="4588437" y="465002"/>
                  <a:pt x="4602480" y="457200"/>
                </a:cubicBezTo>
                <a:cubicBezTo>
                  <a:pt x="4634502" y="439410"/>
                  <a:pt x="4693920" y="396240"/>
                  <a:pt x="4693920" y="396240"/>
                </a:cubicBezTo>
                <a:cubicBezTo>
                  <a:pt x="4699000" y="381000"/>
                  <a:pt x="4701976" y="364888"/>
                  <a:pt x="4709160" y="350520"/>
                </a:cubicBezTo>
                <a:cubicBezTo>
                  <a:pt x="4717351" y="334137"/>
                  <a:pt x="4732425" y="321635"/>
                  <a:pt x="4739640" y="304800"/>
                </a:cubicBezTo>
                <a:cubicBezTo>
                  <a:pt x="4747891" y="285548"/>
                  <a:pt x="4749800" y="264160"/>
                  <a:pt x="4754880" y="243840"/>
                </a:cubicBezTo>
                <a:cubicBezTo>
                  <a:pt x="4772420" y="50904"/>
                  <a:pt x="4770120" y="132310"/>
                  <a:pt x="4770120" y="0"/>
                </a:cubicBezTo>
              </a:path>
            </a:pathLst>
          </a:custGeom>
          <a:noFill/>
          <a:ln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Voľná forma 10"/>
          <p:cNvSpPr/>
          <p:nvPr/>
        </p:nvSpPr>
        <p:spPr>
          <a:xfrm>
            <a:off x="1386840" y="5166360"/>
            <a:ext cx="6857568" cy="1676400"/>
          </a:xfrm>
          <a:custGeom>
            <a:avLst/>
            <a:gdLst>
              <a:gd name="connsiteX0" fmla="*/ 0 w 4785360"/>
              <a:gd name="connsiteY0" fmla="*/ 1447800 h 1676400"/>
              <a:gd name="connsiteX1" fmla="*/ 1173480 w 4785360"/>
              <a:gd name="connsiteY1" fmla="*/ 1432560 h 1676400"/>
              <a:gd name="connsiteX2" fmla="*/ 1188720 w 4785360"/>
              <a:gd name="connsiteY2" fmla="*/ 1386840 h 1676400"/>
              <a:gd name="connsiteX3" fmla="*/ 1432560 w 4785360"/>
              <a:gd name="connsiteY3" fmla="*/ 1402080 h 1676400"/>
              <a:gd name="connsiteX4" fmla="*/ 1524000 w 4785360"/>
              <a:gd name="connsiteY4" fmla="*/ 1417320 h 1676400"/>
              <a:gd name="connsiteX5" fmla="*/ 1584960 w 4785360"/>
              <a:gd name="connsiteY5" fmla="*/ 1432560 h 1676400"/>
              <a:gd name="connsiteX6" fmla="*/ 1798320 w 4785360"/>
              <a:gd name="connsiteY6" fmla="*/ 1447800 h 1676400"/>
              <a:gd name="connsiteX7" fmla="*/ 1965960 w 4785360"/>
              <a:gd name="connsiteY7" fmla="*/ 1463040 h 1676400"/>
              <a:gd name="connsiteX8" fmla="*/ 2011680 w 4785360"/>
              <a:gd name="connsiteY8" fmla="*/ 1478280 h 1676400"/>
              <a:gd name="connsiteX9" fmla="*/ 2057400 w 4785360"/>
              <a:gd name="connsiteY9" fmla="*/ 1508760 h 1676400"/>
              <a:gd name="connsiteX10" fmla="*/ 2194560 w 4785360"/>
              <a:gd name="connsiteY10" fmla="*/ 1524000 h 1676400"/>
              <a:gd name="connsiteX11" fmla="*/ 2301240 w 4785360"/>
              <a:gd name="connsiteY11" fmla="*/ 1539240 h 1676400"/>
              <a:gd name="connsiteX12" fmla="*/ 2423160 w 4785360"/>
              <a:gd name="connsiteY12" fmla="*/ 1554480 h 1676400"/>
              <a:gd name="connsiteX13" fmla="*/ 2606040 w 4785360"/>
              <a:gd name="connsiteY13" fmla="*/ 1584960 h 1676400"/>
              <a:gd name="connsiteX14" fmla="*/ 2697480 w 4785360"/>
              <a:gd name="connsiteY14" fmla="*/ 1615440 h 1676400"/>
              <a:gd name="connsiteX15" fmla="*/ 3977640 w 4785360"/>
              <a:gd name="connsiteY15" fmla="*/ 1645920 h 1676400"/>
              <a:gd name="connsiteX16" fmla="*/ 4053840 w 4785360"/>
              <a:gd name="connsiteY16" fmla="*/ 1661160 h 1676400"/>
              <a:gd name="connsiteX17" fmla="*/ 4099560 w 4785360"/>
              <a:gd name="connsiteY17" fmla="*/ 1676400 h 1676400"/>
              <a:gd name="connsiteX18" fmla="*/ 4206240 w 4785360"/>
              <a:gd name="connsiteY18" fmla="*/ 1661160 h 1676400"/>
              <a:gd name="connsiteX19" fmla="*/ 4267200 w 4785360"/>
              <a:gd name="connsiteY19" fmla="*/ 1600200 h 1676400"/>
              <a:gd name="connsiteX20" fmla="*/ 4312920 w 4785360"/>
              <a:gd name="connsiteY20" fmla="*/ 1569720 h 1676400"/>
              <a:gd name="connsiteX21" fmla="*/ 4358640 w 4785360"/>
              <a:gd name="connsiteY21" fmla="*/ 1524000 h 1676400"/>
              <a:gd name="connsiteX22" fmla="*/ 4419600 w 4785360"/>
              <a:gd name="connsiteY22" fmla="*/ 1432560 h 1676400"/>
              <a:gd name="connsiteX23" fmla="*/ 4511040 w 4785360"/>
              <a:gd name="connsiteY23" fmla="*/ 1402080 h 1676400"/>
              <a:gd name="connsiteX24" fmla="*/ 4572000 w 4785360"/>
              <a:gd name="connsiteY24" fmla="*/ 1325880 h 1676400"/>
              <a:gd name="connsiteX25" fmla="*/ 4602480 w 4785360"/>
              <a:gd name="connsiteY25" fmla="*/ 1264920 h 1676400"/>
              <a:gd name="connsiteX26" fmla="*/ 4617720 w 4785360"/>
              <a:gd name="connsiteY26" fmla="*/ 1188720 h 1676400"/>
              <a:gd name="connsiteX27" fmla="*/ 4648200 w 4785360"/>
              <a:gd name="connsiteY27" fmla="*/ 1097280 h 1676400"/>
              <a:gd name="connsiteX28" fmla="*/ 4663440 w 4785360"/>
              <a:gd name="connsiteY28" fmla="*/ 1051560 h 1676400"/>
              <a:gd name="connsiteX29" fmla="*/ 4678680 w 4785360"/>
              <a:gd name="connsiteY29" fmla="*/ 990600 h 1676400"/>
              <a:gd name="connsiteX30" fmla="*/ 4693920 w 4785360"/>
              <a:gd name="connsiteY30" fmla="*/ 838200 h 1676400"/>
              <a:gd name="connsiteX31" fmla="*/ 4709160 w 4785360"/>
              <a:gd name="connsiteY31" fmla="*/ 792480 h 1676400"/>
              <a:gd name="connsiteX32" fmla="*/ 4739640 w 4785360"/>
              <a:gd name="connsiteY32" fmla="*/ 640080 h 1676400"/>
              <a:gd name="connsiteX33" fmla="*/ 4770120 w 4785360"/>
              <a:gd name="connsiteY33" fmla="*/ 45720 h 1676400"/>
              <a:gd name="connsiteX34" fmla="*/ 4785360 w 4785360"/>
              <a:gd name="connsiteY34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85360" h="1676400">
                <a:moveTo>
                  <a:pt x="0" y="1447800"/>
                </a:moveTo>
                <a:lnTo>
                  <a:pt x="1173480" y="1432560"/>
                </a:lnTo>
                <a:cubicBezTo>
                  <a:pt x="1189523" y="1431737"/>
                  <a:pt x="1172766" y="1388717"/>
                  <a:pt x="1188720" y="1386840"/>
                </a:cubicBezTo>
                <a:cubicBezTo>
                  <a:pt x="1269601" y="1377325"/>
                  <a:pt x="1351280" y="1397000"/>
                  <a:pt x="1432560" y="1402080"/>
                </a:cubicBezTo>
                <a:cubicBezTo>
                  <a:pt x="1463040" y="1407160"/>
                  <a:pt x="1493700" y="1411260"/>
                  <a:pt x="1524000" y="1417320"/>
                </a:cubicBezTo>
                <a:cubicBezTo>
                  <a:pt x="1544539" y="1421428"/>
                  <a:pt x="1564143" y="1430247"/>
                  <a:pt x="1584960" y="1432560"/>
                </a:cubicBezTo>
                <a:cubicBezTo>
                  <a:pt x="1655825" y="1440434"/>
                  <a:pt x="1727246" y="1442114"/>
                  <a:pt x="1798320" y="1447800"/>
                </a:cubicBezTo>
                <a:cubicBezTo>
                  <a:pt x="1854252" y="1452275"/>
                  <a:pt x="1910080" y="1457960"/>
                  <a:pt x="1965960" y="1463040"/>
                </a:cubicBezTo>
                <a:cubicBezTo>
                  <a:pt x="1981200" y="1468120"/>
                  <a:pt x="1997312" y="1471096"/>
                  <a:pt x="2011680" y="1478280"/>
                </a:cubicBezTo>
                <a:cubicBezTo>
                  <a:pt x="2028063" y="1486471"/>
                  <a:pt x="2039631" y="1504318"/>
                  <a:pt x="2057400" y="1508760"/>
                </a:cubicBezTo>
                <a:cubicBezTo>
                  <a:pt x="2102028" y="1519917"/>
                  <a:pt x="2148914" y="1518294"/>
                  <a:pt x="2194560" y="1524000"/>
                </a:cubicBezTo>
                <a:cubicBezTo>
                  <a:pt x="2230204" y="1528455"/>
                  <a:pt x="2265634" y="1534493"/>
                  <a:pt x="2301240" y="1539240"/>
                </a:cubicBezTo>
                <a:lnTo>
                  <a:pt x="2423160" y="1554480"/>
                </a:lnTo>
                <a:cubicBezTo>
                  <a:pt x="2548170" y="1596150"/>
                  <a:pt x="2350830" y="1533918"/>
                  <a:pt x="2606040" y="1584960"/>
                </a:cubicBezTo>
                <a:cubicBezTo>
                  <a:pt x="2637545" y="1591261"/>
                  <a:pt x="2665788" y="1610158"/>
                  <a:pt x="2697480" y="1615440"/>
                </a:cubicBezTo>
                <a:cubicBezTo>
                  <a:pt x="3179801" y="1695827"/>
                  <a:pt x="2758022" y="1630284"/>
                  <a:pt x="3977640" y="1645920"/>
                </a:cubicBezTo>
                <a:cubicBezTo>
                  <a:pt x="4003040" y="1651000"/>
                  <a:pt x="4028710" y="1654878"/>
                  <a:pt x="4053840" y="1661160"/>
                </a:cubicBezTo>
                <a:cubicBezTo>
                  <a:pt x="4069425" y="1665056"/>
                  <a:pt x="4083496" y="1676400"/>
                  <a:pt x="4099560" y="1676400"/>
                </a:cubicBezTo>
                <a:cubicBezTo>
                  <a:pt x="4135481" y="1676400"/>
                  <a:pt x="4170680" y="1666240"/>
                  <a:pt x="4206240" y="1661160"/>
                </a:cubicBezTo>
                <a:cubicBezTo>
                  <a:pt x="4305993" y="1627909"/>
                  <a:pt x="4208087" y="1674091"/>
                  <a:pt x="4267200" y="1600200"/>
                </a:cubicBezTo>
                <a:cubicBezTo>
                  <a:pt x="4278642" y="1585897"/>
                  <a:pt x="4298849" y="1581446"/>
                  <a:pt x="4312920" y="1569720"/>
                </a:cubicBezTo>
                <a:cubicBezTo>
                  <a:pt x="4329477" y="1555922"/>
                  <a:pt x="4345408" y="1541013"/>
                  <a:pt x="4358640" y="1524000"/>
                </a:cubicBezTo>
                <a:cubicBezTo>
                  <a:pt x="4381130" y="1495084"/>
                  <a:pt x="4384847" y="1444144"/>
                  <a:pt x="4419600" y="1432560"/>
                </a:cubicBezTo>
                <a:lnTo>
                  <a:pt x="4511040" y="1402080"/>
                </a:lnTo>
                <a:cubicBezTo>
                  <a:pt x="4547427" y="1292920"/>
                  <a:pt x="4495407" y="1417792"/>
                  <a:pt x="4572000" y="1325880"/>
                </a:cubicBezTo>
                <a:cubicBezTo>
                  <a:pt x="4586544" y="1308427"/>
                  <a:pt x="4592320" y="1285240"/>
                  <a:pt x="4602480" y="1264920"/>
                </a:cubicBezTo>
                <a:cubicBezTo>
                  <a:pt x="4607560" y="1239520"/>
                  <a:pt x="4610904" y="1213710"/>
                  <a:pt x="4617720" y="1188720"/>
                </a:cubicBezTo>
                <a:cubicBezTo>
                  <a:pt x="4626174" y="1157723"/>
                  <a:pt x="4638040" y="1127760"/>
                  <a:pt x="4648200" y="1097280"/>
                </a:cubicBezTo>
                <a:cubicBezTo>
                  <a:pt x="4653280" y="1082040"/>
                  <a:pt x="4659544" y="1067145"/>
                  <a:pt x="4663440" y="1051560"/>
                </a:cubicBezTo>
                <a:lnTo>
                  <a:pt x="4678680" y="990600"/>
                </a:lnTo>
                <a:cubicBezTo>
                  <a:pt x="4683760" y="939800"/>
                  <a:pt x="4686157" y="888660"/>
                  <a:pt x="4693920" y="838200"/>
                </a:cubicBezTo>
                <a:cubicBezTo>
                  <a:pt x="4696363" y="822322"/>
                  <a:pt x="4706010" y="808232"/>
                  <a:pt x="4709160" y="792480"/>
                </a:cubicBezTo>
                <a:cubicBezTo>
                  <a:pt x="4744184" y="617362"/>
                  <a:pt x="4705209" y="743372"/>
                  <a:pt x="4739640" y="640080"/>
                </a:cubicBezTo>
                <a:cubicBezTo>
                  <a:pt x="4780827" y="269397"/>
                  <a:pt x="4723157" y="820611"/>
                  <a:pt x="4770120" y="45720"/>
                </a:cubicBezTo>
                <a:cubicBezTo>
                  <a:pt x="4771092" y="29685"/>
                  <a:pt x="4785360" y="0"/>
                  <a:pt x="4785360" y="0"/>
                </a:cubicBezTo>
              </a:path>
            </a:pathLst>
          </a:custGeom>
          <a:noFill/>
          <a:ln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728366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6876256" cy="476357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569271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drakesvision.com/images/skizz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80728"/>
            <a:ext cx="764972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1187624" y="116632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Potom v prijímači - opačné procesy</a:t>
            </a:r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251520" y="6381328"/>
            <a:ext cx="7992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zdroj:   http://www.drakesvision.com/digi4.htm</a:t>
            </a:r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168939768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255</Words>
  <Application>Microsoft Office PowerPoint</Application>
  <PresentationFormat>Prezentácia na obrazovke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Motív Office</vt:lpstr>
      <vt:lpstr>Satelitný prijímač</vt:lpstr>
      <vt:lpstr>Prezentácia programu PowerPoint</vt:lpstr>
      <vt:lpstr>Prezentácia programu PowerPoint</vt:lpstr>
      <vt:lpstr>Prezentácia programu PowerPoint</vt:lpstr>
      <vt:lpstr>Pozemská stanica – bloková schéma</vt:lpstr>
      <vt:lpstr>Prezentácia programu PowerPoint</vt:lpstr>
      <vt:lpstr>Vrstvy systému MPEG-2 (vznik transportného reťazca)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macekova</dc:creator>
  <cp:lastModifiedBy>Ludmila Macekova</cp:lastModifiedBy>
  <cp:revision>9</cp:revision>
  <dcterms:created xsi:type="dcterms:W3CDTF">2013-03-28T10:31:37Z</dcterms:created>
  <dcterms:modified xsi:type="dcterms:W3CDTF">2018-09-27T11:37:00Z</dcterms:modified>
</cp:coreProperties>
</file>