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70" r:id="rId9"/>
    <p:sldId id="262" r:id="rId10"/>
    <p:sldId id="263" r:id="rId11"/>
    <p:sldId id="264" r:id="rId12"/>
    <p:sldId id="265" r:id="rId13"/>
    <p:sldId id="266" r:id="rId14"/>
    <p:sldId id="272" r:id="rId15"/>
    <p:sldId id="271" r:id="rId16"/>
    <p:sldId id="268" r:id="rId17"/>
  </p:sldIdLst>
  <p:sldSz cx="9144000" cy="6858000" type="screen4x3"/>
  <p:notesSz cx="6735763" cy="98663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F3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8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CDD6-5C36-4E23-BF86-404564BED490}" type="datetimeFigureOut">
              <a:rPr lang="sk-SK" smtClean="0"/>
              <a:t>18. 3. 2014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0198-F220-4FCE-936E-53D0D043F1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792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CDD6-5C36-4E23-BF86-404564BED490}" type="datetimeFigureOut">
              <a:rPr lang="sk-SK" smtClean="0"/>
              <a:t>18. 3. 2014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0198-F220-4FCE-936E-53D0D043F1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183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CDD6-5C36-4E23-BF86-404564BED490}" type="datetimeFigureOut">
              <a:rPr lang="sk-SK" smtClean="0"/>
              <a:t>18. 3. 2014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0198-F220-4FCE-936E-53D0D043F1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771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CDD6-5C36-4E23-BF86-404564BED490}" type="datetimeFigureOut">
              <a:rPr lang="sk-SK" smtClean="0"/>
              <a:t>18. 3. 2014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0198-F220-4FCE-936E-53D0D043F1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331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CDD6-5C36-4E23-BF86-404564BED490}" type="datetimeFigureOut">
              <a:rPr lang="sk-SK" smtClean="0"/>
              <a:t>18. 3. 2014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0198-F220-4FCE-936E-53D0D043F1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291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CDD6-5C36-4E23-BF86-404564BED490}" type="datetimeFigureOut">
              <a:rPr lang="sk-SK" smtClean="0"/>
              <a:t>18. 3. 2014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0198-F220-4FCE-936E-53D0D043F1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368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CDD6-5C36-4E23-BF86-404564BED490}" type="datetimeFigureOut">
              <a:rPr lang="sk-SK" smtClean="0"/>
              <a:t>18. 3. 2014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0198-F220-4FCE-936E-53D0D043F1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7976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CDD6-5C36-4E23-BF86-404564BED490}" type="datetimeFigureOut">
              <a:rPr lang="sk-SK" smtClean="0"/>
              <a:t>18. 3. 2014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0198-F220-4FCE-936E-53D0D043F1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914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CDD6-5C36-4E23-BF86-404564BED490}" type="datetimeFigureOut">
              <a:rPr lang="sk-SK" smtClean="0"/>
              <a:t>18. 3. 2014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0198-F220-4FCE-936E-53D0D043F1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1076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CDD6-5C36-4E23-BF86-404564BED490}" type="datetimeFigureOut">
              <a:rPr lang="sk-SK" smtClean="0"/>
              <a:t>18. 3. 2014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0198-F220-4FCE-936E-53D0D043F1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550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CDD6-5C36-4E23-BF86-404564BED490}" type="datetimeFigureOut">
              <a:rPr lang="sk-SK" smtClean="0"/>
              <a:t>18. 3. 2014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0198-F220-4FCE-936E-53D0D043F1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103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4CDD6-5C36-4E23-BF86-404564BED490}" type="datetimeFigureOut">
              <a:rPr lang="sk-SK" smtClean="0"/>
              <a:t>18. 3. 2014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E0198-F220-4FCE-936E-53D0D043F1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924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://www.google.sk/url?sa=i&amp;source=images&amp;cd=&amp;cad=rja&amp;docid=Z180ElvxGQEQvM&amp;tbnid=gdyJTeWc_L0QsM:&amp;ved=&amp;url=http://www.gajro.sk/satelity/nastavenie-paraboly&amp;ei=Px0vUdFB0LeEB8qXgZAP&amp;psig=AFQjCNH7j9Y0DkMKMYBK0jRZemFOZcn6NQ&amp;ust=1362128575037032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pload.wikimedia.org/wikipedia/commons/f/f5/Yagi-Uda_diagram.sv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sk/url?sa=i&amp;rct=j&amp;q=antenna+quarter+wave&amp;source=images&amp;cd=&amp;cad=rja&amp;docid=6eiLhn-0rFewjM&amp;tbnid=Yo524tDCivxPUM:&amp;ved=0CAUQjRw&amp;url=http://en.wikipedia.org/wiki/Dipole_antenna&amp;ei=9100UdPZH8vgtQbey4A4&amp;bvm=bv.43148975,d.bGE&amp;psig=AFQjCNF7ClnB3kVv7T6lpS3pV0YP17FXcg&amp;ust=136247279504334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ww.google.sk/url?sa=i&amp;rct=j&amp;q=antenna+quarter+wave&amp;source=images&amp;cd=&amp;cad=rja&amp;docid=wTGEGBZeelAoJM&amp;tbnid=f3WDxf8-PDg-tM:&amp;ved=0CAUQjRw&amp;url=http://www.moonraker.com.au/techni/quarterwaveverticals.htm&amp;ei=JV40UbSbOYjtswaI4oGICQ&amp;bvm=bv.43148975,d.bGE&amp;psig=AFQjCNF7ClnB3kVv7T6lpS3pV0YP17FXcg&amp;ust=136247279504334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STS</a:t>
            </a:r>
            <a:r>
              <a:rPr lang="en-US" dirty="0" smtClean="0"/>
              <a:t> – </a:t>
            </a:r>
            <a:r>
              <a:rPr lang="en-US" dirty="0" smtClean="0"/>
              <a:t>2013/14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Exercise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N. 3</a:t>
            </a:r>
            <a:endParaRPr lang="sk-SK" dirty="0" smtClean="0"/>
          </a:p>
          <a:p>
            <a:r>
              <a:rPr lang="sk-SK" dirty="0" err="1" smtClean="0"/>
              <a:t>Satellite</a:t>
            </a:r>
            <a:r>
              <a:rPr lang="sk-SK" dirty="0" smtClean="0"/>
              <a:t> </a:t>
            </a:r>
            <a:r>
              <a:rPr lang="sk-SK" dirty="0" err="1" smtClean="0"/>
              <a:t>antenna</a:t>
            </a:r>
            <a:endParaRPr lang="sk-SK" dirty="0" smtClean="0"/>
          </a:p>
          <a:p>
            <a:r>
              <a:rPr lang="sk-SK" dirty="0" smtClean="0"/>
              <a:t>- </a:t>
            </a:r>
            <a:r>
              <a:rPr lang="sk-SK" dirty="0" err="1" smtClean="0"/>
              <a:t>construction</a:t>
            </a:r>
            <a:r>
              <a:rPr lang="sk-SK" dirty="0" smtClean="0"/>
              <a:t> and </a:t>
            </a:r>
            <a:r>
              <a:rPr lang="sk-SK" dirty="0" err="1" smtClean="0"/>
              <a:t>setting</a:t>
            </a:r>
            <a:endParaRPr lang="en-US" dirty="0" smtClean="0"/>
          </a:p>
          <a:p>
            <a:endParaRPr lang="en-US" dirty="0"/>
          </a:p>
          <a:p>
            <a:r>
              <a:rPr lang="sk-SK" dirty="0"/>
              <a:t>Ľ</a:t>
            </a:r>
            <a:r>
              <a:rPr lang="en-US" dirty="0" smtClean="0"/>
              <a:t>. </a:t>
            </a:r>
            <a:r>
              <a:rPr lang="en-US" dirty="0" err="1" smtClean="0"/>
              <a:t>Macekov</a:t>
            </a:r>
            <a:r>
              <a:rPr lang="sk-SK" dirty="0" smtClean="0"/>
              <a:t>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3668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epatentsonline.com/6552685-0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27749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755576" y="6093296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Obr. </a:t>
            </a:r>
            <a:r>
              <a:rPr lang="sk-SK" sz="1200" dirty="0"/>
              <a:t>:</a:t>
            </a:r>
            <a:r>
              <a:rPr lang="sk-SK" sz="1200" dirty="0" smtClean="0"/>
              <a:t> Hitachi</a:t>
            </a:r>
            <a:endParaRPr lang="sk-SK" sz="1200" dirty="0"/>
          </a:p>
        </p:txBody>
      </p:sp>
      <p:sp>
        <p:nvSpPr>
          <p:cNvPr id="4" name="BlokTextu 3"/>
          <p:cNvSpPr txBox="1"/>
          <p:nvPr/>
        </p:nvSpPr>
        <p:spPr>
          <a:xfrm>
            <a:off x="5724128" y="350100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active radiation flats (interconnected)</a:t>
            </a:r>
            <a:endParaRPr lang="sk-SK" dirty="0"/>
          </a:p>
        </p:txBody>
      </p:sp>
      <p:cxnSp>
        <p:nvCxnSpPr>
          <p:cNvPr id="6" name="Rovná spojovacia šípka 5"/>
          <p:cNvCxnSpPr/>
          <p:nvPr/>
        </p:nvCxnSpPr>
        <p:spPr>
          <a:xfrm flipH="1">
            <a:off x="4283968" y="3685674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lokTextu 6"/>
          <p:cNvSpPr txBox="1"/>
          <p:nvPr/>
        </p:nvSpPr>
        <p:spPr>
          <a:xfrm>
            <a:off x="1187624" y="62068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Flat antenna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5490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62200" cy="365125"/>
          </a:xfrm>
        </p:spPr>
        <p:txBody>
          <a:bodyPr/>
          <a:lstStyle/>
          <a:p>
            <a:fld id="{AEACE98E-CDEF-4291-912E-5C45F0C4C9CE}" type="slidenum">
              <a:rPr lang="cs-CZ"/>
              <a:pPr/>
              <a:t>11</a:t>
            </a:fld>
            <a:endParaRPr lang="cs-CZ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 dirty="0" err="1" smtClean="0"/>
              <a:t>Refle</a:t>
            </a:r>
            <a:r>
              <a:rPr lang="en-US" sz="2400" dirty="0" err="1" smtClean="0"/>
              <a:t>ctor</a:t>
            </a:r>
            <a:r>
              <a:rPr lang="en-US" sz="2400" dirty="0" smtClean="0"/>
              <a:t> antennas</a:t>
            </a:r>
            <a:r>
              <a:rPr lang="sk-SK" sz="2400" dirty="0" smtClean="0"/>
              <a:t> </a:t>
            </a:r>
            <a:r>
              <a:rPr lang="sk-SK" sz="2400" dirty="0"/>
              <a:t>– </a:t>
            </a:r>
            <a:r>
              <a:rPr lang="en-US" sz="2400" dirty="0" smtClean="0"/>
              <a:t>par</a:t>
            </a:r>
            <a:r>
              <a:rPr lang="sk-SK" sz="2400" dirty="0" err="1" smtClean="0"/>
              <a:t>abol</a:t>
            </a:r>
            <a:r>
              <a:rPr lang="en-US" sz="2400" dirty="0" err="1" smtClean="0"/>
              <a:t>ic</a:t>
            </a:r>
            <a:r>
              <a:rPr lang="sk-SK" sz="2400" dirty="0" smtClean="0"/>
              <a:t>,</a:t>
            </a:r>
            <a:r>
              <a:rPr lang="en-US" sz="2400" dirty="0"/>
              <a:t> </a:t>
            </a:r>
            <a:r>
              <a:rPr lang="en-US" sz="2400" dirty="0" smtClean="0"/>
              <a:t>d</a:t>
            </a:r>
            <a:r>
              <a:rPr lang="sk-SK" sz="2400" dirty="0" err="1" smtClean="0"/>
              <a:t>ish</a:t>
            </a:r>
            <a:r>
              <a:rPr lang="sk-SK" sz="2400" dirty="0" smtClean="0"/>
              <a:t> </a:t>
            </a:r>
            <a:r>
              <a:rPr lang="sk-SK" sz="2400" dirty="0" err="1" smtClean="0"/>
              <a:t>ant</a:t>
            </a:r>
            <a:r>
              <a:rPr lang="en-US" sz="2400" dirty="0" smtClean="0"/>
              <a:t>e</a:t>
            </a:r>
            <a:r>
              <a:rPr lang="sk-SK" sz="2400" dirty="0" smtClean="0"/>
              <a:t>n</a:t>
            </a:r>
            <a:r>
              <a:rPr lang="en-US" sz="2400" dirty="0" err="1" smtClean="0"/>
              <a:t>nas</a:t>
            </a:r>
            <a:endParaRPr lang="en-US" sz="2400" dirty="0"/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381000" y="17526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72" name="Freeform 4"/>
          <p:cNvSpPr>
            <a:spLocks/>
          </p:cNvSpPr>
          <p:nvPr/>
        </p:nvSpPr>
        <p:spPr bwMode="auto">
          <a:xfrm>
            <a:off x="1828800" y="2133600"/>
            <a:ext cx="304800" cy="990600"/>
          </a:xfrm>
          <a:custGeom>
            <a:avLst/>
            <a:gdLst>
              <a:gd name="T0" fmla="*/ 240 w 240"/>
              <a:gd name="T1" fmla="*/ 0 h 336"/>
              <a:gd name="T2" fmla="*/ 0 w 240"/>
              <a:gd name="T3" fmla="*/ 144 h 336"/>
              <a:gd name="T4" fmla="*/ 240 w 240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" h="336">
                <a:moveTo>
                  <a:pt x="240" y="0"/>
                </a:moveTo>
                <a:cubicBezTo>
                  <a:pt x="120" y="44"/>
                  <a:pt x="0" y="88"/>
                  <a:pt x="0" y="144"/>
                </a:cubicBezTo>
                <a:cubicBezTo>
                  <a:pt x="0" y="200"/>
                  <a:pt x="120" y="268"/>
                  <a:pt x="240" y="33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73" name="Freeform 5"/>
          <p:cNvSpPr>
            <a:spLocks/>
          </p:cNvSpPr>
          <p:nvPr/>
        </p:nvSpPr>
        <p:spPr bwMode="auto">
          <a:xfrm>
            <a:off x="5372100" y="2057400"/>
            <a:ext cx="276225" cy="995363"/>
          </a:xfrm>
          <a:custGeom>
            <a:avLst/>
            <a:gdLst>
              <a:gd name="T0" fmla="*/ 174 w 174"/>
              <a:gd name="T1" fmla="*/ 0 h 627"/>
              <a:gd name="T2" fmla="*/ 24 w 174"/>
              <a:gd name="T3" fmla="*/ 315 h 627"/>
              <a:gd name="T4" fmla="*/ 30 w 174"/>
              <a:gd name="T5" fmla="*/ 627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4" h="627">
                <a:moveTo>
                  <a:pt x="174" y="0"/>
                </a:moveTo>
                <a:cubicBezTo>
                  <a:pt x="149" y="51"/>
                  <a:pt x="48" y="211"/>
                  <a:pt x="24" y="315"/>
                </a:cubicBezTo>
                <a:cubicBezTo>
                  <a:pt x="0" y="419"/>
                  <a:pt x="29" y="562"/>
                  <a:pt x="30" y="62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76" name="Freeform 8"/>
          <p:cNvSpPr>
            <a:spLocks/>
          </p:cNvSpPr>
          <p:nvPr/>
        </p:nvSpPr>
        <p:spPr bwMode="auto">
          <a:xfrm>
            <a:off x="2667000" y="2514600"/>
            <a:ext cx="152400" cy="152400"/>
          </a:xfrm>
          <a:custGeom>
            <a:avLst/>
            <a:gdLst>
              <a:gd name="T0" fmla="*/ 0 w 96"/>
              <a:gd name="T1" fmla="*/ 0 h 96"/>
              <a:gd name="T2" fmla="*/ 96 w 96"/>
              <a:gd name="T3" fmla="*/ 48 h 96"/>
              <a:gd name="T4" fmla="*/ 0 w 96"/>
              <a:gd name="T5" fmla="*/ 96 h 96"/>
              <a:gd name="T6" fmla="*/ 0 w 96"/>
              <a:gd name="T7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96">
                <a:moveTo>
                  <a:pt x="0" y="0"/>
                </a:moveTo>
                <a:lnTo>
                  <a:pt x="96" y="48"/>
                </a:lnTo>
                <a:lnTo>
                  <a:pt x="0" y="96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77" name="Freeform 9"/>
          <p:cNvSpPr>
            <a:spLocks/>
          </p:cNvSpPr>
          <p:nvPr/>
        </p:nvSpPr>
        <p:spPr bwMode="auto">
          <a:xfrm rot="9452834">
            <a:off x="890588" y="5610225"/>
            <a:ext cx="152400" cy="152400"/>
          </a:xfrm>
          <a:custGeom>
            <a:avLst/>
            <a:gdLst>
              <a:gd name="T0" fmla="*/ 0 w 96"/>
              <a:gd name="T1" fmla="*/ 0 h 96"/>
              <a:gd name="T2" fmla="*/ 96 w 96"/>
              <a:gd name="T3" fmla="*/ 48 h 96"/>
              <a:gd name="T4" fmla="*/ 0 w 96"/>
              <a:gd name="T5" fmla="*/ 96 h 96"/>
              <a:gd name="T6" fmla="*/ 0 w 96"/>
              <a:gd name="T7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96">
                <a:moveTo>
                  <a:pt x="0" y="0"/>
                </a:moveTo>
                <a:lnTo>
                  <a:pt x="96" y="48"/>
                </a:lnTo>
                <a:lnTo>
                  <a:pt x="0" y="96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78" name="Freeform 10"/>
          <p:cNvSpPr>
            <a:spLocks/>
          </p:cNvSpPr>
          <p:nvPr/>
        </p:nvSpPr>
        <p:spPr bwMode="auto">
          <a:xfrm rot="2081710">
            <a:off x="6858000" y="3124200"/>
            <a:ext cx="152400" cy="152400"/>
          </a:xfrm>
          <a:custGeom>
            <a:avLst/>
            <a:gdLst>
              <a:gd name="T0" fmla="*/ 0 w 96"/>
              <a:gd name="T1" fmla="*/ 0 h 96"/>
              <a:gd name="T2" fmla="*/ 96 w 96"/>
              <a:gd name="T3" fmla="*/ 48 h 96"/>
              <a:gd name="T4" fmla="*/ 0 w 96"/>
              <a:gd name="T5" fmla="*/ 96 h 96"/>
              <a:gd name="T6" fmla="*/ 0 w 96"/>
              <a:gd name="T7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96">
                <a:moveTo>
                  <a:pt x="0" y="0"/>
                </a:moveTo>
                <a:lnTo>
                  <a:pt x="96" y="48"/>
                </a:lnTo>
                <a:lnTo>
                  <a:pt x="0" y="96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79" name="Freeform 11"/>
          <p:cNvSpPr>
            <a:spLocks/>
          </p:cNvSpPr>
          <p:nvPr/>
        </p:nvSpPr>
        <p:spPr bwMode="auto">
          <a:xfrm rot="9019187">
            <a:off x="5356225" y="6038850"/>
            <a:ext cx="152400" cy="152400"/>
          </a:xfrm>
          <a:custGeom>
            <a:avLst/>
            <a:gdLst>
              <a:gd name="T0" fmla="*/ 0 w 96"/>
              <a:gd name="T1" fmla="*/ 0 h 96"/>
              <a:gd name="T2" fmla="*/ 96 w 96"/>
              <a:gd name="T3" fmla="*/ 48 h 96"/>
              <a:gd name="T4" fmla="*/ 0 w 96"/>
              <a:gd name="T5" fmla="*/ 96 h 96"/>
              <a:gd name="T6" fmla="*/ 0 w 96"/>
              <a:gd name="T7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96">
                <a:moveTo>
                  <a:pt x="0" y="0"/>
                </a:moveTo>
                <a:lnTo>
                  <a:pt x="96" y="48"/>
                </a:lnTo>
                <a:lnTo>
                  <a:pt x="0" y="96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H="1" flipV="1">
            <a:off x="2133600" y="22098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H="1">
            <a:off x="2133600" y="26670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2133600" y="2209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2133600" y="3048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flipH="1" flipV="1">
            <a:off x="5715000" y="2209800"/>
            <a:ext cx="1143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H="1" flipV="1">
            <a:off x="5508625" y="2997200"/>
            <a:ext cx="1349375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>
            <a:off x="5715000" y="22098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5580063" y="2997200"/>
            <a:ext cx="1811337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88" name="Freeform 20"/>
          <p:cNvSpPr>
            <a:spLocks/>
          </p:cNvSpPr>
          <p:nvPr/>
        </p:nvSpPr>
        <p:spPr bwMode="auto">
          <a:xfrm>
            <a:off x="1881188" y="5381625"/>
            <a:ext cx="76200" cy="228600"/>
          </a:xfrm>
          <a:custGeom>
            <a:avLst/>
            <a:gdLst>
              <a:gd name="T0" fmla="*/ 48 w 48"/>
              <a:gd name="T1" fmla="*/ 0 h 96"/>
              <a:gd name="T2" fmla="*/ 0 w 48"/>
              <a:gd name="T3" fmla="*/ 48 h 96"/>
              <a:gd name="T4" fmla="*/ 48 w 48"/>
              <a:gd name="T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96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24" y="80"/>
                  <a:pt x="48" y="9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 flipV="1">
            <a:off x="1119188" y="5534025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 flipH="1" flipV="1">
            <a:off x="1042988" y="5229225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>
            <a:off x="1042988" y="5229225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 flipV="1">
            <a:off x="1042988" y="5381625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 flipH="1" flipV="1">
            <a:off x="1119188" y="4467225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>
            <a:off x="1119188" y="4467225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95" name="Freeform 27"/>
          <p:cNvSpPr>
            <a:spLocks/>
          </p:cNvSpPr>
          <p:nvPr/>
        </p:nvSpPr>
        <p:spPr bwMode="auto">
          <a:xfrm>
            <a:off x="6346825" y="5810250"/>
            <a:ext cx="76200" cy="304800"/>
          </a:xfrm>
          <a:custGeom>
            <a:avLst/>
            <a:gdLst>
              <a:gd name="T0" fmla="*/ 0 w 48"/>
              <a:gd name="T1" fmla="*/ 0 h 192"/>
              <a:gd name="T2" fmla="*/ 48 w 48"/>
              <a:gd name="T3" fmla="*/ 96 h 192"/>
              <a:gd name="T4" fmla="*/ 0 w 48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192">
                <a:moveTo>
                  <a:pt x="0" y="0"/>
                </a:moveTo>
                <a:cubicBezTo>
                  <a:pt x="24" y="32"/>
                  <a:pt x="48" y="64"/>
                  <a:pt x="48" y="96"/>
                </a:cubicBezTo>
                <a:cubicBezTo>
                  <a:pt x="48" y="128"/>
                  <a:pt x="24" y="160"/>
                  <a:pt x="0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 flipV="1">
            <a:off x="5584825" y="603885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 flipH="1" flipV="1">
            <a:off x="5508625" y="573405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98" name="Line 30"/>
          <p:cNvSpPr>
            <a:spLocks noChangeShapeType="1"/>
          </p:cNvSpPr>
          <p:nvPr/>
        </p:nvSpPr>
        <p:spPr bwMode="auto">
          <a:xfrm>
            <a:off x="5508625" y="573405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99" name="Line 31"/>
          <p:cNvSpPr>
            <a:spLocks noChangeShapeType="1"/>
          </p:cNvSpPr>
          <p:nvPr/>
        </p:nvSpPr>
        <p:spPr bwMode="auto">
          <a:xfrm flipV="1">
            <a:off x="5508625" y="588645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800" name="Line 32"/>
          <p:cNvSpPr>
            <a:spLocks noChangeShapeType="1"/>
          </p:cNvSpPr>
          <p:nvPr/>
        </p:nvSpPr>
        <p:spPr bwMode="auto">
          <a:xfrm flipH="1" flipV="1">
            <a:off x="5584825" y="4972050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801" name="Line 33"/>
          <p:cNvSpPr>
            <a:spLocks noChangeShapeType="1"/>
          </p:cNvSpPr>
          <p:nvPr/>
        </p:nvSpPr>
        <p:spPr bwMode="auto">
          <a:xfrm>
            <a:off x="5584825" y="497205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611188" y="3276600"/>
            <a:ext cx="41767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Symmetrical, </a:t>
            </a:r>
            <a:r>
              <a:rPr lang="en-US" sz="2000" dirty="0" smtClean="0">
                <a:latin typeface="Times New Roman" pitchFamily="18" charset="0"/>
              </a:rPr>
              <a:t>with radiator in the receiving direction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2803" name="Text Box 35"/>
          <p:cNvSpPr txBox="1">
            <a:spLocks noChangeArrowheads="1"/>
          </p:cNvSpPr>
          <p:nvPr/>
        </p:nvSpPr>
        <p:spPr bwMode="auto">
          <a:xfrm>
            <a:off x="5076825" y="3276600"/>
            <a:ext cx="406717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 err="1" smtClean="0">
                <a:latin typeface="Times New Roman" pitchFamily="18" charset="0"/>
              </a:rPr>
              <a:t>Ofset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</a:rPr>
              <a:t>antenna </a:t>
            </a:r>
            <a:r>
              <a:rPr lang="sk-SK" sz="2000" dirty="0" smtClean="0">
                <a:latin typeface="Times New Roman" pitchFamily="18" charset="0"/>
              </a:rPr>
              <a:t>(</a:t>
            </a:r>
            <a:r>
              <a:rPr lang="en-US" sz="2000" dirty="0" smtClean="0">
                <a:latin typeface="Times New Roman" pitchFamily="18" charset="0"/>
              </a:rPr>
              <a:t>upper cut of parabolic surface</a:t>
            </a:r>
            <a:r>
              <a:rPr lang="sk-SK" sz="2000" dirty="0" smtClean="0">
                <a:latin typeface="Times New Roman" pitchFamily="18" charset="0"/>
              </a:rPr>
              <a:t> </a:t>
            </a:r>
            <a:r>
              <a:rPr lang="sk-SK" sz="2000" dirty="0">
                <a:latin typeface="Times New Roman" pitchFamily="18" charset="0"/>
              </a:rPr>
              <a:t>– </a:t>
            </a:r>
            <a:r>
              <a:rPr lang="en-US" sz="2000" dirty="0" smtClean="0">
                <a:latin typeface="Times New Roman" pitchFamily="18" charset="0"/>
              </a:rPr>
              <a:t>advantages</a:t>
            </a:r>
            <a:r>
              <a:rPr lang="sk-SK" sz="2000" dirty="0" smtClean="0">
                <a:latin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</a:rPr>
              <a:t>less proportions, doesn’t gather snow, dirt</a:t>
            </a:r>
            <a:r>
              <a:rPr lang="sk-SK" sz="2000" b="1" dirty="0" smtClean="0">
                <a:latin typeface="Times New Roman" pitchFamily="18" charset="0"/>
              </a:rPr>
              <a:t> ...)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2804" name="Text Box 36"/>
          <p:cNvSpPr txBox="1">
            <a:spLocks noChangeArrowheads="1"/>
          </p:cNvSpPr>
          <p:nvPr/>
        </p:nvSpPr>
        <p:spPr bwMode="auto">
          <a:xfrm>
            <a:off x="509588" y="5838825"/>
            <a:ext cx="341434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Of</a:t>
            </a:r>
            <a:r>
              <a:rPr lang="sk-SK" sz="2000" b="1" dirty="0" smtClean="0">
                <a:latin typeface="Times New Roman" pitchFamily="18" charset="0"/>
              </a:rPr>
              <a:t>set </a:t>
            </a:r>
            <a:r>
              <a:rPr lang="sk-SK" sz="2000" b="1" dirty="0">
                <a:latin typeface="Times New Roman" pitchFamily="18" charset="0"/>
              </a:rPr>
              <a:t>– </a:t>
            </a:r>
            <a:r>
              <a:rPr lang="sk-SK" sz="2000" b="1" dirty="0" err="1">
                <a:latin typeface="Times New Roman" pitchFamily="18" charset="0"/>
              </a:rPr>
              <a:t>Cassegrain</a:t>
            </a:r>
            <a:r>
              <a:rPr lang="sk-SK" sz="2000" b="1" dirty="0">
                <a:latin typeface="Times New Roman" pitchFamily="18" charset="0"/>
              </a:rPr>
              <a:t> </a:t>
            </a:r>
            <a:r>
              <a:rPr lang="sk-SK" sz="2000" b="1" dirty="0" smtClean="0">
                <a:latin typeface="Times New Roman" pitchFamily="18" charset="0"/>
              </a:rPr>
              <a:t>(</a:t>
            </a:r>
            <a:r>
              <a:rPr lang="en-US" sz="2000" dirty="0" smtClean="0">
                <a:latin typeface="Times New Roman" pitchFamily="18" charset="0"/>
              </a:rPr>
              <a:t>main </a:t>
            </a:r>
            <a:r>
              <a:rPr lang="sk-SK" sz="2000" dirty="0" err="1" smtClean="0">
                <a:latin typeface="Times New Roman" pitchFamily="18" charset="0"/>
              </a:rPr>
              <a:t>refle</a:t>
            </a:r>
            <a:r>
              <a:rPr lang="en-US" sz="2000" dirty="0" smtClean="0">
                <a:latin typeface="Times New Roman" pitchFamily="18" charset="0"/>
              </a:rPr>
              <a:t>c</a:t>
            </a:r>
            <a:r>
              <a:rPr lang="sk-SK" sz="2000" dirty="0" err="1" smtClean="0">
                <a:latin typeface="Times New Roman" pitchFamily="18" charset="0"/>
              </a:rPr>
              <a:t>tor</a:t>
            </a:r>
            <a:r>
              <a:rPr lang="en-US" sz="2000" dirty="0" smtClean="0">
                <a:latin typeface="Times New Roman" pitchFamily="18" charset="0"/>
              </a:rPr>
              <a:t> and </a:t>
            </a:r>
            <a:r>
              <a:rPr lang="en-US" sz="2000" dirty="0" err="1" smtClean="0">
                <a:latin typeface="Times New Roman" pitchFamily="18" charset="0"/>
              </a:rPr>
              <a:t>hyperboloidal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subreflector</a:t>
            </a:r>
            <a:r>
              <a:rPr lang="sk-SK" sz="2000" dirty="0" smtClean="0">
                <a:latin typeface="Times New Roman" pitchFamily="18" charset="0"/>
              </a:rPr>
              <a:t>...)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32805" name="Text Box 37"/>
          <p:cNvSpPr txBox="1">
            <a:spLocks noChangeArrowheads="1"/>
          </p:cNvSpPr>
          <p:nvPr/>
        </p:nvSpPr>
        <p:spPr bwMode="auto">
          <a:xfrm>
            <a:off x="4555492" y="6267450"/>
            <a:ext cx="36588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Offset-Fed, </a:t>
            </a:r>
            <a:r>
              <a:rPr lang="en-US" sz="2000" b="1" dirty="0" smtClean="0">
                <a:latin typeface="Times New Roman" pitchFamily="18" charset="0"/>
              </a:rPr>
              <a:t>Gregorian antenna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32806" name="Freeform 38"/>
          <p:cNvSpPr>
            <a:spLocks/>
          </p:cNvSpPr>
          <p:nvPr/>
        </p:nvSpPr>
        <p:spPr bwMode="auto">
          <a:xfrm>
            <a:off x="820738" y="4260850"/>
            <a:ext cx="276225" cy="995363"/>
          </a:xfrm>
          <a:custGeom>
            <a:avLst/>
            <a:gdLst>
              <a:gd name="T0" fmla="*/ 174 w 174"/>
              <a:gd name="T1" fmla="*/ 0 h 627"/>
              <a:gd name="T2" fmla="*/ 24 w 174"/>
              <a:gd name="T3" fmla="*/ 315 h 627"/>
              <a:gd name="T4" fmla="*/ 30 w 174"/>
              <a:gd name="T5" fmla="*/ 627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4" h="627">
                <a:moveTo>
                  <a:pt x="174" y="0"/>
                </a:moveTo>
                <a:cubicBezTo>
                  <a:pt x="149" y="51"/>
                  <a:pt x="48" y="211"/>
                  <a:pt x="24" y="315"/>
                </a:cubicBezTo>
                <a:cubicBezTo>
                  <a:pt x="0" y="419"/>
                  <a:pt x="29" y="562"/>
                  <a:pt x="30" y="62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807" name="Freeform 39"/>
          <p:cNvSpPr>
            <a:spLocks/>
          </p:cNvSpPr>
          <p:nvPr/>
        </p:nvSpPr>
        <p:spPr bwMode="auto">
          <a:xfrm>
            <a:off x="5233988" y="4760913"/>
            <a:ext cx="276225" cy="995362"/>
          </a:xfrm>
          <a:custGeom>
            <a:avLst/>
            <a:gdLst>
              <a:gd name="T0" fmla="*/ 174 w 174"/>
              <a:gd name="T1" fmla="*/ 0 h 627"/>
              <a:gd name="T2" fmla="*/ 24 w 174"/>
              <a:gd name="T3" fmla="*/ 315 h 627"/>
              <a:gd name="T4" fmla="*/ 30 w 174"/>
              <a:gd name="T5" fmla="*/ 627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4" h="627">
                <a:moveTo>
                  <a:pt x="174" y="0"/>
                </a:moveTo>
                <a:cubicBezTo>
                  <a:pt x="149" y="51"/>
                  <a:pt x="48" y="211"/>
                  <a:pt x="24" y="315"/>
                </a:cubicBezTo>
                <a:cubicBezTo>
                  <a:pt x="0" y="419"/>
                  <a:pt x="29" y="562"/>
                  <a:pt x="30" y="62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808" name="Text Box 40"/>
          <p:cNvSpPr txBox="1">
            <a:spLocks noChangeArrowheads="1"/>
          </p:cNvSpPr>
          <p:nvPr/>
        </p:nvSpPr>
        <p:spPr bwMode="auto">
          <a:xfrm>
            <a:off x="2843213" y="2420938"/>
            <a:ext cx="12969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radiator</a:t>
            </a:r>
            <a:r>
              <a:rPr lang="en-US" dirty="0"/>
              <a:t> </a:t>
            </a:r>
            <a:r>
              <a:rPr lang="en-US" dirty="0" smtClean="0"/>
              <a:t>(convertor)</a:t>
            </a:r>
          </a:p>
        </p:txBody>
      </p:sp>
      <p:sp>
        <p:nvSpPr>
          <p:cNvPr id="32809" name="Text Box 41"/>
          <p:cNvSpPr txBox="1">
            <a:spLocks noChangeArrowheads="1"/>
          </p:cNvSpPr>
          <p:nvPr/>
        </p:nvSpPr>
        <p:spPr bwMode="auto">
          <a:xfrm>
            <a:off x="971550" y="1989138"/>
            <a:ext cx="1296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 err="1" smtClean="0"/>
              <a:t>refle</a:t>
            </a:r>
            <a:r>
              <a:rPr lang="en-US" dirty="0" smtClean="0"/>
              <a:t>c</a:t>
            </a:r>
            <a:r>
              <a:rPr lang="sk-SK" dirty="0" err="1" smtClean="0"/>
              <a:t>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7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3DB9-BDBA-446D-9F67-DC8080AD59C1}" type="slidenum">
              <a:rPr lang="en-US"/>
              <a:pPr/>
              <a:t>12</a:t>
            </a:fld>
            <a:endParaRPr lang="en-US"/>
          </a:p>
        </p:txBody>
      </p:sp>
      <p:pic>
        <p:nvPicPr>
          <p:cNvPr id="34821" name="Picture 5" descr="spotbeam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65400"/>
            <a:ext cx="685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81980" y="6093296"/>
            <a:ext cx="84978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Fig.</a:t>
            </a:r>
            <a:r>
              <a:rPr lang="sk-SK" dirty="0" smtClean="0"/>
              <a:t> </a:t>
            </a:r>
            <a:r>
              <a:rPr lang="sk-SK" dirty="0" err="1"/>
              <a:t>footprint</a:t>
            </a:r>
            <a:r>
              <a:rPr lang="sk-SK" dirty="0"/>
              <a:t> – </a:t>
            </a:r>
            <a:r>
              <a:rPr lang="en-US" dirty="0"/>
              <a:t> area covered by signal from sat. antenna</a:t>
            </a:r>
            <a:r>
              <a:rPr lang="sk-SK" dirty="0"/>
              <a:t> </a:t>
            </a:r>
            <a:r>
              <a:rPr lang="en-US" dirty="0" smtClean="0"/>
              <a:t>with several </a:t>
            </a:r>
            <a:r>
              <a:rPr lang="en-US" dirty="0"/>
              <a:t>radiators</a:t>
            </a:r>
            <a:r>
              <a:rPr lang="sk-SK" dirty="0"/>
              <a:t>, </a:t>
            </a:r>
            <a:r>
              <a:rPr lang="en-US" dirty="0" smtClean="0"/>
              <a:t>from</a:t>
            </a:r>
            <a:r>
              <a:rPr lang="sk-SK" dirty="0" smtClean="0"/>
              <a:t> </a:t>
            </a:r>
            <a:r>
              <a:rPr lang="sk-SK" dirty="0"/>
              <a:t>1 </a:t>
            </a:r>
            <a:r>
              <a:rPr lang="sk-SK" dirty="0" err="1" smtClean="0"/>
              <a:t>GEO-satel</a:t>
            </a:r>
            <a:r>
              <a:rPr lang="en-US" dirty="0" smtClean="0"/>
              <a:t>lite</a:t>
            </a:r>
            <a:r>
              <a:rPr lang="sk-SK" dirty="0" smtClean="0"/>
              <a:t> </a:t>
            </a:r>
            <a:r>
              <a:rPr lang="sk-SK" dirty="0"/>
              <a:t>(3 </a:t>
            </a:r>
            <a:r>
              <a:rPr lang="sk-SK" dirty="0" err="1"/>
              <a:t>GEO</a:t>
            </a:r>
            <a:r>
              <a:rPr lang="sk-SK" dirty="0"/>
              <a:t> </a:t>
            </a:r>
            <a:r>
              <a:rPr lang="sk-SK" dirty="0" err="1" smtClean="0"/>
              <a:t>satel</a:t>
            </a:r>
            <a:r>
              <a:rPr lang="en-US" dirty="0" err="1" smtClean="0"/>
              <a:t>lites</a:t>
            </a:r>
            <a:r>
              <a:rPr lang="en-US" dirty="0" smtClean="0"/>
              <a:t> together cover entire Earth –up to 75</a:t>
            </a:r>
            <a:r>
              <a:rPr lang="en-US" baseline="30000" dirty="0" smtClean="0"/>
              <a:t>th</a:t>
            </a:r>
            <a:r>
              <a:rPr lang="en-US" dirty="0" smtClean="0"/>
              <a:t> parallel)</a:t>
            </a:r>
            <a:r>
              <a:rPr lang="sk-SK" dirty="0" smtClean="0"/>
              <a:t> </a:t>
            </a:r>
            <a:endParaRPr lang="cs-CZ" dirty="0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5613" cy="252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500563" y="188913"/>
            <a:ext cx="43926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Fig. </a:t>
            </a:r>
            <a:r>
              <a:rPr lang="en-US" dirty="0" smtClean="0"/>
              <a:t>sat. antenna</a:t>
            </a:r>
            <a:r>
              <a:rPr lang="sk-SK" dirty="0" smtClean="0"/>
              <a:t> </a:t>
            </a:r>
            <a:r>
              <a:rPr lang="en-US" dirty="0" smtClean="0"/>
              <a:t>with several </a:t>
            </a:r>
            <a:r>
              <a:rPr lang="en-US" smtClean="0"/>
              <a:t>radiators</a:t>
            </a:r>
            <a:r>
              <a:rPr lang="en-US"/>
              <a:t> </a:t>
            </a:r>
            <a:r>
              <a:rPr lang="en-US" smtClean="0"/>
              <a:t>and one dish</a:t>
            </a:r>
            <a:endParaRPr lang="cs-CZ" b="1" dirty="0"/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268413"/>
            <a:ext cx="326072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://sabo.blog.sme.sk/blog/143/50681/multi_para_lnbtriple_win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80" y="44624"/>
            <a:ext cx="428625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59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8567-EC8B-45FD-81D2-D5ADB10A90E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23851" y="188913"/>
            <a:ext cx="5544294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Position of satellite and setting of receiving antenna - </a:t>
            </a:r>
            <a:r>
              <a:rPr lang="sk-SK" sz="2400" b="1" dirty="0" smtClean="0">
                <a:solidFill>
                  <a:srgbClr val="FF0000"/>
                </a:solidFill>
              </a:rPr>
              <a:t>  </a:t>
            </a:r>
            <a:r>
              <a:rPr lang="sk-SK" sz="2400" b="1" dirty="0" err="1" smtClean="0">
                <a:solidFill>
                  <a:srgbClr val="FF0000"/>
                </a:solidFill>
              </a:rPr>
              <a:t>azimuth</a:t>
            </a:r>
            <a:r>
              <a:rPr lang="sk-SK" sz="2400" b="1" dirty="0" smtClean="0">
                <a:solidFill>
                  <a:srgbClr val="FF0000"/>
                </a:solidFill>
              </a:rPr>
              <a:t> </a:t>
            </a:r>
            <a:r>
              <a:rPr lang="sk-SK" sz="2400" b="1" dirty="0">
                <a:solidFill>
                  <a:srgbClr val="FF0000"/>
                </a:solidFill>
              </a:rPr>
              <a:t>a </a:t>
            </a:r>
            <a:r>
              <a:rPr lang="sk-SK" sz="2400" b="1" dirty="0" err="1" smtClean="0">
                <a:solidFill>
                  <a:srgbClr val="FF0000"/>
                </a:solidFill>
              </a:rPr>
              <a:t>elevation</a:t>
            </a:r>
            <a:endParaRPr lang="sk-SK" sz="2400" b="1" dirty="0" smtClean="0">
              <a:solidFill>
                <a:srgbClr val="FF0000"/>
              </a:solidFill>
            </a:endParaRPr>
          </a:p>
        </p:txBody>
      </p:sp>
      <p:pic>
        <p:nvPicPr>
          <p:cNvPr id="47107" name="Picture 3" descr="azelz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5472857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angles_azimu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125538"/>
            <a:ext cx="2790825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6084888" y="4076700"/>
            <a:ext cx="280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</a:rPr>
              <a:t>www.physicalgeography.net/.../angles_azimuth.jpg 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23850" y="5589588"/>
            <a:ext cx="5688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www.srrb.noaa.gov/highlights/sunrise/azelzen.gif 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6011863" y="0"/>
            <a:ext cx="313213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 b="1" dirty="0">
                <a:solidFill>
                  <a:srgbClr val="C00000"/>
                </a:solidFill>
              </a:rPr>
              <a:t>AZIMUT – </a:t>
            </a:r>
            <a:r>
              <a:rPr lang="en-US" sz="1600" dirty="0" smtClean="0">
                <a:solidFill>
                  <a:srgbClr val="C00000"/>
                </a:solidFill>
              </a:rPr>
              <a:t>oriented angle in the horizontal plane – between given direction and north direction </a:t>
            </a:r>
            <a:r>
              <a:rPr lang="sk-SK" sz="1600" dirty="0" smtClean="0">
                <a:solidFill>
                  <a:srgbClr val="C00000"/>
                </a:solidFill>
              </a:rPr>
              <a:t>(</a:t>
            </a:r>
            <a:r>
              <a:rPr lang="en-US" sz="1600" dirty="0" smtClean="0">
                <a:solidFill>
                  <a:srgbClr val="C00000"/>
                </a:solidFill>
              </a:rPr>
              <a:t>from the view of user</a:t>
            </a:r>
            <a:r>
              <a:rPr lang="sk-SK" sz="1600" dirty="0" smtClean="0">
                <a:solidFill>
                  <a:srgbClr val="C00000"/>
                </a:solidFill>
              </a:rPr>
              <a:t>)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3924300" y="2420938"/>
            <a:ext cx="18002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the plane of horizon or the sea level</a:t>
            </a:r>
            <a:endParaRPr lang="en-US" dirty="0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flipH="1">
            <a:off x="3708400" y="2708275"/>
            <a:ext cx="287338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95288" y="6021388"/>
            <a:ext cx="48974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 err="1" smtClean="0">
                <a:solidFill>
                  <a:srgbClr val="7030A0"/>
                </a:solidFill>
              </a:rPr>
              <a:t>Elev</a:t>
            </a:r>
            <a:r>
              <a:rPr lang="en-US" b="1" dirty="0" err="1" smtClean="0">
                <a:solidFill>
                  <a:srgbClr val="7030A0"/>
                </a:solidFill>
              </a:rPr>
              <a:t>ation</a:t>
            </a:r>
            <a:r>
              <a:rPr lang="sk-SK" b="1" dirty="0" smtClean="0">
                <a:solidFill>
                  <a:srgbClr val="7030A0"/>
                </a:solidFill>
              </a:rPr>
              <a:t> </a:t>
            </a:r>
            <a:r>
              <a:rPr lang="sk-SK" b="1" dirty="0">
                <a:solidFill>
                  <a:srgbClr val="7030A0"/>
                </a:solidFill>
              </a:rPr>
              <a:t>(h) </a:t>
            </a:r>
            <a:r>
              <a:rPr lang="sk-SK" b="1" dirty="0" smtClean="0">
                <a:solidFill>
                  <a:srgbClr val="7030A0"/>
                </a:solidFill>
              </a:rPr>
              <a:t>– </a:t>
            </a:r>
            <a:r>
              <a:rPr lang="en-US" dirty="0" smtClean="0">
                <a:solidFill>
                  <a:srgbClr val="7030A0"/>
                </a:solidFill>
              </a:rPr>
              <a:t>angle in vertical plane measured from horizontal plane to the line of sight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2987825" y="907941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- </a:t>
            </a:r>
            <a:r>
              <a:rPr lang="sk-SK" sz="1600" dirty="0" err="1" smtClean="0"/>
              <a:t>another</a:t>
            </a:r>
            <a:r>
              <a:rPr lang="sk-SK" sz="1600" dirty="0" smtClean="0"/>
              <a:t> </a:t>
            </a:r>
            <a:r>
              <a:rPr lang="sk-SK" sz="1600" dirty="0" err="1" smtClean="0"/>
              <a:t>view</a:t>
            </a:r>
            <a:endParaRPr lang="sk-SK" sz="1600" dirty="0"/>
          </a:p>
        </p:txBody>
      </p:sp>
      <p:pic>
        <p:nvPicPr>
          <p:cNvPr id="2050" name="Picture 2" descr="http://www.gajro.sk/wp-content/uploads/2012/01/polarizacni_uhel_ses_astr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2" y="4271629"/>
            <a:ext cx="2466975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6760219" y="5939988"/>
            <a:ext cx="144016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LNB</a:t>
            </a:r>
            <a:r>
              <a:rPr lang="en-US" b="1" dirty="0" smtClean="0">
                <a:solidFill>
                  <a:schemeClr val="bg1"/>
                </a:solidFill>
              </a:rPr>
              <a:t> skew</a:t>
            </a:r>
            <a:endParaRPr lang="sk-SK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02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242824"/>
              </p:ext>
            </p:extLst>
          </p:nvPr>
        </p:nvGraphicFramePr>
        <p:xfrm>
          <a:off x="595313" y="1484313"/>
          <a:ext cx="3135312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" name="Rovnica" r:id="rId3" imgW="2044440" imgH="431640" progId="Equation.3">
                  <p:embed/>
                </p:oleObj>
              </mc:Choice>
              <mc:Fallback>
                <p:oleObj name="Rovnica" r:id="rId3" imgW="2044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3" y="1484313"/>
                        <a:ext cx="3135312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145668" y="216421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Intermediate parameter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h: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k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2683460"/>
              </p:ext>
            </p:extLst>
          </p:nvPr>
        </p:nvGraphicFramePr>
        <p:xfrm>
          <a:off x="611560" y="2533546"/>
          <a:ext cx="2851484" cy="326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" name="Rovnica" r:id="rId5" imgW="1892160" imgH="215640" progId="Equation.3">
                  <p:embed/>
                </p:oleObj>
              </mc:Choice>
              <mc:Fallback>
                <p:oleObj name="Rovnica" r:id="rId5" imgW="1892160" imgH="2156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533546"/>
                        <a:ext cx="2851484" cy="3268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lokTextu 6"/>
          <p:cNvSpPr txBox="1"/>
          <p:nvPr/>
        </p:nvSpPr>
        <p:spPr>
          <a:xfrm>
            <a:off x="145668" y="2923247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Value</a:t>
            </a:r>
            <a:r>
              <a:rPr lang="sk-SK" dirty="0" smtClean="0"/>
              <a:t> 0.1513:</a:t>
            </a:r>
            <a:endParaRPr lang="sk-SK" dirty="0"/>
          </a:p>
        </p:txBody>
      </p:sp>
      <p:graphicFrame>
        <p:nvGraphicFramePr>
          <p:cNvPr id="10" name="Objekt 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76145620"/>
              </p:ext>
            </p:extLst>
          </p:nvPr>
        </p:nvGraphicFramePr>
        <p:xfrm>
          <a:off x="565150" y="3292475"/>
          <a:ext cx="31718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" name="Rovnica" r:id="rId7" imgW="2349360" imgH="444240" progId="Equation.3">
                  <p:embed/>
                </p:oleObj>
              </mc:Choice>
              <mc:Fallback>
                <p:oleObj name="Rovnica" r:id="rId7" imgW="2349360" imgH="4442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3292475"/>
                        <a:ext cx="31718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lokTextu 10"/>
          <p:cNvSpPr txBox="1"/>
          <p:nvPr/>
        </p:nvSpPr>
        <p:spPr>
          <a:xfrm>
            <a:off x="145668" y="3933056"/>
            <a:ext cx="50023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 smtClean="0"/>
              <a:t>where</a:t>
            </a:r>
            <a:r>
              <a:rPr lang="sk-SK" noProof="1" smtClean="0"/>
              <a:t>: S...po</a:t>
            </a:r>
            <a:r>
              <a:rPr lang="en-US" noProof="1" smtClean="0"/>
              <a:t>sition of satellite</a:t>
            </a:r>
            <a:r>
              <a:rPr lang="sk-SK" noProof="1" smtClean="0"/>
              <a:t> (</a:t>
            </a:r>
            <a:r>
              <a:rPr lang="en-US" noProof="1" smtClean="0"/>
              <a:t>longitude) in degrees</a:t>
            </a:r>
            <a:r>
              <a:rPr lang="sk-SK" noProof="1" smtClean="0"/>
              <a:t>; </a:t>
            </a:r>
            <a:r>
              <a:rPr lang="en-US" noProof="1" smtClean="0"/>
              <a:t>Easter longitude</a:t>
            </a:r>
            <a:r>
              <a:rPr lang="sk-SK" noProof="1" smtClean="0"/>
              <a:t> (°E )</a:t>
            </a:r>
            <a:r>
              <a:rPr lang="en-US" noProof="1" smtClean="0"/>
              <a:t> must have negative value (minus)</a:t>
            </a:r>
            <a:r>
              <a:rPr lang="sk-SK" noProof="1" smtClean="0"/>
              <a:t> </a:t>
            </a:r>
          </a:p>
          <a:p>
            <a:r>
              <a:rPr lang="sk-SK" noProof="1"/>
              <a:t> </a:t>
            </a:r>
            <a:r>
              <a:rPr lang="sk-SK" noProof="1" smtClean="0"/>
              <a:t>    L... </a:t>
            </a:r>
            <a:r>
              <a:rPr lang="en-US" noProof="1" smtClean="0"/>
              <a:t>longitude of receiver antenna posision;</a:t>
            </a:r>
            <a:r>
              <a:rPr lang="sk-SK" noProof="1" smtClean="0"/>
              <a:t> </a:t>
            </a:r>
            <a:r>
              <a:rPr lang="en-US" noProof="1" smtClean="0"/>
              <a:t>Easter </a:t>
            </a:r>
            <a:r>
              <a:rPr lang="en-US" noProof="1"/>
              <a:t>longitude</a:t>
            </a:r>
            <a:r>
              <a:rPr lang="sk-SK" noProof="1"/>
              <a:t> (°E </a:t>
            </a:r>
            <a:r>
              <a:rPr lang="sk-SK" noProof="1" smtClean="0"/>
              <a:t>)</a:t>
            </a:r>
            <a:r>
              <a:rPr lang="en-US" noProof="1" smtClean="0"/>
              <a:t> </a:t>
            </a:r>
            <a:r>
              <a:rPr lang="en-US" noProof="1"/>
              <a:t>must have negative value (minus)</a:t>
            </a:r>
            <a:r>
              <a:rPr lang="sk-SK" noProof="1"/>
              <a:t> </a:t>
            </a:r>
            <a:endParaRPr lang="sk-SK" noProof="1" smtClean="0"/>
          </a:p>
          <a:p>
            <a:r>
              <a:rPr lang="sk-SK" noProof="1"/>
              <a:t> </a:t>
            </a:r>
            <a:r>
              <a:rPr lang="sk-SK" noProof="1" smtClean="0"/>
              <a:t>    B – </a:t>
            </a:r>
            <a:r>
              <a:rPr lang="en-US" noProof="1" smtClean="0"/>
              <a:t>latitude of receiving position</a:t>
            </a:r>
            <a:endParaRPr lang="sk-SK" noProof="1" smtClean="0"/>
          </a:p>
          <a:p>
            <a:r>
              <a:rPr lang="sk-SK" noProof="1"/>
              <a:t> </a:t>
            </a:r>
            <a:r>
              <a:rPr lang="sk-SK" noProof="1" smtClean="0"/>
              <a:t>    R – </a:t>
            </a:r>
            <a:r>
              <a:rPr lang="en-US" noProof="1" smtClean="0"/>
              <a:t>Earth radius</a:t>
            </a:r>
            <a:endParaRPr lang="sk-SK" noProof="1" smtClean="0"/>
          </a:p>
          <a:p>
            <a:r>
              <a:rPr lang="sk-SK" noProof="1"/>
              <a:t> </a:t>
            </a:r>
            <a:r>
              <a:rPr lang="sk-SK" noProof="1" smtClean="0"/>
              <a:t>    H – </a:t>
            </a:r>
            <a:r>
              <a:rPr lang="en-US" noProof="1" smtClean="0"/>
              <a:t>altitude of satellite above Earth</a:t>
            </a:r>
            <a:endParaRPr lang="sk-SK" noProof="1"/>
          </a:p>
        </p:txBody>
      </p:sp>
      <p:graphicFrame>
        <p:nvGraphicFramePr>
          <p:cNvPr id="12" name="Objekt 1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1521541"/>
              </p:ext>
            </p:extLst>
          </p:nvPr>
        </p:nvGraphicFramePr>
        <p:xfrm>
          <a:off x="4976220" y="1443266"/>
          <a:ext cx="3109739" cy="633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" name="Rovnica" r:id="rId9" imgW="2120760" imgH="431640" progId="Equation.3">
                  <p:embed/>
                </p:oleObj>
              </mc:Choice>
              <mc:Fallback>
                <p:oleObj name="Rovnica" r:id="rId9" imgW="2120760" imgH="4316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220" y="1443266"/>
                        <a:ext cx="3109739" cy="633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94357107"/>
              </p:ext>
            </p:extLst>
          </p:nvPr>
        </p:nvGraphicFramePr>
        <p:xfrm>
          <a:off x="4976220" y="2240180"/>
          <a:ext cx="2449016" cy="586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" name="Rovnica" r:id="rId11" imgW="1803240" imgH="431640" progId="Equation.3">
                  <p:embed/>
                </p:oleObj>
              </mc:Choice>
              <mc:Fallback>
                <p:oleObj name="Rovnica" r:id="rId11" imgW="1803240" imgH="4316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220" y="2240180"/>
                        <a:ext cx="2449016" cy="5867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97651265"/>
              </p:ext>
            </p:extLst>
          </p:nvPr>
        </p:nvGraphicFramePr>
        <p:xfrm>
          <a:off x="4976220" y="2708195"/>
          <a:ext cx="1571823" cy="307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2" name="Rovnica" r:id="rId13" imgW="1168200" imgH="228600" progId="Equation.3">
                  <p:embed/>
                </p:oleObj>
              </mc:Choice>
              <mc:Fallback>
                <p:oleObj name="Rovnica" r:id="rId13" imgW="116820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220" y="2708195"/>
                        <a:ext cx="1571823" cy="3078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1592964"/>
              </p:ext>
            </p:extLst>
          </p:nvPr>
        </p:nvGraphicFramePr>
        <p:xfrm>
          <a:off x="5116513" y="3509963"/>
          <a:ext cx="265588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3" name="Rovnica" r:id="rId15" imgW="2133360" imgH="228600" progId="Equation.3">
                  <p:embed/>
                </p:oleObj>
              </mc:Choice>
              <mc:Fallback>
                <p:oleObj name="Rovnica" r:id="rId15" imgW="213336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6513" y="3509963"/>
                        <a:ext cx="2655887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949304418"/>
              </p:ext>
            </p:extLst>
          </p:nvPr>
        </p:nvGraphicFramePr>
        <p:xfrm>
          <a:off x="5080000" y="3806825"/>
          <a:ext cx="300672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4" name="Rovnica" r:id="rId17" imgW="2247840" imgH="228600" progId="Equation.3">
                  <p:embed/>
                </p:oleObj>
              </mc:Choice>
              <mc:Fallback>
                <p:oleObj name="Rovnica" r:id="rId17" imgW="224784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0" y="3806825"/>
                        <a:ext cx="3006725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lokTextu 16"/>
          <p:cNvSpPr txBox="1"/>
          <p:nvPr/>
        </p:nvSpPr>
        <p:spPr>
          <a:xfrm>
            <a:off x="4716016" y="197420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we are on south hemisphere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4499992" y="3140968"/>
            <a:ext cx="485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Correction considering </a:t>
            </a:r>
            <a:r>
              <a:rPr lang="en-US" dirty="0" err="1" smtClean="0"/>
              <a:t>magn.declination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5148064" y="450912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Calculation of</a:t>
            </a:r>
            <a:r>
              <a:rPr lang="sk-SK" dirty="0" smtClean="0"/>
              <a:t> </a:t>
            </a:r>
            <a:r>
              <a:rPr lang="sk-SK" b="1" dirty="0" err="1" smtClean="0"/>
              <a:t>LNB</a:t>
            </a:r>
            <a:r>
              <a:rPr lang="sk-SK" b="1" dirty="0" smtClean="0"/>
              <a:t> </a:t>
            </a:r>
            <a:r>
              <a:rPr lang="sk-SK" b="1" dirty="0" err="1" smtClean="0"/>
              <a:t>Skew</a:t>
            </a:r>
            <a:r>
              <a:rPr lang="sk-SK" b="1" dirty="0" smtClean="0"/>
              <a:t> </a:t>
            </a:r>
            <a:r>
              <a:rPr lang="sk-SK" dirty="0" smtClean="0"/>
              <a:t>(</a:t>
            </a:r>
            <a:r>
              <a:rPr lang="en-US" dirty="0" smtClean="0"/>
              <a:t>moving round of </a:t>
            </a:r>
            <a:r>
              <a:rPr lang="sk-SK" dirty="0" err="1" smtClean="0"/>
              <a:t>Low</a:t>
            </a:r>
            <a:r>
              <a:rPr lang="sk-SK" dirty="0" smtClean="0"/>
              <a:t> </a:t>
            </a:r>
            <a:r>
              <a:rPr lang="sk-SK" dirty="0" err="1" smtClean="0"/>
              <a:t>Noise</a:t>
            </a:r>
            <a:r>
              <a:rPr lang="sk-SK" dirty="0" smtClean="0"/>
              <a:t> </a:t>
            </a:r>
            <a:r>
              <a:rPr lang="sk-SK" dirty="0" err="1" smtClean="0"/>
              <a:t>Block</a:t>
            </a:r>
            <a:r>
              <a:rPr lang="sk-SK" dirty="0" smtClean="0"/>
              <a:t>):</a:t>
            </a:r>
          </a:p>
        </p:txBody>
      </p:sp>
      <p:graphicFrame>
        <p:nvGraphicFramePr>
          <p:cNvPr id="20" name="Objekt 1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9919723"/>
              </p:ext>
            </p:extLst>
          </p:nvPr>
        </p:nvGraphicFramePr>
        <p:xfrm>
          <a:off x="4942947" y="5473354"/>
          <a:ext cx="306863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" name="Rovnica" r:id="rId19" imgW="2260440" imgH="431640" progId="Equation.3">
                  <p:embed/>
                </p:oleObj>
              </mc:Choice>
              <mc:Fallback>
                <p:oleObj name="Rovnica" r:id="rId19" imgW="2260440" imgH="4316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2947" y="5473354"/>
                        <a:ext cx="306863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Now, we can calculate both </a:t>
            </a:r>
            <a:r>
              <a:rPr lang="sk-SK" sz="3200" dirty="0" err="1" smtClean="0"/>
              <a:t>EL-elev</a:t>
            </a:r>
            <a:r>
              <a:rPr lang="en-US" sz="3200" dirty="0" err="1" smtClean="0"/>
              <a:t>ation</a:t>
            </a:r>
            <a:r>
              <a:rPr lang="sk-SK" sz="3200" dirty="0" smtClean="0"/>
              <a:t>, </a:t>
            </a:r>
            <a:r>
              <a:rPr lang="sk-SK" sz="3200" dirty="0" err="1" smtClean="0"/>
              <a:t>AZ-azimut</a:t>
            </a:r>
            <a:r>
              <a:rPr lang="en-US" sz="3200" dirty="0" smtClean="0"/>
              <a:t>h - angles of satellite antenna setting</a:t>
            </a:r>
            <a:r>
              <a:rPr lang="sk-SK" sz="3200" dirty="0" smtClean="0"/>
              <a:t>:</a:t>
            </a:r>
            <a:endParaRPr lang="sk-SK" sz="3200" dirty="0"/>
          </a:p>
        </p:txBody>
      </p:sp>
      <p:sp>
        <p:nvSpPr>
          <p:cNvPr id="22" name="BlokTextu 21"/>
          <p:cNvSpPr txBox="1"/>
          <p:nvPr/>
        </p:nvSpPr>
        <p:spPr>
          <a:xfrm>
            <a:off x="236590" y="6514810"/>
            <a:ext cx="8727897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Homework: </a:t>
            </a:r>
            <a:r>
              <a:rPr lang="en-US" sz="1400" dirty="0" smtClean="0"/>
              <a:t>Calculate azimuth and elevation of antenna for receiving chosen satellite in chosen place of Earth surface.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3491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5003800" y="2060575"/>
          <a:ext cx="2851150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3" imgW="1180588" imgH="469696" progId="Equation.3">
                  <p:embed/>
                </p:oleObj>
              </mc:Choice>
              <mc:Fallback>
                <p:oleObj name="Equation" r:id="rId3" imgW="1180588" imgH="4696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060575"/>
                        <a:ext cx="2851150" cy="1135063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003800" y="3644900"/>
            <a:ext cx="295275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dirty="0"/>
              <a:t>D  ... </a:t>
            </a:r>
            <a:r>
              <a:rPr lang="en-US" dirty="0" smtClean="0"/>
              <a:t>diameter of dish</a:t>
            </a:r>
            <a:r>
              <a:rPr lang="sk-SK" dirty="0" smtClean="0"/>
              <a:t> (</a:t>
            </a:r>
            <a:r>
              <a:rPr lang="en-US" dirty="0" smtClean="0"/>
              <a:t>or  of reflector</a:t>
            </a:r>
            <a:r>
              <a:rPr lang="sk-SK" dirty="0" smtClean="0"/>
              <a:t>, </a:t>
            </a:r>
            <a:r>
              <a:rPr lang="en-US" dirty="0" smtClean="0"/>
              <a:t>or of array of radiating elements, i.e. of aperture) [m]</a:t>
            </a:r>
            <a:endParaRPr lang="sk-SK" dirty="0"/>
          </a:p>
          <a:p>
            <a:pPr eaLnBrk="1" hangingPunct="1">
              <a:spcBef>
                <a:spcPct val="50000"/>
              </a:spcBef>
            </a:pPr>
            <a:endParaRPr lang="cs-CZ" dirty="0"/>
          </a:p>
        </p:txBody>
      </p:sp>
      <p:graphicFrame>
        <p:nvGraphicFramePr>
          <p:cNvPr id="1946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756486"/>
              </p:ext>
            </p:extLst>
          </p:nvPr>
        </p:nvGraphicFramePr>
        <p:xfrm>
          <a:off x="684213" y="1757362"/>
          <a:ext cx="2543175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Equation" r:id="rId5" imgW="1054100" imgH="393700" progId="Equation.3">
                  <p:embed/>
                </p:oleObj>
              </mc:Choice>
              <mc:Fallback>
                <p:oleObj name="Equation" r:id="rId5" imgW="1054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757362"/>
                        <a:ext cx="2543175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560388" y="2667794"/>
            <a:ext cx="3600450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dirty="0"/>
              <a:t>η</a:t>
            </a:r>
            <a:r>
              <a:rPr lang="sk-SK" dirty="0"/>
              <a:t>A ...  </a:t>
            </a:r>
            <a:r>
              <a:rPr lang="en-US" dirty="0" smtClean="0"/>
              <a:t>effective radiated surface of antenna – depends </a:t>
            </a:r>
            <a:r>
              <a:rPr lang="sk-SK" dirty="0" smtClean="0"/>
              <a:t> </a:t>
            </a:r>
            <a:r>
              <a:rPr lang="en-US" dirty="0" smtClean="0"/>
              <a:t>on </a:t>
            </a:r>
            <a:r>
              <a:rPr lang="en-US" dirty="0" err="1" smtClean="0"/>
              <a:t>diraction</a:t>
            </a:r>
            <a:r>
              <a:rPr lang="en-US" dirty="0" smtClean="0"/>
              <a:t> of setting of antenna </a:t>
            </a:r>
            <a:r>
              <a:rPr lang="sk-SK" dirty="0" smtClean="0"/>
              <a:t>=</a:t>
            </a:r>
            <a:r>
              <a:rPr lang="en-US" dirty="0" smtClean="0"/>
              <a:t> </a:t>
            </a:r>
            <a:r>
              <a:rPr lang="sk-SK" dirty="0" err="1" smtClean="0"/>
              <a:t>A</a:t>
            </a:r>
            <a:r>
              <a:rPr lang="sk-SK" baseline="-25000" dirty="0" err="1" smtClean="0"/>
              <a:t>ef</a:t>
            </a:r>
            <a:r>
              <a:rPr lang="en-US" baseline="-25000" dirty="0" smtClean="0"/>
              <a:t> </a:t>
            </a:r>
            <a:r>
              <a:rPr lang="en-US" dirty="0" smtClean="0"/>
              <a:t> </a:t>
            </a:r>
            <a:r>
              <a:rPr lang="en-US" dirty="0"/>
              <a:t>[m</a:t>
            </a:r>
            <a:r>
              <a:rPr lang="en-US" baseline="30000" dirty="0"/>
              <a:t>2</a:t>
            </a:r>
            <a:r>
              <a:rPr lang="en-US" dirty="0"/>
              <a:t>]</a:t>
            </a:r>
            <a:endParaRPr lang="sk-SK" dirty="0"/>
          </a:p>
          <a:p>
            <a:pPr eaLnBrk="1" hangingPunct="1">
              <a:spcBef>
                <a:spcPct val="50000"/>
              </a:spcBef>
            </a:pPr>
            <a:r>
              <a:rPr lang="sk-SK" dirty="0" smtClean="0"/>
              <a:t>A </a:t>
            </a:r>
            <a:r>
              <a:rPr lang="sk-SK" dirty="0"/>
              <a:t>...  </a:t>
            </a:r>
            <a:r>
              <a:rPr lang="sk-SK" dirty="0" err="1" smtClean="0"/>
              <a:t>apert</a:t>
            </a:r>
            <a:r>
              <a:rPr lang="en-US" dirty="0" err="1" smtClean="0"/>
              <a:t>ure</a:t>
            </a:r>
            <a:r>
              <a:rPr lang="sk-SK" dirty="0" smtClean="0"/>
              <a:t> (</a:t>
            </a:r>
            <a:r>
              <a:rPr lang="en-US" dirty="0" err="1" smtClean="0"/>
              <a:t>ph</a:t>
            </a:r>
            <a:r>
              <a:rPr lang="sk-SK" dirty="0" smtClean="0"/>
              <a:t>y</a:t>
            </a:r>
            <a:r>
              <a:rPr lang="en-US" dirty="0" smtClean="0"/>
              <a:t>s</a:t>
            </a:r>
            <a:r>
              <a:rPr lang="sk-SK" dirty="0" smtClean="0"/>
              <a:t>i</a:t>
            </a:r>
            <a:r>
              <a:rPr lang="en-US" dirty="0" err="1" smtClean="0"/>
              <a:t>c</a:t>
            </a:r>
            <a:r>
              <a:rPr lang="en-US" dirty="0" err="1"/>
              <a:t>a</a:t>
            </a:r>
            <a:r>
              <a:rPr lang="sk-SK" dirty="0" smtClean="0"/>
              <a:t>l </a:t>
            </a:r>
            <a:r>
              <a:rPr lang="en-US" dirty="0" smtClean="0"/>
              <a:t>surface</a:t>
            </a:r>
            <a:r>
              <a:rPr lang="sk-SK" dirty="0" smtClean="0"/>
              <a:t>,  </a:t>
            </a:r>
            <a:r>
              <a:rPr lang="en-US" dirty="0" smtClean="0"/>
              <a:t>passed by e-m radiation</a:t>
            </a:r>
            <a:r>
              <a:rPr lang="sk-SK" dirty="0" smtClean="0"/>
              <a:t>)</a:t>
            </a:r>
            <a:r>
              <a:rPr lang="en-US" dirty="0" smtClean="0"/>
              <a:t>  [m</a:t>
            </a:r>
            <a:r>
              <a:rPr lang="en-US" baseline="30000" dirty="0" smtClean="0"/>
              <a:t>2</a:t>
            </a:r>
            <a:r>
              <a:rPr lang="en-US" dirty="0" smtClean="0"/>
              <a:t>]</a:t>
            </a:r>
            <a:endParaRPr lang="sk-SK" dirty="0"/>
          </a:p>
          <a:p>
            <a:pPr eaLnBrk="1" hangingPunct="1">
              <a:spcBef>
                <a:spcPct val="50000"/>
              </a:spcBef>
            </a:pPr>
            <a:r>
              <a:rPr lang="el-GR" dirty="0"/>
              <a:t>η</a:t>
            </a:r>
            <a:r>
              <a:rPr lang="sk-SK" dirty="0"/>
              <a:t> ...   </a:t>
            </a:r>
            <a:r>
              <a:rPr lang="en-US" dirty="0" smtClean="0"/>
              <a:t>efficiency of</a:t>
            </a:r>
            <a:r>
              <a:rPr lang="sk-SK" dirty="0" smtClean="0"/>
              <a:t> </a:t>
            </a:r>
            <a:r>
              <a:rPr lang="sk-SK" dirty="0" err="1" smtClean="0"/>
              <a:t>apert</a:t>
            </a:r>
            <a:r>
              <a:rPr lang="en-US" dirty="0" err="1" smtClean="0"/>
              <a:t>ure</a:t>
            </a:r>
            <a:r>
              <a:rPr lang="sk-SK" dirty="0" smtClean="0"/>
              <a:t> </a:t>
            </a:r>
            <a:r>
              <a:rPr lang="sk-SK" dirty="0"/>
              <a:t>(0,35-0,75</a:t>
            </a:r>
            <a:r>
              <a:rPr lang="sk-SK" dirty="0" smtClean="0"/>
              <a:t>)</a:t>
            </a:r>
            <a:r>
              <a:rPr lang="en-US" dirty="0" smtClean="0"/>
              <a:t>  [-]</a:t>
            </a:r>
            <a:endParaRPr lang="sk-SK" dirty="0"/>
          </a:p>
          <a:p>
            <a:pPr eaLnBrk="1" hangingPunct="1">
              <a:spcBef>
                <a:spcPct val="50000"/>
              </a:spcBef>
            </a:pPr>
            <a:r>
              <a:rPr lang="el-GR" dirty="0"/>
              <a:t>λ</a:t>
            </a:r>
            <a:r>
              <a:rPr lang="sk-SK" dirty="0"/>
              <a:t> ... </a:t>
            </a:r>
            <a:r>
              <a:rPr lang="en-US" dirty="0" smtClean="0"/>
              <a:t>wavelength</a:t>
            </a:r>
            <a:r>
              <a:rPr lang="sk-SK" dirty="0" smtClean="0"/>
              <a:t> </a:t>
            </a:r>
            <a:r>
              <a:rPr lang="en-US" dirty="0" smtClean="0"/>
              <a:t>[m]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4643438" y="5445125"/>
            <a:ext cx="45005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dirty="0"/>
              <a:t>- </a:t>
            </a:r>
            <a:r>
              <a:rPr lang="en-US" dirty="0" smtClean="0"/>
              <a:t>actual gain is</a:t>
            </a:r>
            <a:r>
              <a:rPr lang="sk-SK" dirty="0" smtClean="0"/>
              <a:t> </a:t>
            </a:r>
            <a:r>
              <a:rPr lang="en-US" dirty="0" smtClean="0"/>
              <a:t>always</a:t>
            </a:r>
            <a:r>
              <a:rPr lang="sk-SK" dirty="0" smtClean="0"/>
              <a:t> </a:t>
            </a:r>
            <a:r>
              <a:rPr lang="en-US" dirty="0"/>
              <a:t>&lt; </a:t>
            </a:r>
            <a:r>
              <a:rPr lang="sk-SK" dirty="0" smtClean="0"/>
              <a:t> </a:t>
            </a:r>
            <a:r>
              <a:rPr lang="en-US" dirty="0" smtClean="0"/>
              <a:t>than value declared by producer</a:t>
            </a:r>
            <a:r>
              <a:rPr lang="sk-SK" dirty="0" smtClean="0"/>
              <a:t> (</a:t>
            </a:r>
            <a:r>
              <a:rPr lang="en-US" dirty="0" smtClean="0"/>
              <a:t>connection</a:t>
            </a:r>
            <a:r>
              <a:rPr lang="sk-SK" dirty="0" smtClean="0"/>
              <a:t>, </a:t>
            </a:r>
            <a:r>
              <a:rPr lang="en-US" dirty="0" smtClean="0"/>
              <a:t>direction</a:t>
            </a:r>
            <a:r>
              <a:rPr lang="sk-SK" dirty="0" smtClean="0"/>
              <a:t> a</a:t>
            </a:r>
            <a:r>
              <a:rPr lang="en-US" dirty="0" err="1" smtClean="0"/>
              <a:t>nd</a:t>
            </a:r>
            <a:r>
              <a:rPr lang="en-US" dirty="0" smtClean="0"/>
              <a:t> other </a:t>
            </a:r>
            <a:r>
              <a:rPr lang="en-US" dirty="0" err="1" smtClean="0"/>
              <a:t>unfavourable</a:t>
            </a:r>
            <a:r>
              <a:rPr lang="en-US" dirty="0" smtClean="0"/>
              <a:t> conditions</a:t>
            </a:r>
            <a:r>
              <a:rPr lang="sk-SK" dirty="0" smtClean="0"/>
              <a:t>)</a:t>
            </a:r>
            <a:endParaRPr lang="cs-CZ" dirty="0"/>
          </a:p>
        </p:txBody>
      </p:sp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4140200" y="763588"/>
            <a:ext cx="4824413" cy="58340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5003800" y="3213100"/>
            <a:ext cx="252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dirty="0" err="1"/>
              <a:t>G</a:t>
            </a:r>
            <a:r>
              <a:rPr lang="sk-SK" baseline="-25000" dirty="0" err="1"/>
              <a:t>dBi</a:t>
            </a:r>
            <a:r>
              <a:rPr lang="sk-SK" baseline="-25000" dirty="0"/>
              <a:t> </a:t>
            </a:r>
            <a:r>
              <a:rPr lang="sk-SK" dirty="0"/>
              <a:t>= 10 log G   </a:t>
            </a:r>
            <a:r>
              <a:rPr lang="en-US" dirty="0"/>
              <a:t>[</a:t>
            </a:r>
            <a:r>
              <a:rPr lang="en-US" dirty="0" err="1">
                <a:solidFill>
                  <a:srgbClr val="FF0000"/>
                </a:solidFill>
              </a:rPr>
              <a:t>dBi</a:t>
            </a:r>
            <a:r>
              <a:rPr lang="en-US" dirty="0"/>
              <a:t>]</a:t>
            </a:r>
            <a:endParaRPr lang="cs-CZ" dirty="0"/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4284663" y="5013325"/>
            <a:ext cx="4305300" cy="3762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/>
              <a:t>Example</a:t>
            </a:r>
            <a:r>
              <a:rPr lang="sk-SK" dirty="0" smtClean="0"/>
              <a:t>: </a:t>
            </a:r>
            <a:r>
              <a:rPr lang="el-GR" dirty="0"/>
              <a:t>η</a:t>
            </a:r>
            <a:r>
              <a:rPr lang="sk-SK" dirty="0"/>
              <a:t>=55%, f=11GHz, D=1m. G=? </a:t>
            </a:r>
            <a:endParaRPr lang="cs-CZ" dirty="0"/>
          </a:p>
        </p:txBody>
      </p:sp>
      <p:sp>
        <p:nvSpPr>
          <p:cNvPr id="19466" name="Text Box 12"/>
          <p:cNvSpPr txBox="1">
            <a:spLocks noChangeArrowheads="1"/>
          </p:cNvSpPr>
          <p:nvPr/>
        </p:nvSpPr>
        <p:spPr bwMode="auto">
          <a:xfrm>
            <a:off x="4427538" y="782638"/>
            <a:ext cx="4103687" cy="92333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/>
              <a:t>Gain </a:t>
            </a:r>
            <a:r>
              <a:rPr lang="en-US" dirty="0" smtClean="0"/>
              <a:t>of</a:t>
            </a:r>
            <a:r>
              <a:rPr lang="sk-SK" b="1" dirty="0" smtClean="0"/>
              <a:t> </a:t>
            </a:r>
            <a:r>
              <a:rPr lang="sk-SK" dirty="0" smtClean="0"/>
              <a:t>parabol</a:t>
            </a:r>
            <a:r>
              <a:rPr lang="en-US" dirty="0" err="1" smtClean="0"/>
              <a:t>ic</a:t>
            </a:r>
            <a:r>
              <a:rPr lang="sk-SK" dirty="0" smtClean="0"/>
              <a:t> </a:t>
            </a:r>
            <a:r>
              <a:rPr lang="sk-SK" dirty="0" err="1" smtClean="0"/>
              <a:t>ant</a:t>
            </a:r>
            <a:r>
              <a:rPr lang="en-US" dirty="0" err="1" smtClean="0"/>
              <a:t>enna</a:t>
            </a:r>
            <a:r>
              <a:rPr lang="sk-SK" dirty="0" smtClean="0"/>
              <a:t> </a:t>
            </a:r>
            <a:r>
              <a:rPr lang="en-US" dirty="0" smtClean="0"/>
              <a:t>in dependence on both dish diameter an efficiency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19467" name="Text Box 13"/>
          <p:cNvSpPr txBox="1">
            <a:spLocks noChangeArrowheads="1"/>
          </p:cNvSpPr>
          <p:nvPr/>
        </p:nvSpPr>
        <p:spPr bwMode="auto">
          <a:xfrm>
            <a:off x="560388" y="232673"/>
            <a:ext cx="3222625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/>
              <a:t>And now</a:t>
            </a:r>
            <a:r>
              <a:rPr lang="sk-SK" b="1" dirty="0" smtClean="0"/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 smtClean="0"/>
              <a:t>Antenna gain</a:t>
            </a:r>
            <a:r>
              <a:rPr lang="sk-SK" dirty="0" smtClean="0"/>
              <a:t> </a:t>
            </a:r>
            <a:r>
              <a:rPr lang="en-US" dirty="0" smtClean="0"/>
              <a:t>– in dependence on generalized aperture and referenced to gain of isotropic radiator</a:t>
            </a:r>
            <a:r>
              <a:rPr lang="sk-SK" dirty="0" smtClean="0"/>
              <a:t> </a:t>
            </a:r>
            <a:r>
              <a:rPr lang="sk-SK" dirty="0"/>
              <a:t>:</a:t>
            </a:r>
          </a:p>
        </p:txBody>
      </p:sp>
      <p:sp>
        <p:nvSpPr>
          <p:cNvPr id="19468" name="Line 14"/>
          <p:cNvSpPr>
            <a:spLocks noChangeShapeType="1"/>
          </p:cNvSpPr>
          <p:nvPr/>
        </p:nvSpPr>
        <p:spPr bwMode="auto">
          <a:xfrm>
            <a:off x="3492500" y="1844675"/>
            <a:ext cx="12954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560388" y="5805264"/>
            <a:ext cx="3435548" cy="646331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sk-SK"/>
            </a:defPPr>
            <a:lvl1pPr>
              <a:spcBef>
                <a:spcPct val="50000"/>
              </a:spcBef>
              <a:defRPr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en-US" dirty="0" smtClean="0"/>
              <a:t>Example: </a:t>
            </a:r>
            <a:r>
              <a:rPr lang="en-US" dirty="0"/>
              <a:t>Calculate </a:t>
            </a:r>
            <a:r>
              <a:rPr lang="el-GR" dirty="0"/>
              <a:t>λ</a:t>
            </a:r>
            <a:r>
              <a:rPr lang="en-US" dirty="0"/>
              <a:t> of frequency channel at 900 </a:t>
            </a:r>
            <a:r>
              <a:rPr lang="en-US" dirty="0" err="1"/>
              <a:t>MHz.</a:t>
            </a:r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8297592" y="5282044"/>
            <a:ext cx="793303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Result</a:t>
            </a:r>
            <a:r>
              <a:rPr lang="sk-SK" sz="1400" smtClean="0">
                <a:solidFill>
                  <a:schemeClr val="tx2"/>
                </a:solidFill>
              </a:rPr>
              <a:t>s</a:t>
            </a:r>
            <a:r>
              <a:rPr lang="en-US" sz="1400" smtClean="0">
                <a:solidFill>
                  <a:schemeClr val="tx2"/>
                </a:solidFill>
              </a:rPr>
              <a:t>: </a:t>
            </a:r>
            <a:r>
              <a:rPr lang="en-US" sz="1400" dirty="0" smtClean="0">
                <a:solidFill>
                  <a:schemeClr val="tx2"/>
                </a:solidFill>
              </a:rPr>
              <a:t>about 7299 and 38dBi </a:t>
            </a:r>
            <a:endParaRPr lang="sk-SK" sz="1400" dirty="0">
              <a:solidFill>
                <a:schemeClr val="tx2"/>
              </a:solidFill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7812360" y="2673717"/>
            <a:ext cx="1008112" cy="1477328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... in comparison with isotropic antenna </a:t>
            </a:r>
            <a:endParaRPr lang="sk-SK" dirty="0">
              <a:solidFill>
                <a:schemeClr val="tx2"/>
              </a:solidFill>
            </a:endParaRPr>
          </a:p>
        </p:txBody>
      </p:sp>
      <p:cxnSp>
        <p:nvCxnSpPr>
          <p:cNvPr id="5" name="Rovná spojovacia šípka 4"/>
          <p:cNvCxnSpPr/>
          <p:nvPr/>
        </p:nvCxnSpPr>
        <p:spPr>
          <a:xfrm flipH="1">
            <a:off x="7236296" y="3213100"/>
            <a:ext cx="648072" cy="1992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93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187624" y="11247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11188" y="692150"/>
            <a:ext cx="8353425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/>
              <a:t>References</a:t>
            </a:r>
            <a:r>
              <a:rPr lang="sk-SK" dirty="0" smtClean="0"/>
              <a:t>:</a:t>
            </a:r>
            <a:endParaRPr lang="en-US" dirty="0"/>
          </a:p>
          <a:p>
            <a:pPr eaLnBrk="1" hangingPunct="1">
              <a:spcBef>
                <a:spcPct val="50000"/>
              </a:spcBef>
            </a:pPr>
            <a:r>
              <a:rPr lang="en-US" dirty="0"/>
              <a:t>[1] J. </a:t>
            </a:r>
            <a:r>
              <a:rPr lang="en-US" dirty="0">
                <a:solidFill>
                  <a:schemeClr val="tx2"/>
                </a:solidFill>
              </a:rPr>
              <a:t>Montana:</a:t>
            </a:r>
            <a:r>
              <a:rPr lang="sk-SK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Introduction to Satellite Communications</a:t>
            </a:r>
            <a:r>
              <a:rPr lang="sk-SK" dirty="0">
                <a:solidFill>
                  <a:schemeClr val="tx2"/>
                </a:solidFill>
              </a:rPr>
              <a:t>, </a:t>
            </a:r>
            <a:r>
              <a:rPr lang="sk-SK" dirty="0" err="1">
                <a:solidFill>
                  <a:schemeClr val="tx2"/>
                </a:solidFill>
              </a:rPr>
              <a:t>George</a:t>
            </a:r>
            <a:r>
              <a:rPr lang="sk-SK" dirty="0">
                <a:solidFill>
                  <a:schemeClr val="tx2"/>
                </a:solidFill>
              </a:rPr>
              <a:t> </a:t>
            </a:r>
            <a:r>
              <a:rPr lang="sk-SK" dirty="0" err="1">
                <a:solidFill>
                  <a:schemeClr val="tx2"/>
                </a:solidFill>
              </a:rPr>
              <a:t>Mason</a:t>
            </a:r>
            <a:r>
              <a:rPr lang="sk-SK" dirty="0">
                <a:solidFill>
                  <a:schemeClr val="tx2"/>
                </a:solidFill>
              </a:rPr>
              <a:t> Univ. </a:t>
            </a:r>
            <a:r>
              <a:rPr lang="sk-SK" dirty="0" smtClean="0">
                <a:solidFill>
                  <a:schemeClr val="tx2"/>
                </a:solidFill>
              </a:rPr>
              <a:t>2003</a:t>
            </a:r>
            <a:r>
              <a:rPr lang="en-US" dirty="0" smtClean="0">
                <a:solidFill>
                  <a:schemeClr val="tx2"/>
                </a:solidFill>
              </a:rPr>
              <a:t> (presentation)</a:t>
            </a:r>
            <a:endParaRPr lang="en-US" dirty="0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[2] </a:t>
            </a:r>
            <a:r>
              <a:rPr lang="en-US" dirty="0" err="1">
                <a:solidFill>
                  <a:schemeClr val="tx2"/>
                </a:solidFill>
              </a:rPr>
              <a:t>Mobiln</a:t>
            </a:r>
            <a:r>
              <a:rPr lang="sk-SK" dirty="0">
                <a:solidFill>
                  <a:schemeClr val="tx2"/>
                </a:solidFill>
              </a:rPr>
              <a:t>é satelitné komunikácie (Preklad </a:t>
            </a:r>
            <a:r>
              <a:rPr lang="en-US" dirty="0">
                <a:solidFill>
                  <a:schemeClr val="tx2"/>
                </a:solidFill>
              </a:rPr>
              <a:t>[4])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[3] </a:t>
            </a:r>
            <a:r>
              <a:rPr lang="en-US" dirty="0" err="1">
                <a:solidFill>
                  <a:schemeClr val="tx2"/>
                </a:solidFill>
              </a:rPr>
              <a:t>M.O.Kolawole</a:t>
            </a:r>
            <a:r>
              <a:rPr lang="en-US" dirty="0">
                <a:solidFill>
                  <a:schemeClr val="tx2"/>
                </a:solidFill>
              </a:rPr>
              <a:t>: Sat. Comm. </a:t>
            </a:r>
            <a:r>
              <a:rPr lang="en-US" dirty="0" err="1">
                <a:solidFill>
                  <a:schemeClr val="tx2"/>
                </a:solidFill>
              </a:rPr>
              <a:t>Engineering.,Marcel</a:t>
            </a:r>
            <a:r>
              <a:rPr lang="en-US" dirty="0">
                <a:solidFill>
                  <a:schemeClr val="tx2"/>
                </a:solidFill>
              </a:rPr>
              <a:t> Dekker, 2002, USA</a:t>
            </a:r>
            <a:endParaRPr lang="sk-SK" dirty="0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[</a:t>
            </a:r>
            <a:r>
              <a:rPr lang="sk-SK" dirty="0">
                <a:solidFill>
                  <a:schemeClr val="tx2"/>
                </a:solidFill>
              </a:rPr>
              <a:t>4</a:t>
            </a:r>
            <a:r>
              <a:rPr lang="en-US" dirty="0">
                <a:solidFill>
                  <a:schemeClr val="tx2"/>
                </a:solidFill>
              </a:rPr>
              <a:t>] </a:t>
            </a:r>
            <a:r>
              <a:rPr lang="en-US" dirty="0" err="1">
                <a:solidFill>
                  <a:schemeClr val="tx2"/>
                </a:solidFill>
              </a:rPr>
              <a:t>S.Omori</a:t>
            </a:r>
            <a:r>
              <a:rPr lang="en-US" dirty="0">
                <a:solidFill>
                  <a:schemeClr val="tx2"/>
                </a:solidFill>
              </a:rPr>
              <a:t>, H. </a:t>
            </a:r>
            <a:r>
              <a:rPr lang="en-US" dirty="0" err="1">
                <a:solidFill>
                  <a:schemeClr val="tx2"/>
                </a:solidFill>
              </a:rPr>
              <a:t>Wakana</a:t>
            </a:r>
            <a:r>
              <a:rPr lang="en-US" dirty="0">
                <a:solidFill>
                  <a:schemeClr val="tx2"/>
                </a:solidFill>
              </a:rPr>
              <a:t>, S. </a:t>
            </a:r>
            <a:r>
              <a:rPr lang="en-US" dirty="0" err="1">
                <a:solidFill>
                  <a:schemeClr val="tx2"/>
                </a:solidFill>
              </a:rPr>
              <a:t>Kawase</a:t>
            </a:r>
            <a:r>
              <a:rPr lang="en-US" dirty="0">
                <a:solidFill>
                  <a:schemeClr val="tx2"/>
                </a:solidFill>
              </a:rPr>
              <a:t>: Mobile satellite Communications, 1998, </a:t>
            </a:r>
            <a:r>
              <a:rPr lang="en-US" dirty="0" err="1">
                <a:solidFill>
                  <a:schemeClr val="tx2"/>
                </a:solidFill>
              </a:rPr>
              <a:t>Artech</a:t>
            </a:r>
            <a:r>
              <a:rPr lang="en-US" dirty="0">
                <a:solidFill>
                  <a:schemeClr val="tx2"/>
                </a:solidFill>
              </a:rPr>
              <a:t> House, </a:t>
            </a:r>
            <a:r>
              <a:rPr lang="en-US">
                <a:solidFill>
                  <a:schemeClr val="tx2"/>
                </a:solidFill>
              </a:rPr>
              <a:t>USA</a:t>
            </a:r>
            <a:r>
              <a:rPr lang="en-US" smtClean="0">
                <a:solidFill>
                  <a:schemeClr val="tx2"/>
                </a:solidFill>
              </a:rPr>
              <a:t>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0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.shutterstock.com/display_pic_with_logo/169/169,1164795316,12/stock-vector-satellite-antenna-22441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5339928" cy="58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5508104" y="3212976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err="1" smtClean="0"/>
              <a:t>Now</a:t>
            </a:r>
            <a:r>
              <a:rPr lang="sk-SK" sz="2800" dirty="0"/>
              <a:t>,</a:t>
            </a:r>
            <a:r>
              <a:rPr lang="sk-SK" sz="2800" dirty="0" smtClean="0"/>
              <a:t> </a:t>
            </a:r>
            <a:r>
              <a:rPr lang="sk-SK" sz="2800" dirty="0" err="1" smtClean="0"/>
              <a:t>we</a:t>
            </a:r>
            <a:r>
              <a:rPr lang="sk-SK" sz="2800" dirty="0" smtClean="0"/>
              <a:t> </a:t>
            </a:r>
            <a:r>
              <a:rPr lang="sk-SK" sz="2800" dirty="0" err="1" smtClean="0"/>
              <a:t>need</a:t>
            </a:r>
            <a:r>
              <a:rPr lang="sk-SK" sz="2800" dirty="0" smtClean="0"/>
              <a:t> </a:t>
            </a:r>
            <a:r>
              <a:rPr lang="sk-SK" sz="2800" dirty="0" err="1" smtClean="0"/>
              <a:t>some</a:t>
            </a:r>
            <a:r>
              <a:rPr lang="sk-SK" sz="2800" dirty="0" smtClean="0"/>
              <a:t> </a:t>
            </a:r>
            <a:r>
              <a:rPr lang="sk-SK" sz="2800" dirty="0" err="1" smtClean="0"/>
              <a:t>knowledge</a:t>
            </a:r>
            <a:r>
              <a:rPr lang="sk-SK" sz="2800" dirty="0" smtClean="0"/>
              <a:t> </a:t>
            </a:r>
            <a:r>
              <a:rPr lang="sk-SK" sz="2800" dirty="0" err="1" smtClean="0"/>
              <a:t>about</a:t>
            </a:r>
            <a:r>
              <a:rPr lang="sk-SK" sz="2800" dirty="0" smtClean="0"/>
              <a:t> </a:t>
            </a:r>
            <a:r>
              <a:rPr lang="sk-SK" sz="2800" dirty="0" err="1" smtClean="0"/>
              <a:t>antenna</a:t>
            </a:r>
            <a:r>
              <a:rPr lang="sk-SK" sz="2800" dirty="0"/>
              <a:t> </a:t>
            </a:r>
            <a:r>
              <a:rPr lang="sk-SK" sz="2800" dirty="0" smtClean="0">
                <a:sym typeface="Wingdings" pitchFamily="2" charset="2"/>
              </a:rPr>
              <a:t>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1116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5318-014A-4499-BC0C-DE518C0D23FA}" type="slidenum">
              <a:rPr lang="cs-CZ"/>
              <a:pPr/>
              <a:t>3</a:t>
            </a:fld>
            <a:endParaRPr lang="cs-CZ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68313" y="260648"/>
            <a:ext cx="583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Some first information about antennas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110" y="1267019"/>
            <a:ext cx="372665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 err="1" smtClean="0"/>
              <a:t>Isotropic</a:t>
            </a:r>
            <a:r>
              <a:rPr lang="sk-SK" b="1" dirty="0" smtClean="0"/>
              <a:t> </a:t>
            </a:r>
            <a:r>
              <a:rPr lang="sk-SK" b="1" dirty="0" err="1" smtClean="0"/>
              <a:t>antenna</a:t>
            </a:r>
            <a:r>
              <a:rPr lang="sk-SK" b="1" dirty="0" smtClean="0"/>
              <a:t>, </a:t>
            </a:r>
            <a:r>
              <a:rPr lang="sk-SK" b="1" dirty="0" err="1" smtClean="0"/>
              <a:t>isotropic</a:t>
            </a:r>
            <a:r>
              <a:rPr lang="sk-SK" b="1" dirty="0" smtClean="0"/>
              <a:t> </a:t>
            </a:r>
            <a:r>
              <a:rPr lang="sk-SK" b="1" dirty="0" err="1" smtClean="0"/>
              <a:t>radiator</a:t>
            </a:r>
            <a:r>
              <a:rPr lang="sk-SK" b="1" dirty="0" smtClean="0"/>
              <a:t>  </a:t>
            </a:r>
            <a:r>
              <a:rPr lang="sk-SK" dirty="0" smtClean="0"/>
              <a:t> (</a:t>
            </a:r>
            <a:r>
              <a:rPr lang="sk-SK" dirty="0" err="1" smtClean="0"/>
              <a:t>omnidirectional</a:t>
            </a:r>
            <a:r>
              <a:rPr lang="sk-SK" dirty="0" smtClean="0"/>
              <a:t> ...  </a:t>
            </a:r>
            <a:r>
              <a:rPr lang="sk-SK" dirty="0"/>
              <a:t>– </a:t>
            </a:r>
            <a:r>
              <a:rPr lang="sk-SK" dirty="0" err="1" smtClean="0"/>
              <a:t>hypothetical</a:t>
            </a:r>
            <a:r>
              <a:rPr lang="sk-SK" dirty="0" smtClean="0"/>
              <a:t> </a:t>
            </a:r>
            <a:r>
              <a:rPr lang="sk-SK" dirty="0"/>
              <a:t>– </a:t>
            </a:r>
            <a:r>
              <a:rPr lang="sk-SK" dirty="0" err="1" smtClean="0"/>
              <a:t>frequently</a:t>
            </a:r>
            <a:r>
              <a:rPr lang="sk-SK" dirty="0" smtClean="0"/>
              <a:t> </a:t>
            </a:r>
            <a:r>
              <a:rPr lang="sk-SK" dirty="0" err="1" smtClean="0"/>
              <a:t>used</a:t>
            </a:r>
            <a:r>
              <a:rPr lang="sk-SK" dirty="0" smtClean="0"/>
              <a:t> </a:t>
            </a:r>
            <a:r>
              <a:rPr lang="sk-SK" dirty="0" err="1" smtClean="0"/>
              <a:t>as</a:t>
            </a:r>
            <a:r>
              <a:rPr lang="sk-SK" dirty="0" smtClean="0"/>
              <a:t> </a:t>
            </a:r>
            <a:r>
              <a:rPr lang="sk-SK" dirty="0" err="1" smtClean="0"/>
              <a:t>referrence</a:t>
            </a:r>
            <a:r>
              <a:rPr lang="sk-SK" dirty="0" smtClean="0"/>
              <a:t> </a:t>
            </a:r>
            <a:r>
              <a:rPr lang="en-US" dirty="0" smtClean="0"/>
              <a:t>one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expressing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gain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real</a:t>
            </a:r>
            <a:r>
              <a:rPr lang="sk-SK" dirty="0" smtClean="0"/>
              <a:t> </a:t>
            </a:r>
            <a:r>
              <a:rPr lang="sk-SK" dirty="0" err="1" smtClean="0"/>
              <a:t>antennas</a:t>
            </a:r>
            <a:r>
              <a:rPr lang="sk-SK" dirty="0" smtClean="0"/>
              <a:t> in </a:t>
            </a:r>
            <a:r>
              <a:rPr lang="en-US" dirty="0"/>
              <a:t>[</a:t>
            </a:r>
            <a:r>
              <a:rPr lang="sk-SK" dirty="0" err="1"/>
              <a:t>dBi</a:t>
            </a:r>
            <a:r>
              <a:rPr lang="en-US" dirty="0" smtClean="0"/>
              <a:t>])</a:t>
            </a:r>
            <a:endParaRPr lang="en-US" dirty="0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837971" y="1043130"/>
            <a:ext cx="38884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sk-SK"/>
            </a:defPPr>
            <a:lvl1pPr>
              <a:spcBef>
                <a:spcPct val="50000"/>
              </a:spcBef>
              <a:defRPr b="1"/>
            </a:lvl1pPr>
          </a:lstStyle>
          <a:p>
            <a:r>
              <a:rPr lang="sk-SK" dirty="0" err="1"/>
              <a:t>Directional</a:t>
            </a:r>
            <a:r>
              <a:rPr lang="sk-SK" dirty="0"/>
              <a:t> </a:t>
            </a:r>
            <a:r>
              <a:rPr lang="sk-SK" dirty="0" err="1"/>
              <a:t>antennas</a:t>
            </a:r>
            <a:r>
              <a:rPr lang="sk-SK" dirty="0"/>
              <a:t> </a:t>
            </a:r>
            <a:r>
              <a:rPr lang="sk-SK" b="0" dirty="0"/>
              <a:t>(</a:t>
            </a:r>
            <a:r>
              <a:rPr lang="sk-SK" b="0" dirty="0" err="1"/>
              <a:t>radiated</a:t>
            </a:r>
            <a:r>
              <a:rPr lang="en-US" b="0" dirty="0"/>
              <a:t> </a:t>
            </a:r>
            <a:r>
              <a:rPr lang="sk-SK" b="0" dirty="0" err="1"/>
              <a:t>power</a:t>
            </a:r>
            <a:r>
              <a:rPr lang="sk-SK" b="0" dirty="0"/>
              <a:t> </a:t>
            </a:r>
            <a:r>
              <a:rPr lang="sk-SK" b="0" dirty="0" err="1"/>
              <a:t>is</a:t>
            </a:r>
            <a:r>
              <a:rPr lang="sk-SK" b="0" dirty="0"/>
              <a:t> </a:t>
            </a:r>
            <a:r>
              <a:rPr lang="sk-SK" b="0" dirty="0" err="1"/>
              <a:t>concentred</a:t>
            </a:r>
            <a:r>
              <a:rPr lang="sk-SK" b="0" dirty="0"/>
              <a:t> and </a:t>
            </a:r>
            <a:r>
              <a:rPr lang="sk-SK" b="0" dirty="0" err="1"/>
              <a:t>focused</a:t>
            </a:r>
            <a:r>
              <a:rPr lang="sk-SK" b="0" dirty="0"/>
              <a:t> </a:t>
            </a:r>
            <a:r>
              <a:rPr lang="sk-SK" b="0" dirty="0" err="1"/>
              <a:t>into</a:t>
            </a:r>
            <a:r>
              <a:rPr lang="sk-SK" b="0" dirty="0"/>
              <a:t> </a:t>
            </a:r>
            <a:r>
              <a:rPr lang="sk-SK" b="0" dirty="0" err="1"/>
              <a:t>particular</a:t>
            </a:r>
            <a:r>
              <a:rPr lang="sk-SK" b="0" dirty="0"/>
              <a:t> </a:t>
            </a:r>
            <a:r>
              <a:rPr lang="sk-SK" b="0" dirty="0" err="1"/>
              <a:t>direction</a:t>
            </a:r>
            <a:r>
              <a:rPr lang="sk-SK" b="0" dirty="0"/>
              <a:t> </a:t>
            </a:r>
            <a:r>
              <a:rPr lang="en-US" b="0" dirty="0">
                <a:sym typeface="Wingdings" pitchFamily="2" charset="2"/>
              </a:rPr>
              <a:t> </a:t>
            </a:r>
            <a:r>
              <a:rPr lang="sk-SK" b="0" dirty="0" err="1">
                <a:sym typeface="Wingdings" pitchFamily="2" charset="2"/>
              </a:rPr>
              <a:t>directional</a:t>
            </a:r>
            <a:r>
              <a:rPr lang="sk-SK" b="0" dirty="0">
                <a:sym typeface="Wingdings" pitchFamily="2" charset="2"/>
              </a:rPr>
              <a:t> </a:t>
            </a:r>
            <a:r>
              <a:rPr lang="sk-SK" b="0" dirty="0" err="1">
                <a:sym typeface="Wingdings" pitchFamily="2" charset="2"/>
              </a:rPr>
              <a:t>radiation</a:t>
            </a:r>
            <a:r>
              <a:rPr lang="sk-SK" b="0" dirty="0">
                <a:sym typeface="Wingdings" pitchFamily="2" charset="2"/>
              </a:rPr>
              <a:t> </a:t>
            </a:r>
            <a:r>
              <a:rPr lang="sk-SK" b="0" dirty="0" err="1">
                <a:sym typeface="Wingdings" pitchFamily="2" charset="2"/>
              </a:rPr>
              <a:t>pattern</a:t>
            </a:r>
            <a:r>
              <a:rPr lang="sk-SK" b="0" dirty="0">
                <a:sym typeface="Wingdings" pitchFamily="2" charset="2"/>
              </a:rPr>
              <a:t>, </a:t>
            </a:r>
            <a:r>
              <a:rPr lang="sk-SK" b="0" dirty="0" err="1">
                <a:sym typeface="Wingdings" pitchFamily="2" charset="2"/>
              </a:rPr>
              <a:t>shaped</a:t>
            </a:r>
            <a:r>
              <a:rPr lang="sk-SK" b="0" dirty="0">
                <a:sym typeface="Wingdings" pitchFamily="2" charset="2"/>
              </a:rPr>
              <a:t> by </a:t>
            </a:r>
            <a:r>
              <a:rPr lang="en-US" b="0" dirty="0" smtClean="0">
                <a:sym typeface="Wingdings" pitchFamily="2" charset="2"/>
              </a:rPr>
              <a:t>design</a:t>
            </a:r>
            <a:r>
              <a:rPr lang="sk-SK" b="0" dirty="0" smtClean="0">
                <a:sym typeface="Wingdings" pitchFamily="2" charset="2"/>
              </a:rPr>
              <a:t> </a:t>
            </a:r>
            <a:r>
              <a:rPr lang="sk-SK" b="0" dirty="0" err="1">
                <a:sym typeface="Wingdings" pitchFamily="2" charset="2"/>
              </a:rPr>
              <a:t>of</a:t>
            </a:r>
            <a:r>
              <a:rPr lang="sk-SK" b="0" dirty="0">
                <a:sym typeface="Wingdings" pitchFamily="2" charset="2"/>
              </a:rPr>
              <a:t> </a:t>
            </a:r>
            <a:r>
              <a:rPr lang="sk-SK" b="0" dirty="0" err="1">
                <a:sym typeface="Wingdings" pitchFamily="2" charset="2"/>
              </a:rPr>
              <a:t>antenna</a:t>
            </a:r>
            <a:r>
              <a:rPr lang="sk-SK" b="0" dirty="0"/>
              <a:t>) </a:t>
            </a:r>
            <a:endParaRPr lang="en-US" b="0" dirty="0"/>
          </a:p>
        </p:txBody>
      </p:sp>
      <p:pic>
        <p:nvPicPr>
          <p:cNvPr id="29705" name="Picture 9" descr="Antena_yagiuda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24400"/>
            <a:ext cx="1800225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2268538" y="50847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484438" y="51577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2258883" y="4294078"/>
            <a:ext cx="61928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radiator</a:t>
            </a:r>
            <a:r>
              <a:rPr lang="sk-SK" dirty="0" smtClean="0"/>
              <a:t> </a:t>
            </a:r>
            <a:r>
              <a:rPr lang="sk-SK" dirty="0"/>
              <a:t>– </a:t>
            </a:r>
            <a:r>
              <a:rPr lang="sk-SK" dirty="0" smtClean="0"/>
              <a:t>a</a:t>
            </a:r>
            <a:r>
              <a:rPr lang="en-US" dirty="0" err="1" smtClean="0"/>
              <a:t>ctive</a:t>
            </a:r>
            <a:r>
              <a:rPr lang="en-US" dirty="0" smtClean="0"/>
              <a:t> element of antenna</a:t>
            </a:r>
            <a:r>
              <a:rPr lang="sk-SK" dirty="0" smtClean="0"/>
              <a:t> </a:t>
            </a:r>
            <a:r>
              <a:rPr lang="sk-SK" dirty="0"/>
              <a:t>– </a:t>
            </a:r>
            <a:r>
              <a:rPr lang="en-US" dirty="0" smtClean="0"/>
              <a:t>e.g. </a:t>
            </a:r>
            <a:r>
              <a:rPr lang="en-US" dirty="0" err="1" smtClean="0"/>
              <a:t>halfwave</a:t>
            </a:r>
            <a:r>
              <a:rPr lang="en-US" dirty="0" smtClean="0"/>
              <a:t> dipole (it can be also </a:t>
            </a:r>
            <a:r>
              <a:rPr lang="sk-SK" b="1" dirty="0" err="1" smtClean="0"/>
              <a:t>full</a:t>
            </a:r>
            <a:r>
              <a:rPr lang="sk-SK" b="1" dirty="0" smtClean="0"/>
              <a:t> </a:t>
            </a:r>
            <a:r>
              <a:rPr lang="sk-SK" b="1" dirty="0" err="1" smtClean="0"/>
              <a:t>wave</a:t>
            </a:r>
            <a:r>
              <a:rPr lang="sk-SK" b="1" dirty="0" smtClean="0"/>
              <a:t> </a:t>
            </a:r>
            <a:r>
              <a:rPr lang="sk-SK" b="1" dirty="0" err="1" smtClean="0"/>
              <a:t>antenna</a:t>
            </a:r>
            <a:r>
              <a:rPr lang="sk-SK" dirty="0" smtClean="0"/>
              <a:t>, and </a:t>
            </a:r>
            <a:r>
              <a:rPr lang="sk-SK" dirty="0" err="1" smtClean="0"/>
              <a:t>also</a:t>
            </a:r>
            <a:r>
              <a:rPr lang="sk-SK" dirty="0" smtClean="0"/>
              <a:t> </a:t>
            </a:r>
            <a:r>
              <a:rPr lang="sk-SK" b="1" dirty="0" err="1" smtClean="0"/>
              <a:t>loop</a:t>
            </a:r>
            <a:r>
              <a:rPr lang="sk-SK" b="1" dirty="0" smtClean="0"/>
              <a:t> </a:t>
            </a:r>
            <a:r>
              <a:rPr lang="sk-SK" b="1" dirty="0" err="1" smtClean="0"/>
              <a:t>antenna</a:t>
            </a:r>
            <a:r>
              <a:rPr lang="sk-SK" dirty="0" smtClean="0"/>
              <a:t>)</a:t>
            </a:r>
            <a:endParaRPr lang="en-US" dirty="0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 flipH="1">
            <a:off x="1687953" y="4478933"/>
            <a:ext cx="580584" cy="2359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2771775" y="54451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2866744" y="4797152"/>
            <a:ext cx="61928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 err="1" smtClean="0"/>
              <a:t>dire</a:t>
            </a:r>
            <a:r>
              <a:rPr lang="en-US" b="1" dirty="0" err="1" smtClean="0"/>
              <a:t>ctors</a:t>
            </a:r>
            <a:r>
              <a:rPr lang="sk-SK" dirty="0" smtClean="0"/>
              <a:t> </a:t>
            </a:r>
            <a:r>
              <a:rPr lang="sk-SK" dirty="0"/>
              <a:t>– </a:t>
            </a:r>
            <a:r>
              <a:rPr lang="en-US" dirty="0" smtClean="0"/>
              <a:t>passive elements of antenna</a:t>
            </a:r>
            <a:r>
              <a:rPr lang="sk-SK" dirty="0" smtClean="0"/>
              <a:t> </a:t>
            </a:r>
            <a:r>
              <a:rPr lang="sk-SK" dirty="0"/>
              <a:t>– </a:t>
            </a:r>
            <a:r>
              <a:rPr lang="en-US" dirty="0" smtClean="0"/>
              <a:t>they form the radiation pattern </a:t>
            </a:r>
            <a:r>
              <a:rPr lang="sk-SK" dirty="0" smtClean="0"/>
              <a:t>(</a:t>
            </a:r>
            <a:r>
              <a:rPr lang="sk-SK" dirty="0" err="1" smtClean="0"/>
              <a:t>narrow</a:t>
            </a:r>
            <a:r>
              <a:rPr lang="sk-SK" dirty="0" smtClean="0"/>
              <a:t> </a:t>
            </a:r>
            <a:r>
              <a:rPr lang="sk-SK" dirty="0" err="1" smtClean="0"/>
              <a:t>main</a:t>
            </a:r>
            <a:r>
              <a:rPr lang="sk-SK" dirty="0" smtClean="0"/>
              <a:t> </a:t>
            </a:r>
            <a:r>
              <a:rPr lang="sk-SK" dirty="0" err="1" smtClean="0"/>
              <a:t>beam</a:t>
            </a:r>
            <a:r>
              <a:rPr lang="sk-SK" dirty="0" smtClean="0"/>
              <a:t>) </a:t>
            </a:r>
            <a:r>
              <a:rPr lang="en-US" dirty="0" smtClean="0"/>
              <a:t>and augment the gain</a:t>
            </a:r>
            <a:endParaRPr lang="en-US" dirty="0"/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23408" y="4171156"/>
            <a:ext cx="91205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 b="1" dirty="0" err="1" smtClean="0"/>
              <a:t>refle</a:t>
            </a:r>
            <a:r>
              <a:rPr lang="en-US" sz="1400" b="1" dirty="0" smtClean="0"/>
              <a:t>c</a:t>
            </a:r>
            <a:r>
              <a:rPr lang="sk-SK" sz="1400" b="1" dirty="0" err="1" smtClean="0"/>
              <a:t>tor</a:t>
            </a:r>
            <a:r>
              <a:rPr lang="sk-SK" sz="1400" dirty="0"/>
              <a:t>– </a:t>
            </a:r>
            <a:r>
              <a:rPr lang="sk-SK" sz="1400" dirty="0" smtClean="0"/>
              <a:t>pas</a:t>
            </a:r>
            <a:r>
              <a:rPr lang="en-US" sz="1400" dirty="0" err="1" smtClean="0"/>
              <a:t>sive</a:t>
            </a:r>
            <a:r>
              <a:rPr lang="en-US" sz="1400" dirty="0" smtClean="0"/>
              <a:t> element of antenna</a:t>
            </a:r>
            <a:r>
              <a:rPr lang="sk-SK" sz="1400" dirty="0" smtClean="0"/>
              <a:t> </a:t>
            </a:r>
            <a:r>
              <a:rPr lang="sk-SK" sz="1400" dirty="0"/>
              <a:t>– </a:t>
            </a:r>
            <a:r>
              <a:rPr lang="en-US" sz="1400" dirty="0" smtClean="0"/>
              <a:t>reflects</a:t>
            </a:r>
            <a:r>
              <a:rPr lang="sk-SK" sz="1400" dirty="0" smtClean="0"/>
              <a:t> </a:t>
            </a:r>
            <a:r>
              <a:rPr lang="sk-SK" sz="1400" dirty="0" err="1"/>
              <a:t>e-m</a:t>
            </a:r>
            <a:r>
              <a:rPr lang="sk-SK" sz="1400" dirty="0"/>
              <a:t> </a:t>
            </a:r>
            <a:r>
              <a:rPr lang="en-US" sz="1400" dirty="0" smtClean="0"/>
              <a:t>radiation back to radiator</a:t>
            </a:r>
            <a:r>
              <a:rPr lang="sk-SK" sz="1400" dirty="0" smtClean="0"/>
              <a:t>,</a:t>
            </a:r>
            <a:r>
              <a:rPr lang="en-US" sz="1400" dirty="0" smtClean="0"/>
              <a:t> forms</a:t>
            </a:r>
            <a:r>
              <a:rPr lang="sk-SK" sz="1400" dirty="0" smtClean="0"/>
              <a:t> </a:t>
            </a:r>
            <a:r>
              <a:rPr lang="en-US" sz="1400" dirty="0" smtClean="0"/>
              <a:t>the radiation pattern, boosts the gain</a:t>
            </a:r>
            <a:endParaRPr lang="en-US" sz="1400" dirty="0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684213" y="4365625"/>
            <a:ext cx="43180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 flipH="1">
            <a:off x="2051050" y="4941888"/>
            <a:ext cx="64928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 flipH="1">
            <a:off x="2268538" y="4941888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 flipH="1">
            <a:off x="2484438" y="5013325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grpSp>
        <p:nvGrpSpPr>
          <p:cNvPr id="4" name="Skupina 3"/>
          <p:cNvGrpSpPr/>
          <p:nvPr/>
        </p:nvGrpSpPr>
        <p:grpSpPr>
          <a:xfrm>
            <a:off x="669926" y="2708571"/>
            <a:ext cx="720725" cy="719137"/>
            <a:chOff x="611188" y="1773238"/>
            <a:chExt cx="720725" cy="719137"/>
          </a:xfrm>
        </p:grpSpPr>
        <p:sp>
          <p:nvSpPr>
            <p:cNvPr id="29722" name="Oval 26"/>
            <p:cNvSpPr>
              <a:spLocks noChangeArrowheads="1"/>
            </p:cNvSpPr>
            <p:nvPr/>
          </p:nvSpPr>
          <p:spPr bwMode="auto">
            <a:xfrm>
              <a:off x="900113" y="2060575"/>
              <a:ext cx="107950" cy="1079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9723" name="Line 27"/>
            <p:cNvSpPr>
              <a:spLocks noChangeShapeType="1"/>
            </p:cNvSpPr>
            <p:nvPr/>
          </p:nvSpPr>
          <p:spPr bwMode="auto">
            <a:xfrm flipV="1">
              <a:off x="971550" y="1773238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24" name="Line 28"/>
            <p:cNvSpPr>
              <a:spLocks noChangeShapeType="1"/>
            </p:cNvSpPr>
            <p:nvPr/>
          </p:nvSpPr>
          <p:spPr bwMode="auto">
            <a:xfrm flipV="1">
              <a:off x="1116013" y="2133600"/>
              <a:ext cx="21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25" name="Line 29"/>
            <p:cNvSpPr>
              <a:spLocks noChangeShapeType="1"/>
            </p:cNvSpPr>
            <p:nvPr/>
          </p:nvSpPr>
          <p:spPr bwMode="auto">
            <a:xfrm flipV="1">
              <a:off x="1116013" y="1844675"/>
              <a:ext cx="142875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26" name="Line 30"/>
            <p:cNvSpPr>
              <a:spLocks noChangeShapeType="1"/>
            </p:cNvSpPr>
            <p:nvPr/>
          </p:nvSpPr>
          <p:spPr bwMode="auto">
            <a:xfrm>
              <a:off x="1116013" y="2276475"/>
              <a:ext cx="142875" cy="73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27" name="Line 31"/>
            <p:cNvSpPr>
              <a:spLocks noChangeShapeType="1"/>
            </p:cNvSpPr>
            <p:nvPr/>
          </p:nvSpPr>
          <p:spPr bwMode="auto">
            <a:xfrm>
              <a:off x="971550" y="2276475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28" name="Line 32"/>
            <p:cNvSpPr>
              <a:spLocks noChangeShapeType="1"/>
            </p:cNvSpPr>
            <p:nvPr/>
          </p:nvSpPr>
          <p:spPr bwMode="auto">
            <a:xfrm flipH="1" flipV="1">
              <a:off x="684213" y="1844675"/>
              <a:ext cx="142875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29" name="Line 33"/>
            <p:cNvSpPr>
              <a:spLocks noChangeShapeType="1"/>
            </p:cNvSpPr>
            <p:nvPr/>
          </p:nvSpPr>
          <p:spPr bwMode="auto">
            <a:xfrm flipH="1" flipV="1">
              <a:off x="611188" y="2133600"/>
              <a:ext cx="21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30" name="Line 34"/>
            <p:cNvSpPr>
              <a:spLocks noChangeShapeType="1"/>
            </p:cNvSpPr>
            <p:nvPr/>
          </p:nvSpPr>
          <p:spPr bwMode="auto">
            <a:xfrm flipH="1">
              <a:off x="684213" y="2205038"/>
              <a:ext cx="21590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29736" name="Text Box 40"/>
          <p:cNvSpPr txBox="1">
            <a:spLocks noChangeArrowheads="1"/>
          </p:cNvSpPr>
          <p:nvPr/>
        </p:nvSpPr>
        <p:spPr bwMode="auto">
          <a:xfrm>
            <a:off x="4937253" y="2529073"/>
            <a:ext cx="20518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 err="1" smtClean="0"/>
              <a:t>dipole</a:t>
            </a:r>
            <a:r>
              <a:rPr lang="sk-SK" dirty="0" smtClean="0"/>
              <a:t> (</a:t>
            </a:r>
            <a:r>
              <a:rPr lang="en-US" dirty="0" err="1" smtClean="0"/>
              <a:t>halfwave</a:t>
            </a:r>
            <a:r>
              <a:rPr lang="en-US" dirty="0" smtClean="0"/>
              <a:t> dipole)</a:t>
            </a:r>
            <a:r>
              <a:rPr lang="sk-SK" dirty="0" smtClean="0"/>
              <a:t>: </a:t>
            </a:r>
            <a:r>
              <a:rPr lang="sk-SK" dirty="0"/>
              <a:t>l=</a:t>
            </a:r>
            <a:r>
              <a:rPr lang="el-GR" dirty="0"/>
              <a:t>λ</a:t>
            </a:r>
            <a:r>
              <a:rPr lang="sk-SK" dirty="0"/>
              <a:t>/2</a:t>
            </a:r>
            <a:endParaRPr lang="en-US" dirty="0"/>
          </a:p>
        </p:txBody>
      </p:sp>
      <p:grpSp>
        <p:nvGrpSpPr>
          <p:cNvPr id="5" name="Skupina 4"/>
          <p:cNvGrpSpPr/>
          <p:nvPr/>
        </p:nvGrpSpPr>
        <p:grpSpPr>
          <a:xfrm>
            <a:off x="5026538" y="3158272"/>
            <a:ext cx="3079373" cy="1023109"/>
            <a:chOff x="5738344" y="2210081"/>
            <a:chExt cx="3079373" cy="1023109"/>
          </a:xfrm>
        </p:grpSpPr>
        <p:sp>
          <p:nvSpPr>
            <p:cNvPr id="29734" name="Line 38"/>
            <p:cNvSpPr>
              <a:spLocks noChangeShapeType="1"/>
            </p:cNvSpPr>
            <p:nvPr/>
          </p:nvSpPr>
          <p:spPr bwMode="auto">
            <a:xfrm>
              <a:off x="6601944" y="2364456"/>
              <a:ext cx="0" cy="3618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35" name="Line 39"/>
            <p:cNvSpPr>
              <a:spLocks noChangeShapeType="1"/>
            </p:cNvSpPr>
            <p:nvPr/>
          </p:nvSpPr>
          <p:spPr bwMode="auto">
            <a:xfrm>
              <a:off x="6601944" y="2871351"/>
              <a:ext cx="0" cy="3618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37" name="Oval 41"/>
            <p:cNvSpPr>
              <a:spLocks noChangeArrowheads="1"/>
            </p:cNvSpPr>
            <p:nvPr/>
          </p:nvSpPr>
          <p:spPr bwMode="auto">
            <a:xfrm>
              <a:off x="6601944" y="2436186"/>
              <a:ext cx="719137" cy="7220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9738" name="Oval 42"/>
            <p:cNvSpPr>
              <a:spLocks noChangeArrowheads="1"/>
            </p:cNvSpPr>
            <p:nvPr/>
          </p:nvSpPr>
          <p:spPr bwMode="auto">
            <a:xfrm>
              <a:off x="5882806" y="2436186"/>
              <a:ext cx="719138" cy="7220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9739" name="Line 43"/>
            <p:cNvSpPr>
              <a:spLocks noChangeShapeType="1"/>
            </p:cNvSpPr>
            <p:nvPr/>
          </p:nvSpPr>
          <p:spPr bwMode="auto">
            <a:xfrm>
              <a:off x="5738344" y="2798026"/>
              <a:ext cx="16557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40" name="Line 44"/>
            <p:cNvSpPr>
              <a:spLocks noChangeShapeType="1"/>
            </p:cNvSpPr>
            <p:nvPr/>
          </p:nvSpPr>
          <p:spPr bwMode="auto">
            <a:xfrm flipV="1">
              <a:off x="6601944" y="2436186"/>
              <a:ext cx="360362" cy="290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41" name="Line 45"/>
            <p:cNvSpPr>
              <a:spLocks noChangeShapeType="1"/>
            </p:cNvSpPr>
            <p:nvPr/>
          </p:nvSpPr>
          <p:spPr bwMode="auto">
            <a:xfrm flipV="1">
              <a:off x="6601944" y="2509510"/>
              <a:ext cx="576262" cy="2167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42" name="Line 46"/>
            <p:cNvSpPr>
              <a:spLocks noChangeShapeType="1"/>
            </p:cNvSpPr>
            <p:nvPr/>
          </p:nvSpPr>
          <p:spPr bwMode="auto">
            <a:xfrm flipV="1">
              <a:off x="6674969" y="2654566"/>
              <a:ext cx="647700" cy="1434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43" name="Line 47"/>
            <p:cNvSpPr>
              <a:spLocks noChangeShapeType="1"/>
            </p:cNvSpPr>
            <p:nvPr/>
          </p:nvSpPr>
          <p:spPr bwMode="auto">
            <a:xfrm flipV="1">
              <a:off x="6601944" y="2798026"/>
              <a:ext cx="720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44" name="Line 48"/>
            <p:cNvSpPr>
              <a:spLocks noChangeShapeType="1"/>
            </p:cNvSpPr>
            <p:nvPr/>
          </p:nvSpPr>
          <p:spPr bwMode="auto">
            <a:xfrm>
              <a:off x="6601944" y="2798026"/>
              <a:ext cx="649287" cy="2167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45" name="Line 49"/>
            <p:cNvSpPr>
              <a:spLocks noChangeShapeType="1"/>
            </p:cNvSpPr>
            <p:nvPr/>
          </p:nvSpPr>
          <p:spPr bwMode="auto">
            <a:xfrm>
              <a:off x="7487444" y="2788477"/>
              <a:ext cx="6492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46" name="Text Box 50"/>
            <p:cNvSpPr txBox="1">
              <a:spLocks noChangeArrowheads="1"/>
            </p:cNvSpPr>
            <p:nvPr/>
          </p:nvSpPr>
          <p:spPr bwMode="auto">
            <a:xfrm>
              <a:off x="7448871" y="2210081"/>
              <a:ext cx="136884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400" dirty="0" err="1" smtClean="0"/>
                <a:t>direction</a:t>
              </a:r>
              <a:r>
                <a:rPr lang="sk-SK" sz="1400" dirty="0" smtClean="0"/>
                <a:t> </a:t>
              </a:r>
              <a:r>
                <a:rPr lang="sk-SK" sz="1400" dirty="0" err="1" smtClean="0"/>
                <a:t>of</a:t>
              </a:r>
              <a:r>
                <a:rPr lang="sk-SK" sz="1400" dirty="0" smtClean="0"/>
                <a:t> max. </a:t>
              </a:r>
              <a:r>
                <a:rPr lang="sk-SK" sz="1400" dirty="0" err="1" smtClean="0"/>
                <a:t>receiving</a:t>
              </a:r>
              <a:endParaRPr lang="en-US" sz="1400" dirty="0"/>
            </a:p>
          </p:txBody>
        </p:sp>
      </p:grpSp>
      <p:sp>
        <p:nvSpPr>
          <p:cNvPr id="2" name="BlokTextu 1"/>
          <p:cNvSpPr txBox="1"/>
          <p:nvPr/>
        </p:nvSpPr>
        <p:spPr>
          <a:xfrm>
            <a:off x="900113" y="6157913"/>
            <a:ext cx="395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everything is fixed on the conductive or nonconductive pole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584151" y="3801824"/>
            <a:ext cx="4707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Another directional antennas</a:t>
            </a:r>
            <a:r>
              <a:rPr lang="sk-SK" b="1" dirty="0" smtClean="0"/>
              <a:t> (</a:t>
            </a:r>
            <a:r>
              <a:rPr lang="sk-SK" b="1" dirty="0" err="1" smtClean="0"/>
              <a:t>beam</a:t>
            </a:r>
            <a:r>
              <a:rPr lang="sk-SK" b="1" dirty="0" smtClean="0"/>
              <a:t> </a:t>
            </a:r>
            <a:r>
              <a:rPr lang="sk-SK" b="1" dirty="0" err="1" smtClean="0"/>
              <a:t>antennas</a:t>
            </a:r>
            <a:r>
              <a:rPr lang="sk-SK" b="1" dirty="0" smtClean="0"/>
              <a:t>)</a:t>
            </a:r>
            <a:endParaRPr lang="sk-SK" b="1" dirty="0"/>
          </a:p>
        </p:txBody>
      </p:sp>
      <p:sp>
        <p:nvSpPr>
          <p:cNvPr id="45" name="Text Box 50"/>
          <p:cNvSpPr txBox="1">
            <a:spLocks noChangeArrowheads="1"/>
          </p:cNvSpPr>
          <p:nvPr/>
        </p:nvSpPr>
        <p:spPr bwMode="auto">
          <a:xfrm>
            <a:off x="2879724" y="5373216"/>
            <a:ext cx="24843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 dirty="0" err="1" smtClean="0"/>
              <a:t>direction</a:t>
            </a:r>
            <a:r>
              <a:rPr lang="sk-SK" sz="1400" dirty="0" smtClean="0"/>
              <a:t> </a:t>
            </a:r>
            <a:r>
              <a:rPr lang="sk-SK" sz="1400" dirty="0" err="1" smtClean="0"/>
              <a:t>of</a:t>
            </a:r>
            <a:r>
              <a:rPr lang="en-US" sz="1400" dirty="0" smtClean="0"/>
              <a:t> </a:t>
            </a:r>
            <a:r>
              <a:rPr lang="en-US" sz="1400" dirty="0" err="1" smtClean="0"/>
              <a:t>comming</a:t>
            </a:r>
            <a:r>
              <a:rPr lang="en-US" sz="1400" dirty="0" smtClean="0"/>
              <a:t> e-m radiation /of signal</a:t>
            </a:r>
            <a:endParaRPr lang="en-US" sz="1400" dirty="0"/>
          </a:p>
        </p:txBody>
      </p:sp>
      <p:sp>
        <p:nvSpPr>
          <p:cNvPr id="3" name="BlokTextu 2"/>
          <p:cNvSpPr txBox="1"/>
          <p:nvPr/>
        </p:nvSpPr>
        <p:spPr>
          <a:xfrm>
            <a:off x="179511" y="620688"/>
            <a:ext cx="8880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Antenna is active component; it converts e-m radiation in free space into el. signal in conductor or/and vice versa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8969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1813097" y="1267082"/>
            <a:ext cx="3671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533" name="Text Box 77"/>
          <p:cNvSpPr txBox="1">
            <a:spLocks noChangeArrowheads="1"/>
          </p:cNvSpPr>
          <p:nvPr/>
        </p:nvSpPr>
        <p:spPr bwMode="auto">
          <a:xfrm>
            <a:off x="1668635" y="1411545"/>
            <a:ext cx="316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550" name="Text Box 94"/>
          <p:cNvSpPr txBox="1">
            <a:spLocks noChangeArrowheads="1"/>
          </p:cNvSpPr>
          <p:nvPr/>
        </p:nvSpPr>
        <p:spPr bwMode="auto">
          <a:xfrm>
            <a:off x="4333254" y="3068960"/>
            <a:ext cx="10080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 dirty="0" err="1" smtClean="0"/>
              <a:t>radiator</a:t>
            </a:r>
            <a:r>
              <a:rPr lang="sk-SK" sz="1400" dirty="0" smtClean="0"/>
              <a:t> (</a:t>
            </a:r>
            <a:r>
              <a:rPr lang="sk-SK" sz="1400" dirty="0" err="1" smtClean="0"/>
              <a:t>dipole</a:t>
            </a:r>
            <a:r>
              <a:rPr lang="sk-SK" sz="1400" dirty="0" smtClean="0"/>
              <a:t>)</a:t>
            </a:r>
            <a:endParaRPr lang="cs-CZ" sz="1400" dirty="0"/>
          </a:p>
        </p:txBody>
      </p:sp>
      <p:pic>
        <p:nvPicPr>
          <p:cNvPr id="19559" name="Picture 103" descr="File:Yagi-Uda diagram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547" y="906720"/>
            <a:ext cx="2132013" cy="255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395288" y="404813"/>
            <a:ext cx="6553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- </a:t>
            </a:r>
            <a:r>
              <a:rPr lang="en-US" dirty="0" smtClean="0"/>
              <a:t>Then, Yagi antenna </a:t>
            </a:r>
            <a:r>
              <a:rPr lang="sk-SK" dirty="0" smtClean="0"/>
              <a:t>and </a:t>
            </a:r>
            <a:r>
              <a:rPr lang="sk-SK" dirty="0" err="1" smtClean="0"/>
              <a:t>its</a:t>
            </a:r>
            <a:r>
              <a:rPr lang="sk-SK" dirty="0" smtClean="0"/>
              <a:t> </a:t>
            </a:r>
            <a:r>
              <a:rPr lang="en-US" dirty="0" smtClean="0"/>
              <a:t>radiation pattern</a:t>
            </a:r>
            <a:r>
              <a:rPr lang="sk-SK" dirty="0" smtClean="0"/>
              <a:t>:</a:t>
            </a:r>
            <a:endParaRPr lang="en-US" dirty="0"/>
          </a:p>
        </p:txBody>
      </p:sp>
      <p:pic>
        <p:nvPicPr>
          <p:cNvPr id="28" name="Picture 2" descr="File:Sidelobes en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40" y="3645024"/>
            <a:ext cx="2856928" cy="285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108"/>
          <p:cNvSpPr txBox="1">
            <a:spLocks noChangeArrowheads="1"/>
          </p:cNvSpPr>
          <p:nvPr/>
        </p:nvSpPr>
        <p:spPr bwMode="auto">
          <a:xfrm>
            <a:off x="4643609" y="4557970"/>
            <a:ext cx="40328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err="1" smtClean="0"/>
              <a:t>beamwidth</a:t>
            </a:r>
            <a:r>
              <a:rPr lang="en-US" sz="1400" b="1" dirty="0" smtClean="0"/>
              <a:t> </a:t>
            </a:r>
            <a:r>
              <a:rPr lang="en-US" sz="1400" dirty="0" smtClean="0"/>
              <a:t>of antenna (it is angle – in </a:t>
            </a:r>
            <a:r>
              <a:rPr lang="en-US" sz="1400" dirty="0" err="1" smtClean="0"/>
              <a:t>slovak</a:t>
            </a:r>
            <a:r>
              <a:rPr lang="en-US" sz="1400" dirty="0" smtClean="0"/>
              <a:t> language </a:t>
            </a:r>
            <a:r>
              <a:rPr lang="sk-SK" sz="1400" dirty="0" smtClean="0"/>
              <a:t>šírka zväzku, </a:t>
            </a:r>
            <a:r>
              <a:rPr lang="en-US" sz="1400" dirty="0" err="1" smtClean="0"/>
              <a:t>smerov</a:t>
            </a:r>
            <a:r>
              <a:rPr lang="sk-SK" sz="1400" dirty="0" smtClean="0"/>
              <a:t>ý</a:t>
            </a:r>
            <a:r>
              <a:rPr lang="en-US" sz="1400" dirty="0" smtClean="0"/>
              <a:t> </a:t>
            </a:r>
            <a:r>
              <a:rPr lang="en-US" sz="1400" dirty="0" err="1" smtClean="0"/>
              <a:t>uhol</a:t>
            </a:r>
            <a:r>
              <a:rPr lang="sk-SK" sz="1400" dirty="0"/>
              <a:t>)</a:t>
            </a:r>
            <a:endParaRPr lang="cs-CZ" sz="1400" dirty="0"/>
          </a:p>
        </p:txBody>
      </p:sp>
      <p:sp>
        <p:nvSpPr>
          <p:cNvPr id="9" name="Line 106"/>
          <p:cNvSpPr>
            <a:spLocks noChangeShapeType="1"/>
          </p:cNvSpPr>
          <p:nvPr/>
        </p:nvSpPr>
        <p:spPr bwMode="auto">
          <a:xfrm flipH="1" flipV="1">
            <a:off x="3794714" y="5202680"/>
            <a:ext cx="417245" cy="9089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0" name="Line 109"/>
          <p:cNvSpPr>
            <a:spLocks noChangeShapeType="1"/>
          </p:cNvSpPr>
          <p:nvPr/>
        </p:nvSpPr>
        <p:spPr bwMode="auto">
          <a:xfrm flipH="1">
            <a:off x="3671888" y="4797152"/>
            <a:ext cx="1044128" cy="2584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1" name="Line 86"/>
          <p:cNvSpPr>
            <a:spLocks noChangeShapeType="1"/>
          </p:cNvSpPr>
          <p:nvPr/>
        </p:nvSpPr>
        <p:spPr bwMode="auto">
          <a:xfrm flipV="1">
            <a:off x="2863600" y="4862769"/>
            <a:ext cx="1564384" cy="1928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2" name="Line 87"/>
          <p:cNvSpPr>
            <a:spLocks noChangeShapeType="1"/>
          </p:cNvSpPr>
          <p:nvPr/>
        </p:nvSpPr>
        <p:spPr bwMode="auto">
          <a:xfrm>
            <a:off x="2863600" y="5055650"/>
            <a:ext cx="1564384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3" name="Text Box 88"/>
          <p:cNvSpPr txBox="1">
            <a:spLocks noChangeArrowheads="1"/>
          </p:cNvSpPr>
          <p:nvPr/>
        </p:nvSpPr>
        <p:spPr bwMode="auto">
          <a:xfrm>
            <a:off x="3794714" y="6111661"/>
            <a:ext cx="11373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 dirty="0"/>
              <a:t>-</a:t>
            </a:r>
            <a:r>
              <a:rPr lang="sk-SK" sz="1400" dirty="0" smtClean="0"/>
              <a:t>3dB point (</a:t>
            </a:r>
            <a:r>
              <a:rPr lang="sk-SK" sz="1400" dirty="0" err="1" smtClean="0"/>
              <a:t>half</a:t>
            </a:r>
            <a:r>
              <a:rPr lang="sk-SK" sz="1400" dirty="0" smtClean="0"/>
              <a:t> </a:t>
            </a:r>
            <a:r>
              <a:rPr lang="sk-SK" sz="1400" dirty="0" err="1" smtClean="0"/>
              <a:t>power</a:t>
            </a:r>
            <a:r>
              <a:rPr lang="sk-SK" sz="1400" dirty="0" smtClean="0"/>
              <a:t>)</a:t>
            </a:r>
            <a:endParaRPr lang="cs-CZ" sz="1400" dirty="0"/>
          </a:p>
        </p:txBody>
      </p:sp>
      <p:sp>
        <p:nvSpPr>
          <p:cNvPr id="14" name="Freeform 92"/>
          <p:cNvSpPr>
            <a:spLocks/>
          </p:cNvSpPr>
          <p:nvPr/>
        </p:nvSpPr>
        <p:spPr bwMode="auto">
          <a:xfrm>
            <a:off x="3562291" y="4949663"/>
            <a:ext cx="45719" cy="247650"/>
          </a:xfrm>
          <a:custGeom>
            <a:avLst/>
            <a:gdLst>
              <a:gd name="T0" fmla="*/ 0 w 144"/>
              <a:gd name="T1" fmla="*/ 0 h 545"/>
              <a:gd name="T2" fmla="*/ 136 w 144"/>
              <a:gd name="T3" fmla="*/ 318 h 545"/>
              <a:gd name="T4" fmla="*/ 45 w 144"/>
              <a:gd name="T5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" h="545">
                <a:moveTo>
                  <a:pt x="0" y="0"/>
                </a:moveTo>
                <a:cubicBezTo>
                  <a:pt x="64" y="113"/>
                  <a:pt x="128" y="227"/>
                  <a:pt x="136" y="318"/>
                </a:cubicBezTo>
                <a:cubicBezTo>
                  <a:pt x="144" y="409"/>
                  <a:pt x="60" y="507"/>
                  <a:pt x="45" y="54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5" name="Line 106"/>
          <p:cNvSpPr>
            <a:spLocks noChangeShapeType="1"/>
          </p:cNvSpPr>
          <p:nvPr/>
        </p:nvSpPr>
        <p:spPr bwMode="auto">
          <a:xfrm flipH="1" flipV="1">
            <a:off x="4116560" y="5102668"/>
            <a:ext cx="1103512" cy="10626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" name="BlokTextu 1"/>
          <p:cNvSpPr txBox="1"/>
          <p:nvPr/>
        </p:nvSpPr>
        <p:spPr>
          <a:xfrm>
            <a:off x="4837285" y="6093296"/>
            <a:ext cx="3839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max. energy</a:t>
            </a:r>
            <a:r>
              <a:rPr lang="sk-SK" dirty="0" smtClean="0"/>
              <a:t> </a:t>
            </a:r>
            <a:r>
              <a:rPr lang="en-US" dirty="0" smtClean="0"/>
              <a:t>(power)</a:t>
            </a:r>
            <a:endParaRPr lang="sk-SK" dirty="0"/>
          </a:p>
        </p:txBody>
      </p:sp>
      <p:cxnSp>
        <p:nvCxnSpPr>
          <p:cNvPr id="4" name="Rovná spojovacia šípka 3"/>
          <p:cNvCxnSpPr>
            <a:stCxn id="19550" idx="1"/>
          </p:cNvCxnSpPr>
          <p:nvPr/>
        </p:nvCxnSpPr>
        <p:spPr>
          <a:xfrm flipH="1" flipV="1">
            <a:off x="2855504" y="3140968"/>
            <a:ext cx="1477750" cy="189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03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ntenna Radiation Patter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98550"/>
            <a:ext cx="4176712" cy="30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58800" y="4435078"/>
            <a:ext cx="387508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 err="1" smtClean="0"/>
              <a:t>Fig</a:t>
            </a:r>
            <a:r>
              <a:rPr lang="sk-SK" b="1" dirty="0" smtClean="0"/>
              <a:t>. </a:t>
            </a:r>
            <a:r>
              <a:rPr lang="sk-SK" dirty="0" err="1" smtClean="0"/>
              <a:t>Illustration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antenna</a:t>
            </a:r>
            <a:r>
              <a:rPr lang="sk-SK" dirty="0" smtClean="0"/>
              <a:t> </a:t>
            </a:r>
            <a:r>
              <a:rPr lang="sk-SK" dirty="0" err="1" smtClean="0"/>
              <a:t>pattern</a:t>
            </a:r>
            <a:r>
              <a:rPr lang="sk-SK" dirty="0" smtClean="0"/>
              <a:t> in </a:t>
            </a:r>
            <a:r>
              <a:rPr lang="sk-SK" dirty="0" err="1" smtClean="0"/>
              <a:t>rectangular</a:t>
            </a:r>
            <a:r>
              <a:rPr lang="sk-SK" dirty="0" smtClean="0"/>
              <a:t> </a:t>
            </a:r>
            <a:r>
              <a:rPr lang="sk-SK" dirty="0" err="1" smtClean="0"/>
              <a:t>coordinates</a:t>
            </a:r>
            <a:r>
              <a:rPr lang="sk-SK" dirty="0" smtClean="0"/>
              <a:t> (</a:t>
            </a:r>
            <a:r>
              <a:rPr lang="sk-SK" dirty="0" err="1" smtClean="0"/>
              <a:t>this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„E“ </a:t>
            </a:r>
            <a:r>
              <a:rPr lang="sk-SK" dirty="0" err="1" smtClean="0"/>
              <a:t>plane</a:t>
            </a:r>
            <a:r>
              <a:rPr lang="sk-SK" dirty="0" smtClean="0"/>
              <a:t>; </a:t>
            </a:r>
            <a:r>
              <a:rPr lang="sk-SK" dirty="0" err="1" smtClean="0"/>
              <a:t>electrical</a:t>
            </a:r>
            <a:r>
              <a:rPr lang="sk-SK" dirty="0" smtClean="0"/>
              <a:t> </a:t>
            </a:r>
            <a:r>
              <a:rPr lang="sk-SK" dirty="0" err="1" smtClean="0"/>
              <a:t>intensity</a:t>
            </a:r>
            <a:r>
              <a:rPr lang="sk-SK" dirty="0" smtClean="0"/>
              <a:t> in </a:t>
            </a:r>
            <a:r>
              <a:rPr lang="sk-SK" dirty="0" err="1" smtClean="0"/>
              <a:t>dependence</a:t>
            </a:r>
            <a:r>
              <a:rPr lang="sk-SK" dirty="0" smtClean="0"/>
              <a:t> on </a:t>
            </a:r>
            <a:r>
              <a:rPr lang="sk-SK" dirty="0" err="1" smtClean="0"/>
              <a:t>angle</a:t>
            </a:r>
            <a:r>
              <a:rPr lang="sk-SK" dirty="0" smtClean="0"/>
              <a:t>)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typical</a:t>
            </a:r>
            <a:r>
              <a:rPr lang="sk-SK" dirty="0" smtClean="0"/>
              <a:t> 10-elements </a:t>
            </a:r>
            <a:r>
              <a:rPr lang="sk-SK" dirty="0" err="1" smtClean="0"/>
              <a:t>Yagi</a:t>
            </a:r>
            <a:r>
              <a:rPr lang="sk-SK" dirty="0" smtClean="0"/>
              <a:t> </a:t>
            </a:r>
            <a:r>
              <a:rPr lang="sk-SK" dirty="0" err="1" smtClean="0"/>
              <a:t>antenna</a:t>
            </a:r>
            <a:endParaRPr lang="sk-SK" dirty="0" smtClean="0"/>
          </a:p>
        </p:txBody>
      </p:sp>
      <p:pic>
        <p:nvPicPr>
          <p:cNvPr id="20484" name="Picture 4" descr="Antenna Radiation Patter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20713"/>
            <a:ext cx="3614738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427663" y="4733925"/>
            <a:ext cx="33480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 smtClean="0"/>
              <a:t>... and in </a:t>
            </a:r>
            <a:r>
              <a:rPr lang="sk-SK" dirty="0" err="1" smtClean="0"/>
              <a:t>polar</a:t>
            </a:r>
            <a:r>
              <a:rPr lang="sk-SK" dirty="0" smtClean="0"/>
              <a:t> </a:t>
            </a:r>
            <a:r>
              <a:rPr lang="sk-SK" dirty="0" err="1" smtClean="0"/>
              <a:t>coordinates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5535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upload.wikimedia.org/wikipedia/commons/c/ca/A6-3E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26670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8" name="Picture 6" descr="http://www.moonraker.com.au/techni/marconi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860" y="1916831"/>
            <a:ext cx="479107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827584" y="62068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Btw</a:t>
            </a:r>
            <a:r>
              <a:rPr lang="sk-SK" dirty="0" smtClean="0"/>
              <a:t>., </a:t>
            </a:r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have</a:t>
            </a:r>
            <a:r>
              <a:rPr lang="sk-SK" dirty="0" smtClean="0"/>
              <a:t> </a:t>
            </a:r>
            <a:r>
              <a:rPr lang="sk-SK" dirty="0" err="1" smtClean="0"/>
              <a:t>also</a:t>
            </a:r>
            <a:r>
              <a:rPr lang="sk-SK" dirty="0"/>
              <a:t> </a:t>
            </a:r>
            <a:r>
              <a:rPr lang="sk-SK" b="1" dirty="0" err="1"/>
              <a:t>quarter</a:t>
            </a:r>
            <a:r>
              <a:rPr lang="sk-SK" b="1" dirty="0"/>
              <a:t> </a:t>
            </a:r>
            <a:r>
              <a:rPr lang="sk-SK" b="1" dirty="0" err="1" smtClean="0"/>
              <a:t>wave</a:t>
            </a:r>
            <a:r>
              <a:rPr lang="sk-SK" b="1" dirty="0" smtClean="0"/>
              <a:t> </a:t>
            </a:r>
            <a:r>
              <a:rPr lang="sk-SK" dirty="0" smtClean="0"/>
              <a:t>pole </a:t>
            </a:r>
            <a:r>
              <a:rPr lang="sk-SK" dirty="0" err="1" smtClean="0"/>
              <a:t>antenna</a:t>
            </a:r>
            <a:r>
              <a:rPr lang="sk-SK" dirty="0" smtClean="0"/>
              <a:t> (</a:t>
            </a:r>
            <a:r>
              <a:rPr lang="sk-SK" b="1" dirty="0" err="1" smtClean="0"/>
              <a:t>Marconi</a:t>
            </a:r>
            <a:r>
              <a:rPr lang="sk-SK" b="1" dirty="0" smtClean="0"/>
              <a:t> </a:t>
            </a:r>
            <a:r>
              <a:rPr lang="sk-SK" b="1" dirty="0" err="1" smtClean="0"/>
              <a:t>antenna</a:t>
            </a:r>
            <a:r>
              <a:rPr lang="sk-SK" dirty="0" smtClean="0"/>
              <a:t>):</a:t>
            </a:r>
            <a:endParaRPr lang="sk-SK" b="1" dirty="0"/>
          </a:p>
        </p:txBody>
      </p:sp>
      <p:sp>
        <p:nvSpPr>
          <p:cNvPr id="3" name="BlokTextu 2"/>
          <p:cNvSpPr txBox="1"/>
          <p:nvPr/>
        </p:nvSpPr>
        <p:spPr>
          <a:xfrm>
            <a:off x="611560" y="40050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coaxial</a:t>
            </a:r>
            <a:r>
              <a:rPr lang="sk-SK" dirty="0" smtClean="0"/>
              <a:t> </a:t>
            </a:r>
            <a:r>
              <a:rPr lang="sk-SK" dirty="0" err="1" smtClean="0"/>
              <a:t>cable</a:t>
            </a:r>
            <a:endParaRPr lang="sk-SK" dirty="0"/>
          </a:p>
        </p:txBody>
      </p:sp>
      <p:cxnSp>
        <p:nvCxnSpPr>
          <p:cNvPr id="5" name="Rovná spojovacia šípka 4"/>
          <p:cNvCxnSpPr/>
          <p:nvPr/>
        </p:nvCxnSpPr>
        <p:spPr>
          <a:xfrm flipV="1">
            <a:off x="971600" y="2420888"/>
            <a:ext cx="144016" cy="166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BlokTextu 5"/>
          <p:cNvSpPr txBox="1"/>
          <p:nvPr/>
        </p:nvSpPr>
        <p:spPr>
          <a:xfrm>
            <a:off x="1763688" y="616530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 smtClean="0"/>
              <a:t>Fig</a:t>
            </a:r>
            <a:r>
              <a:rPr lang="sk-SK" b="1" dirty="0" smtClean="0"/>
              <a:t>. </a:t>
            </a:r>
            <a:r>
              <a:rPr lang="sk-SK" dirty="0" err="1" smtClean="0"/>
              <a:t>Relation</a:t>
            </a:r>
            <a:r>
              <a:rPr lang="sk-SK" dirty="0" smtClean="0"/>
              <a:t> </a:t>
            </a:r>
            <a:r>
              <a:rPr lang="sk-SK" dirty="0" err="1" smtClean="0"/>
              <a:t>between</a:t>
            </a:r>
            <a:r>
              <a:rPr lang="sk-SK" dirty="0" smtClean="0"/>
              <a:t> </a:t>
            </a:r>
            <a:r>
              <a:rPr lang="sk-SK" dirty="0" err="1" smtClean="0"/>
              <a:t>both</a:t>
            </a:r>
            <a:r>
              <a:rPr lang="sk-SK" dirty="0" smtClean="0"/>
              <a:t> </a:t>
            </a:r>
            <a:r>
              <a:rPr lang="sk-SK" dirty="0" err="1" smtClean="0"/>
              <a:t>current</a:t>
            </a:r>
            <a:r>
              <a:rPr lang="sk-SK" dirty="0" smtClean="0"/>
              <a:t> and </a:t>
            </a:r>
            <a:r>
              <a:rPr lang="sk-SK" dirty="0" err="1" smtClean="0"/>
              <a:t>voltage</a:t>
            </a:r>
            <a:r>
              <a:rPr lang="sk-SK" dirty="0" smtClean="0"/>
              <a:t> </a:t>
            </a:r>
            <a:r>
              <a:rPr lang="sk-SK" dirty="0" err="1" smtClean="0"/>
              <a:t>waves</a:t>
            </a:r>
            <a:r>
              <a:rPr lang="sk-SK" dirty="0" smtClean="0"/>
              <a:t> </a:t>
            </a:r>
            <a:r>
              <a:rPr lang="sk-SK" dirty="0" err="1" smtClean="0"/>
              <a:t>induced</a:t>
            </a:r>
            <a:r>
              <a:rPr lang="sk-SK" dirty="0" smtClean="0"/>
              <a:t> in 1/4-wave </a:t>
            </a:r>
            <a:r>
              <a:rPr lang="sk-SK" dirty="0" err="1" smtClean="0"/>
              <a:t>antenna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6510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F757-3899-4170-8BA6-968B9BFBE0F6}" type="slidenum">
              <a:rPr lang="cs-CZ"/>
              <a:pPr/>
              <a:t>7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6747137" cy="61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7956376" y="587727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ym typeface="Wingdings" pitchFamily="2" charset="2"/>
              </a:rPr>
              <a:t>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272144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F757-3899-4170-8BA6-968B9BFBE0F6}" type="slidenum">
              <a:rPr lang="cs-CZ"/>
              <a:pPr/>
              <a:t>8</a:t>
            </a:fld>
            <a:endParaRPr lang="cs-CZ"/>
          </a:p>
        </p:txBody>
      </p:sp>
      <p:sp>
        <p:nvSpPr>
          <p:cNvPr id="2" name="BlokTextu 1"/>
          <p:cNvSpPr txBox="1"/>
          <p:nvPr/>
        </p:nvSpPr>
        <p:spPr>
          <a:xfrm>
            <a:off x="1259632" y="2132856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dirty="0" err="1" smtClean="0"/>
              <a:t>Antenna</a:t>
            </a:r>
            <a:r>
              <a:rPr lang="sk-SK" dirty="0" smtClean="0"/>
              <a:t> </a:t>
            </a:r>
            <a:r>
              <a:rPr lang="sk-SK" dirty="0" err="1" smtClean="0"/>
              <a:t>designers</a:t>
            </a:r>
            <a:r>
              <a:rPr lang="sk-SK" dirty="0" smtClean="0"/>
              <a:t> </a:t>
            </a:r>
            <a:r>
              <a:rPr lang="sk-SK" dirty="0" err="1" smtClean="0"/>
              <a:t>try</a:t>
            </a:r>
            <a:r>
              <a:rPr lang="sk-SK" dirty="0" smtClean="0"/>
              <a:t> to </a:t>
            </a:r>
            <a:r>
              <a:rPr lang="sk-SK" dirty="0" err="1" smtClean="0"/>
              <a:t>enhance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angle</a:t>
            </a:r>
            <a:r>
              <a:rPr lang="sk-SK" dirty="0" smtClean="0"/>
              <a:t> </a:t>
            </a:r>
            <a:r>
              <a:rPr lang="sk-SK" dirty="0" err="1" smtClean="0"/>
              <a:t>effectivity</a:t>
            </a:r>
            <a:r>
              <a:rPr lang="sk-SK" dirty="0" smtClean="0"/>
              <a:t> </a:t>
            </a:r>
            <a:r>
              <a:rPr lang="sk-SK" dirty="0"/>
              <a:t>(</a:t>
            </a:r>
            <a:r>
              <a:rPr lang="sk-SK" dirty="0" smtClean="0"/>
              <a:t>and </a:t>
            </a:r>
            <a:r>
              <a:rPr lang="sk-SK" dirty="0" err="1" smtClean="0"/>
              <a:t>gain</a:t>
            </a:r>
            <a:r>
              <a:rPr lang="sk-SK" dirty="0" smtClean="0"/>
              <a:t>)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antenna</a:t>
            </a:r>
            <a:r>
              <a:rPr lang="sk-SK" dirty="0" smtClean="0"/>
              <a:t> </a:t>
            </a:r>
            <a:r>
              <a:rPr lang="sk-SK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various types and shapes of reflectors</a:t>
            </a:r>
            <a:r>
              <a:rPr lang="sk-SK" dirty="0" smtClean="0">
                <a:sym typeface="Wingdings" pitchFamily="2" charset="2"/>
              </a:rPr>
              <a:t> and </a:t>
            </a:r>
            <a:r>
              <a:rPr lang="sk-SK" dirty="0" err="1" smtClean="0">
                <a:sym typeface="Wingdings" pitchFamily="2" charset="2"/>
              </a:rPr>
              <a:t>radiators</a:t>
            </a:r>
            <a:r>
              <a:rPr lang="en-US" dirty="0" smtClean="0">
                <a:sym typeface="Wingdings" pitchFamily="2" charset="2"/>
              </a:rPr>
              <a:t>; for satellite receiving, there are </a:t>
            </a:r>
            <a:r>
              <a:rPr lang="en-US" b="1" dirty="0" smtClean="0">
                <a:sym typeface="Wingdings" pitchFamily="2" charset="2"/>
              </a:rPr>
              <a:t>parabolic reflectors </a:t>
            </a:r>
            <a:r>
              <a:rPr lang="en-US" dirty="0" smtClean="0">
                <a:sym typeface="Wingdings" pitchFamily="2" charset="2"/>
              </a:rPr>
              <a:t>(“dish”)</a:t>
            </a:r>
            <a:r>
              <a:rPr lang="sk-SK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184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27F1-C287-48DD-9A48-3A583F75BE65}" type="slidenum">
              <a:rPr lang="cs-CZ"/>
              <a:pPr/>
              <a:t>9</a:t>
            </a:fld>
            <a:endParaRPr lang="cs-CZ"/>
          </a:p>
        </p:txBody>
      </p:sp>
      <p:pic>
        <p:nvPicPr>
          <p:cNvPr id="30725" name="Picture 5" descr="Directional%20Antenna%20(500%20x%2031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57338"/>
            <a:ext cx="6953250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13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947</Words>
  <Application>Microsoft Office PowerPoint</Application>
  <PresentationFormat>Prezentácia na obrazovke (4:3)</PresentationFormat>
  <Paragraphs>89</Paragraphs>
  <Slides>16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snímok</vt:lpstr>
      </vt:variant>
      <vt:variant>
        <vt:i4>16</vt:i4>
      </vt:variant>
    </vt:vector>
  </HeadingPairs>
  <TitlesOfParts>
    <vt:vector size="19" baseType="lpstr">
      <vt:lpstr>Motív Office</vt:lpstr>
      <vt:lpstr>Rovnica</vt:lpstr>
      <vt:lpstr>Equation</vt:lpstr>
      <vt:lpstr>STS – 2013/14 Exercise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Reflector antennas – parabolic, dish antennas</vt:lpstr>
      <vt:lpstr>Prezentácia programu PowerPoint</vt:lpstr>
      <vt:lpstr>Prezentácia programu PowerPoint</vt:lpstr>
      <vt:lpstr>Now, we can calculate both EL-elevation, AZ-azimuth - angles of satellite antenna setting: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STS – 2012/13 Exercises</dc:title>
  <dc:creator>macekova</dc:creator>
  <cp:lastModifiedBy>macekova</cp:lastModifiedBy>
  <cp:revision>33</cp:revision>
  <cp:lastPrinted>2014-03-18T08:49:52Z</cp:lastPrinted>
  <dcterms:created xsi:type="dcterms:W3CDTF">2013-02-28T09:07:08Z</dcterms:created>
  <dcterms:modified xsi:type="dcterms:W3CDTF">2014-03-18T08:54:25Z</dcterms:modified>
</cp:coreProperties>
</file>