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67" r:id="rId3"/>
    <p:sldId id="282" r:id="rId4"/>
    <p:sldId id="283" r:id="rId5"/>
    <p:sldId id="263" r:id="rId6"/>
    <p:sldId id="268" r:id="rId7"/>
    <p:sldId id="257" r:id="rId8"/>
    <p:sldId id="269" r:id="rId9"/>
    <p:sldId id="258" r:id="rId10"/>
    <p:sldId id="260" r:id="rId11"/>
    <p:sldId id="264" r:id="rId12"/>
    <p:sldId id="265" r:id="rId13"/>
    <p:sldId id="261" r:id="rId14"/>
    <p:sldId id="270" r:id="rId15"/>
    <p:sldId id="284" r:id="rId16"/>
    <p:sldId id="275" r:id="rId17"/>
    <p:sldId id="277" r:id="rId18"/>
    <p:sldId id="280" r:id="rId19"/>
    <p:sldId id="278" r:id="rId20"/>
    <p:sldId id="266" r:id="rId21"/>
    <p:sldId id="272" r:id="rId22"/>
    <p:sldId id="259" r:id="rId23"/>
    <p:sldId id="271" r:id="rId24"/>
    <p:sldId id="273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C0C0C0"/>
    <a:srgbClr val="FFFF00"/>
    <a:srgbClr val="CF3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cs-CZ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E83F350-A059-4F3E-81BD-63E22179A4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5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4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850964-1542-4CF5-8505-6C70627E8F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1671A-51A3-4546-95B0-9CC3A8C836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9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6001-3D6E-47DF-B974-2F24E89B0B3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FBF3-6D39-4081-9EC4-E8CD5737B5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975A-29DE-499C-AAEC-63A07075B5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14E8-DF96-44D4-BE22-875131AB3F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7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5A6B-B61A-4F98-BAAB-34C77E967B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2290-EFBB-4603-893E-D733B98F1E5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33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3DE7D-DD61-495F-B21D-154433035BD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9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0F38B-5C83-48A6-83F7-C186B0F796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6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50089-D94B-4C43-BDC5-A0B2A81992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74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74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54EE10-0F4C-40AA-A943-196D14A97397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pojsa.sk/?page=technologie-ds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46082D-DC9B-4AFA-BCA5-86A89BEBED56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VDSL</a:t>
            </a:r>
            <a:endParaRPr lang="cs-CZ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sk-SK" dirty="0" err="1"/>
              <a:t>ístupové</a:t>
            </a:r>
            <a:r>
              <a:rPr lang="sk-SK" dirty="0"/>
              <a:t> siete</a:t>
            </a:r>
          </a:p>
          <a:p>
            <a:r>
              <a:rPr lang="sk-SK" dirty="0"/>
              <a:t>prednášky 20</a:t>
            </a:r>
            <a:r>
              <a:rPr lang="en-US" dirty="0" smtClean="0"/>
              <a:t>1</a:t>
            </a:r>
            <a:r>
              <a:rPr lang="sk-SK" dirty="0" smtClean="0"/>
              <a:t>7/18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8913"/>
            <a:ext cx="87185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79663"/>
            <a:ext cx="8583613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437063"/>
            <a:ext cx="88534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388" y="6308725"/>
            <a:ext cx="554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7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R</a:t>
            </a:r>
            <a:r>
              <a:rPr lang="sk-SK" b="0">
                <a:solidFill>
                  <a:schemeClr val="bg2"/>
                </a:solidFill>
              </a:rPr>
              <a:t>ô</a:t>
            </a:r>
            <a:r>
              <a:rPr lang="en-US" b="0">
                <a:solidFill>
                  <a:schemeClr val="bg2"/>
                </a:solidFill>
              </a:rPr>
              <a:t>zne</a:t>
            </a:r>
            <a:r>
              <a:rPr lang="sk-SK" b="0">
                <a:solidFill>
                  <a:schemeClr val="bg2"/>
                </a:solidFill>
              </a:rPr>
              <a:t> frekvenčné plány pre VDSL podľa ITU</a:t>
            </a:r>
            <a:r>
              <a:rPr lang="en-US" b="0">
                <a:solidFill>
                  <a:schemeClr val="bg2"/>
                </a:solidFill>
              </a:rPr>
              <a:t>  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870075" y="5653088"/>
            <a:ext cx="5459413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41300" y="6491288"/>
            <a:ext cx="741680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Obr.8 </a:t>
            </a:r>
            <a:r>
              <a:rPr lang="en-US" b="0">
                <a:solidFill>
                  <a:schemeClr val="bg2"/>
                </a:solidFill>
              </a:rPr>
              <a:t>Funk</a:t>
            </a:r>
            <a:r>
              <a:rPr lang="sk-SK" b="0">
                <a:solidFill>
                  <a:schemeClr val="bg2"/>
                </a:solidFill>
              </a:rPr>
              <a:t>čný referenčný model VTU-x podľa ITU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5056188"/>
            <a:ext cx="54451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TPS-TC – Transport Protocol Specific-Transmission Convergence,</a:t>
            </a:r>
            <a:r>
              <a:rPr lang="sk-SK" sz="1400" b="0">
                <a:solidFill>
                  <a:srgbClr val="000000"/>
                </a:solidFill>
              </a:rPr>
              <a:t> one </a:t>
            </a:r>
            <a:r>
              <a:rPr lang="en-US" sz="1400" b="0">
                <a:solidFill>
                  <a:srgbClr val="000000"/>
                </a:solidFill>
              </a:rPr>
              <a:t>of </a:t>
            </a:r>
            <a:r>
              <a:rPr lang="sk-SK" sz="1400" b="0">
                <a:solidFill>
                  <a:srgbClr val="000000"/>
                </a:solidFill>
              </a:rPr>
              <a:t>them</a:t>
            </a:r>
            <a:r>
              <a:rPr lang="en-US" sz="1400" b="0">
                <a:solidFill>
                  <a:srgbClr val="000000"/>
                </a:solidFill>
              </a:rPr>
              <a:t> may be for managm.purpose</a:t>
            </a:r>
            <a:r>
              <a:rPr lang="en-US" sz="1400" b="0">
                <a:solidFill>
                  <a:srgbClr val="000000"/>
                </a:solidFill>
                <a:sym typeface="Wingdings" pitchFamily="2" charset="2"/>
              </a:rPr>
              <a:t> Overhead Channel TC (OC-TC) </a:t>
            </a:r>
          </a:p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 PMS-TC- Physical Media Specific-Transmiss.Conv.</a:t>
            </a:r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514975" y="5083175"/>
            <a:ext cx="2978150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PMD – Physical media Dependent 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452563"/>
            <a:ext cx="89884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750" y="6157913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Obr.9 </a:t>
            </a:r>
            <a:r>
              <a:rPr lang="en-US" b="0">
                <a:solidFill>
                  <a:schemeClr val="bg2"/>
                </a:solidFill>
              </a:rPr>
              <a:t>Referen</a:t>
            </a:r>
            <a:r>
              <a:rPr lang="sk-SK" b="0">
                <a:solidFill>
                  <a:schemeClr val="bg2"/>
                </a:solidFill>
              </a:rPr>
              <a:t>čný model protokolu VTU-x  podľa ITU 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76825" y="4251325"/>
            <a:ext cx="29527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b="0" i="1">
                <a:solidFill>
                  <a:srgbClr val="000000"/>
                </a:solidFill>
              </a:rPr>
              <a:t>γ</a:t>
            </a:r>
            <a:r>
              <a:rPr lang="sk-SK" sz="1400" b="0" baseline="-25000">
                <a:solidFill>
                  <a:srgbClr val="000000"/>
                </a:solidFill>
              </a:rPr>
              <a:t>R  ,  </a:t>
            </a:r>
            <a:r>
              <a:rPr lang="el-GR" sz="1400" b="0" i="1">
                <a:solidFill>
                  <a:srgbClr val="000000"/>
                </a:solidFill>
              </a:rPr>
              <a:t>γ</a:t>
            </a:r>
            <a:r>
              <a:rPr lang="sk-SK" sz="1400" b="0" baseline="-25000">
                <a:solidFill>
                  <a:srgbClr val="000000"/>
                </a:solidFill>
              </a:rPr>
              <a:t>C</a:t>
            </a:r>
            <a:r>
              <a:rPr lang="sk-SK" sz="1400" b="0">
                <a:solidFill>
                  <a:srgbClr val="000000"/>
                </a:solidFill>
              </a:rPr>
              <a:t> -referenčné body transportného protokolu</a:t>
            </a:r>
            <a:endParaRPr lang="el-GR" sz="1400" b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400" b="0">
                <a:solidFill>
                  <a:srgbClr val="000000"/>
                </a:solidFill>
              </a:rPr>
              <a:t>α, β</a:t>
            </a:r>
            <a:r>
              <a:rPr lang="sk-SK" sz="1400" b="0">
                <a:solidFill>
                  <a:srgbClr val="000000"/>
                </a:solidFill>
              </a:rPr>
              <a:t> – ref. body aplikácie 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0"/>
            <a:ext cx="8748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Tab. </a:t>
            </a:r>
            <a:r>
              <a:rPr lang="en-US">
                <a:solidFill>
                  <a:schemeClr val="bg2"/>
                </a:solidFill>
              </a:rPr>
              <a:t>2</a:t>
            </a:r>
            <a:r>
              <a:rPr lang="sk-SK" b="0">
                <a:solidFill>
                  <a:schemeClr val="bg2"/>
                </a:solidFill>
              </a:rPr>
              <a:t> Ukážka predpisu obmedzenia výkonov v rámci vysielaných pásiem VDSL –down v štandarde ITU-T G.993.1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345488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49875"/>
            <a:ext cx="74136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0789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8625" y="6248400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 </a:t>
            </a:r>
            <a:r>
              <a:rPr lang="en-US">
                <a:solidFill>
                  <a:schemeClr val="bg2"/>
                </a:solidFill>
              </a:rPr>
              <a:t>10   </a:t>
            </a:r>
            <a:r>
              <a:rPr lang="en-US" b="0">
                <a:solidFill>
                  <a:schemeClr val="bg2"/>
                </a:solidFill>
              </a:rPr>
              <a:t>Mo</a:t>
            </a:r>
            <a:r>
              <a:rPr lang="sk-SK" b="0">
                <a:solidFill>
                  <a:schemeClr val="bg2"/>
                </a:solidFill>
              </a:rPr>
              <a:t>ž</a:t>
            </a:r>
            <a:r>
              <a:rPr lang="en-US" b="0">
                <a:solidFill>
                  <a:schemeClr val="bg2"/>
                </a:solidFill>
              </a:rPr>
              <a:t>nosti </a:t>
            </a:r>
            <a:r>
              <a:rPr lang="sk-SK" b="0">
                <a:solidFill>
                  <a:schemeClr val="bg2"/>
                </a:solidFill>
              </a:rPr>
              <a:t>transportných módov vo VDSL</a:t>
            </a:r>
            <a:r>
              <a:rPr lang="en-US" b="0">
                <a:solidFill>
                  <a:schemeClr val="bg2"/>
                </a:solidFill>
              </a:rPr>
              <a:t>   [2]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411288" y="1441450"/>
            <a:ext cx="14287" cy="38369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570163" y="1446213"/>
            <a:ext cx="14287" cy="38369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7875588" y="1462088"/>
            <a:ext cx="14287" cy="38369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35013" y="5708650"/>
            <a:ext cx="583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000000"/>
                </a:solidFill>
              </a:rPr>
              <a:t>STM – synchrónny transportný mód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8394" y="645499"/>
            <a:ext cx="8757374" cy="63248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0" dirty="0">
                <a:solidFill>
                  <a:schemeClr val="bg2"/>
                </a:solidFill>
              </a:rPr>
              <a:t>- </a:t>
            </a:r>
            <a:r>
              <a:rPr lang="en-US" b="0" dirty="0">
                <a:solidFill>
                  <a:schemeClr val="bg2"/>
                </a:solidFill>
              </a:rPr>
              <a:t>ITU-T G.933.2 </a:t>
            </a:r>
            <a:r>
              <a:rPr lang="sk-SK" b="0" dirty="0">
                <a:solidFill>
                  <a:schemeClr val="bg2"/>
                </a:solidFill>
              </a:rPr>
              <a:t>(</a:t>
            </a:r>
            <a:r>
              <a:rPr lang="sk-SK" b="0" dirty="0" smtClean="0">
                <a:solidFill>
                  <a:schemeClr val="bg2"/>
                </a:solidFill>
              </a:rPr>
              <a:t>2006</a:t>
            </a:r>
            <a:r>
              <a:rPr lang="en-US" b="0" dirty="0" smtClean="0">
                <a:solidFill>
                  <a:schemeClr val="bg2"/>
                </a:solidFill>
              </a:rPr>
              <a:t>, </a:t>
            </a:r>
            <a:r>
              <a:rPr lang="en-US" b="0" dirty="0" err="1" smtClean="0">
                <a:solidFill>
                  <a:schemeClr val="bg2"/>
                </a:solidFill>
              </a:rPr>
              <a:t>opravy</a:t>
            </a:r>
            <a:r>
              <a:rPr lang="en-US" b="0" dirty="0" smtClean="0">
                <a:solidFill>
                  <a:schemeClr val="bg2"/>
                </a:solidFill>
              </a:rPr>
              <a:t> a</a:t>
            </a:r>
            <a:r>
              <a:rPr lang="sk-SK" b="0" dirty="0" smtClean="0">
                <a:solidFill>
                  <a:schemeClr val="bg2"/>
                </a:solidFill>
              </a:rPr>
              <a:t>ž do 2011)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vylepšenie VDSL</a:t>
            </a:r>
            <a:r>
              <a:rPr lang="en-US" b="0" dirty="0">
                <a:solidFill>
                  <a:schemeClr val="bg2"/>
                </a:solidFill>
              </a:rPr>
              <a:t> – v </a:t>
            </a:r>
            <a:r>
              <a:rPr lang="en-US" b="0" dirty="0" err="1">
                <a:solidFill>
                  <a:schemeClr val="bg2"/>
                </a:solidFill>
              </a:rPr>
              <a:t>snahe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err="1">
                <a:solidFill>
                  <a:schemeClr val="bg2"/>
                </a:solidFill>
              </a:rPr>
              <a:t>udr</a:t>
            </a:r>
            <a:r>
              <a:rPr lang="sk-SK" b="0" dirty="0">
                <a:solidFill>
                  <a:schemeClr val="bg2"/>
                </a:solidFill>
              </a:rPr>
              <a:t>žať si zákazníkov v konkurencii s „káblovými“ poskytovateľmi </a:t>
            </a:r>
            <a:r>
              <a:rPr lang="sk-SK" b="0" dirty="0" err="1">
                <a:solidFill>
                  <a:schemeClr val="bg2"/>
                </a:solidFill>
              </a:rPr>
              <a:t>VoIP</a:t>
            </a:r>
            <a:r>
              <a:rPr lang="sk-SK" b="0" dirty="0">
                <a:solidFill>
                  <a:schemeClr val="bg2"/>
                </a:solidFill>
              </a:rPr>
              <a:t>, Internetu a digitálnej TV a </a:t>
            </a:r>
            <a:r>
              <a:rPr lang="sk-SK" b="0" dirty="0" err="1" smtClean="0">
                <a:solidFill>
                  <a:schemeClr val="bg2"/>
                </a:solidFill>
              </a:rPr>
              <a:t>HD-videa</a:t>
            </a:r>
            <a:r>
              <a:rPr lang="sk-SK" b="0" dirty="0" smtClean="0">
                <a:solidFill>
                  <a:schemeClr val="bg2"/>
                </a:solidFill>
              </a:rPr>
              <a:t> (</a:t>
            </a:r>
            <a:r>
              <a:rPr lang="sk-SK" b="0" dirty="0" err="1" smtClean="0">
                <a:solidFill>
                  <a:schemeClr val="bg2"/>
                </a:solidFill>
              </a:rPr>
              <a:t>triple</a:t>
            </a:r>
            <a:r>
              <a:rPr lang="sk-SK" b="0" dirty="0" smtClean="0">
                <a:solidFill>
                  <a:schemeClr val="bg2"/>
                </a:solidFill>
              </a:rPr>
              <a:t> </a:t>
            </a:r>
            <a:r>
              <a:rPr lang="sk-SK" b="0" dirty="0" err="1" smtClean="0">
                <a:solidFill>
                  <a:schemeClr val="bg2"/>
                </a:solidFill>
              </a:rPr>
              <a:t>play</a:t>
            </a:r>
            <a:r>
              <a:rPr lang="sk-SK" b="0" dirty="0" smtClean="0">
                <a:solidFill>
                  <a:schemeClr val="bg2"/>
                </a:solidFill>
              </a:rPr>
              <a:t>) 	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pásmo do 30 MHz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 smtClean="0">
                <a:solidFill>
                  <a:schemeClr val="bg2"/>
                </a:solidFill>
              </a:rPr>
              <a:t>dosah </a:t>
            </a:r>
            <a:r>
              <a:rPr lang="sk-SK" b="0" dirty="0">
                <a:solidFill>
                  <a:schemeClr val="bg2"/>
                </a:solidFill>
              </a:rPr>
              <a:t>do 2,5 km (pásmo US0 - do 276 kHz, EC, </a:t>
            </a:r>
            <a:r>
              <a:rPr lang="sk-SK" b="0" dirty="0" err="1">
                <a:solidFill>
                  <a:schemeClr val="bg2"/>
                </a:solidFill>
              </a:rPr>
              <a:t>TEQs</a:t>
            </a:r>
            <a:r>
              <a:rPr lang="sk-SK" b="0" dirty="0" smtClean="0">
                <a:solidFill>
                  <a:schemeClr val="bg2"/>
                </a:solidFill>
              </a:rPr>
              <a:t>), ale s narastajúcim dosahom znižovanie rýchlosti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symetrické </a:t>
            </a:r>
            <a:r>
              <a:rPr lang="sk-SK" b="0" dirty="0" err="1">
                <a:solidFill>
                  <a:schemeClr val="bg2"/>
                </a:solidFill>
              </a:rPr>
              <a:t>up</a:t>
            </a:r>
            <a:r>
              <a:rPr lang="sk-SK" b="0" dirty="0">
                <a:solidFill>
                  <a:schemeClr val="bg2"/>
                </a:solidFill>
              </a:rPr>
              <a:t>- a </a:t>
            </a:r>
            <a:r>
              <a:rPr lang="sk-SK" b="0" dirty="0" err="1">
                <a:solidFill>
                  <a:schemeClr val="bg2"/>
                </a:solidFill>
              </a:rPr>
              <a:t>down</a:t>
            </a:r>
            <a:r>
              <a:rPr lang="sk-SK" b="0" dirty="0">
                <a:solidFill>
                  <a:schemeClr val="bg2"/>
                </a:solidFill>
              </a:rPr>
              <a:t>- streamy do 200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(agregovaná rýchlosť, t.j. 100/100) (pri zdroji max., 100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pri 500 m, 50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pri 1 </a:t>
            </a:r>
            <a:r>
              <a:rPr lang="sk-SK" b="0" dirty="0" smtClean="0">
                <a:solidFill>
                  <a:schemeClr val="bg2"/>
                </a:solidFill>
              </a:rPr>
              <a:t>km, nad 1,5km podobné ADSL2+)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rôzne profily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Zipper</a:t>
            </a:r>
            <a:r>
              <a:rPr lang="sk-SK" dirty="0">
                <a:solidFill>
                  <a:schemeClr val="bg2"/>
                </a:solidFill>
              </a:rPr>
              <a:t> DMT</a:t>
            </a:r>
            <a:r>
              <a:rPr lang="sk-SK" b="0" dirty="0">
                <a:solidFill>
                  <a:schemeClr val="bg2"/>
                </a:solidFill>
              </a:rPr>
              <a:t> (</a:t>
            </a:r>
            <a:r>
              <a:rPr lang="sk-SK" b="0" dirty="0" err="1">
                <a:solidFill>
                  <a:schemeClr val="bg2"/>
                </a:solidFill>
              </a:rPr>
              <a:t>duplex</a:t>
            </a:r>
            <a:r>
              <a:rPr lang="sk-SK" b="0" dirty="0">
                <a:solidFill>
                  <a:schemeClr val="bg2"/>
                </a:solidFill>
              </a:rPr>
              <a:t> založený na DMT oddelených </a:t>
            </a:r>
            <a:r>
              <a:rPr lang="sk-SK" b="0" dirty="0" err="1">
                <a:solidFill>
                  <a:schemeClr val="bg2"/>
                </a:solidFill>
              </a:rPr>
              <a:t>subnosných</a:t>
            </a:r>
            <a:r>
              <a:rPr lang="sk-SK" b="0" dirty="0">
                <a:solidFill>
                  <a:schemeClr val="bg2"/>
                </a:solidFill>
              </a:rPr>
              <a:t> pásiem zaberajúcich 4 alebo 8kHz – od 2048 do 4096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err="1">
                <a:solidFill>
                  <a:schemeClr val="bg2"/>
                </a:solidFill>
              </a:rPr>
              <a:t>subkan</a:t>
            </a:r>
            <a:r>
              <a:rPr lang="sk-SK" b="0" dirty="0" err="1">
                <a:solidFill>
                  <a:schemeClr val="bg2"/>
                </a:solidFill>
              </a:rPr>
              <a:t>álov</a:t>
            </a:r>
            <a:r>
              <a:rPr lang="sk-SK" b="0" dirty="0">
                <a:solidFill>
                  <a:schemeClr val="bg2"/>
                </a:solidFill>
              </a:rPr>
              <a:t> – viď obr. ďalej) – na rozdiel od obyčajnej DMT alokuje </a:t>
            </a:r>
            <a:r>
              <a:rPr lang="sk-SK" b="0" dirty="0" err="1">
                <a:solidFill>
                  <a:schemeClr val="bg2"/>
                </a:solidFill>
              </a:rPr>
              <a:t>subnosné</a:t>
            </a:r>
            <a:r>
              <a:rPr lang="sk-SK" b="0" dirty="0">
                <a:solidFill>
                  <a:schemeClr val="bg2"/>
                </a:solidFill>
              </a:rPr>
              <a:t> a prispôsobuje tak prenosové rýchlosti okamžitým požiadavkám zo strany aplikácií v </a:t>
            </a:r>
            <a:r>
              <a:rPr lang="sk-SK" b="0" dirty="0" err="1">
                <a:solidFill>
                  <a:schemeClr val="bg2"/>
                </a:solidFill>
              </a:rPr>
              <a:t>up</a:t>
            </a:r>
            <a:r>
              <a:rPr lang="sk-SK" b="0" dirty="0">
                <a:solidFill>
                  <a:schemeClr val="bg2"/>
                </a:solidFill>
              </a:rPr>
              <a:t>- </a:t>
            </a:r>
            <a:r>
              <a:rPr lang="sk-SK" b="0" dirty="0" err="1">
                <a:solidFill>
                  <a:schemeClr val="bg2"/>
                </a:solidFill>
              </a:rPr>
              <a:t>down</a:t>
            </a:r>
            <a:r>
              <a:rPr lang="sk-SK" b="0" dirty="0">
                <a:solidFill>
                  <a:schemeClr val="bg2"/>
                </a:solidFill>
              </a:rPr>
              <a:t>- smere.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b="0" dirty="0" err="1">
                <a:solidFill>
                  <a:schemeClr val="bg2"/>
                </a:solidFill>
              </a:rPr>
              <a:t>trellisové</a:t>
            </a:r>
            <a:r>
              <a:rPr lang="sk-SK" b="0" dirty="0">
                <a:solidFill>
                  <a:schemeClr val="bg2"/>
                </a:solidFill>
              </a:rPr>
              <a:t> kódovanie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podpora STM, PTM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b="0" dirty="0" err="1">
                <a:solidFill>
                  <a:schemeClr val="bg2"/>
                </a:solidFill>
              </a:rPr>
              <a:t>interoperabilný</a:t>
            </a:r>
            <a:r>
              <a:rPr lang="sk-SK" b="0" dirty="0">
                <a:solidFill>
                  <a:schemeClr val="bg2"/>
                </a:solidFill>
              </a:rPr>
              <a:t> so </a:t>
            </a:r>
            <a:r>
              <a:rPr lang="sk-SK" b="0" dirty="0" err="1">
                <a:solidFill>
                  <a:schemeClr val="bg2"/>
                </a:solidFill>
              </a:rPr>
              <a:t>zar</a:t>
            </a:r>
            <a:r>
              <a:rPr lang="sk-SK" b="0" dirty="0">
                <a:solidFill>
                  <a:schemeClr val="bg2"/>
                </a:solidFill>
              </a:rPr>
              <a:t>. ADSL, tiež definuje viac profilov (8) pre rôzne aplikácie  - viď tab. a obr. ďalej</a:t>
            </a:r>
            <a:endParaRPr lang="cs-CZ" b="0" dirty="0">
              <a:solidFill>
                <a:schemeClr val="bg2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119063"/>
            <a:ext cx="86725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VDSL2</a:t>
            </a:r>
            <a:endParaRPr lang="cs-CZ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064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750" y="4797425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Obr. 12 </a:t>
            </a:r>
            <a:r>
              <a:rPr lang="sk-SK" b="0">
                <a:solidFill>
                  <a:srgbClr val="000000"/>
                </a:solidFill>
              </a:rPr>
              <a:t>Využitie spektra VDSL2 a jeho porovnanie s ADSL2 a ADSL2+</a:t>
            </a:r>
            <a:endParaRPr lang="cs-CZ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48562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9750" y="5589588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Obr.</a:t>
            </a:r>
            <a:r>
              <a:rPr lang="en-US">
                <a:solidFill>
                  <a:srgbClr val="000000"/>
                </a:solidFill>
              </a:rPr>
              <a:t>13</a:t>
            </a:r>
            <a:r>
              <a:rPr lang="sk-SK" b="0">
                <a:solidFill>
                  <a:srgbClr val="000000"/>
                </a:solidFill>
              </a:rPr>
              <a:t> Profily VDSL2 v porovnaní s ADSL a ADSL2+</a:t>
            </a:r>
            <a:endParaRPr lang="cs-CZ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79" name="Group 499"/>
          <p:cNvGraphicFramePr>
            <a:graphicFrameLocks noGrp="1"/>
          </p:cNvGraphicFramePr>
          <p:nvPr/>
        </p:nvGraphicFramePr>
        <p:xfrm>
          <a:off x="309563" y="536575"/>
          <a:ext cx="7905750" cy="5212080"/>
        </p:xfrm>
        <a:graphic>
          <a:graphicData uri="http://schemas.openxmlformats.org/drawingml/2006/table">
            <a:tbl>
              <a:tblPr/>
              <a:tblGrid>
                <a:gridCol w="54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Profile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Bandwidth (MHz)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Number of carriers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Carrier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bandwidth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(kHz)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 (dBm)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Max. Throughput (Mbit/s, downstream)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17,664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575" name="Text Box 495"/>
          <p:cNvSpPr txBox="1">
            <a:spLocks noChangeArrowheads="1"/>
          </p:cNvSpPr>
          <p:nvPr/>
        </p:nvSpPr>
        <p:spPr bwMode="auto">
          <a:xfrm>
            <a:off x="263525" y="179388"/>
            <a:ext cx="682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Tab. 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Profily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VDSL2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xd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481763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42988" y="2636838"/>
            <a:ext cx="78486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>
                <a:solidFill>
                  <a:srgbClr val="000000"/>
                </a:solidFill>
              </a:rPr>
              <a:t>ďalšie spomínané systémy xDSL</a:t>
            </a:r>
            <a:endParaRPr lang="cs-CZ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716463" y="5013325"/>
            <a:ext cx="3959225" cy="10080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43438" y="260350"/>
            <a:ext cx="331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12 MHz (30 MH</a:t>
            </a:r>
            <a:r>
              <a:rPr lang="sk-SK" b="0">
                <a:solidFill>
                  <a:schemeClr val="bg2"/>
                </a:solidFill>
              </a:rPr>
              <a:t>z</a:t>
            </a:r>
            <a:r>
              <a:rPr lang="en-US" b="0">
                <a:solidFill>
                  <a:schemeClr val="bg2"/>
                </a:solidFill>
              </a:rPr>
              <a:t>)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995738" y="549275"/>
            <a:ext cx="72072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4643438" y="1700213"/>
            <a:ext cx="1008062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32363" y="5084763"/>
            <a:ext cx="38163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up to 52 Mbps</a:t>
            </a:r>
            <a:endParaRPr lang="sk-SK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0">
                <a:solidFill>
                  <a:srgbClr val="000000"/>
                </a:solidFill>
              </a:rPr>
              <a:t>split Upstream and Downstream</a:t>
            </a:r>
            <a:endParaRPr lang="cs-CZ" b="0">
              <a:solidFill>
                <a:srgbClr val="000000"/>
              </a:solidFill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3995738" y="3284538"/>
            <a:ext cx="11525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39750" y="6157913"/>
            <a:ext cx="771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Architektúra VDSL – max. rýchlosť však </a:t>
            </a:r>
            <a:r>
              <a:rPr lang="en-US" b="0">
                <a:solidFill>
                  <a:schemeClr val="bg2"/>
                </a:solidFill>
              </a:rPr>
              <a:t>mo</a:t>
            </a:r>
            <a:r>
              <a:rPr lang="sk-SK" b="0">
                <a:solidFill>
                  <a:schemeClr val="bg2"/>
                </a:solidFill>
              </a:rPr>
              <a:t>žná len do </a:t>
            </a:r>
            <a:r>
              <a:rPr lang="en-US" b="0">
                <a:solidFill>
                  <a:schemeClr val="bg2"/>
                </a:solidFill>
              </a:rPr>
              <a:t>~</a:t>
            </a:r>
            <a:r>
              <a:rPr lang="sk-SK" b="0">
                <a:solidFill>
                  <a:schemeClr val="bg2"/>
                </a:solidFill>
              </a:rPr>
              <a:t>300 m</a:t>
            </a:r>
            <a:r>
              <a:rPr lang="en-US" b="0">
                <a:solidFill>
                  <a:schemeClr val="bg2"/>
                </a:solidFill>
              </a:rPr>
              <a:t> [6, 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5580063" y="4221163"/>
            <a:ext cx="223361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80063" y="4292600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variable freq.bands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627313" y="2349500"/>
            <a:ext cx="23050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000000"/>
                </a:solidFill>
              </a:rPr>
              <a:t>až do 1,5 km</a:t>
            </a:r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4067175" y="1773238"/>
            <a:ext cx="1512888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4427538" y="1268413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771775" y="2781300"/>
            <a:ext cx="2232025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252788" y="981075"/>
            <a:ext cx="7921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230563" y="1495425"/>
            <a:ext cx="7921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240088" y="1249363"/>
            <a:ext cx="792162" cy="2508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244850" y="1758950"/>
            <a:ext cx="792163" cy="2524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267075" y="993775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up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25800" y="1504950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up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221038" y="1241425"/>
            <a:ext cx="801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down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228975" y="1762125"/>
            <a:ext cx="801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down</a:t>
            </a:r>
            <a:endParaRPr lang="cs-CZ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4963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chemeClr val="bg2"/>
                </a:solidFill>
              </a:rPr>
              <a:t>FDSL – fiber DSL (ale aj in</a:t>
            </a:r>
            <a:r>
              <a:rPr lang="sk-SK" sz="2400">
                <a:solidFill>
                  <a:schemeClr val="bg2"/>
                </a:solidFill>
              </a:rPr>
              <a:t>é významy)</a:t>
            </a:r>
            <a:endParaRPr lang="cs-CZ" sz="2400">
              <a:solidFill>
                <a:schemeClr val="bg2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90011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42988" y="62372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[5]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27088" y="530066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Obr.15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44323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/>
              <a:t>PDSL</a:t>
            </a:r>
            <a:r>
              <a:rPr lang="sk-SK" sz="2400"/>
              <a:t> – </a:t>
            </a:r>
            <a:r>
              <a:rPr lang="sk-SK" sz="2400" b="0"/>
              <a:t>Power DSL</a:t>
            </a:r>
            <a:endParaRPr lang="en-US" sz="2400" b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00113"/>
            <a:ext cx="860425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1206500" y="4225925"/>
            <a:ext cx="3603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42988" y="62372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[5]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9138" y="4356100"/>
            <a:ext cx="9080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Obr.16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2888" y="4978400"/>
            <a:ext cx="8243887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0">
                <a:solidFill>
                  <a:srgbClr val="CF3F57"/>
                </a:solidFill>
              </a:rPr>
              <a:t>Umožňuje pripojenie používateľov cez klasickú 220V prípojnú energetickú sieť. Sieťová zásuvka tvorí nielen pripojenie zariadenia k zdroju elektrickej energie, ale súčasne tvorí dátovú metalickú sieť. Hromadnému nasadeniu tejto technológie v súčasnosti bráni problém s transformáciou dát do vysokonapäťových energetických siet</a:t>
            </a:r>
            <a:r>
              <a:rPr lang="sk-SK" sz="1400" b="0">
                <a:solidFill>
                  <a:srgbClr val="CF3F57"/>
                </a:solidFill>
              </a:rPr>
              <a:t>í</a:t>
            </a:r>
            <a:r>
              <a:rPr lang="cs-CZ" sz="1400" b="0">
                <a:solidFill>
                  <a:srgbClr val="CF3F57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CF3F57"/>
                </a:solidFill>
              </a:rPr>
              <a:t>Doteraz nie je štandardizovaná.</a:t>
            </a:r>
            <a:endParaRPr lang="cs-CZ" sz="1400" b="0">
              <a:solidFill>
                <a:srgbClr val="CF3F57"/>
              </a:solidFill>
            </a:endParaRPr>
          </a:p>
          <a:p>
            <a:pPr>
              <a:spcBef>
                <a:spcPct val="50000"/>
              </a:spcBef>
            </a:pPr>
            <a:endParaRPr lang="cs-CZ" sz="1400" b="0">
              <a:solidFill>
                <a:srgbClr val="CF3F57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29200" y="387350"/>
            <a:ext cx="3824288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0"/>
              <a:t>(to je vlastne  už opakovanie)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50888"/>
            <a:ext cx="87106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188" y="472440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</a:t>
            </a:r>
            <a:r>
              <a:rPr lang="en-US">
                <a:solidFill>
                  <a:schemeClr val="bg2"/>
                </a:solidFill>
              </a:rPr>
              <a:t>17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Koncepcia prípojky BDSL </a:t>
            </a:r>
            <a:r>
              <a:rPr lang="en-US" b="0">
                <a:solidFill>
                  <a:schemeClr val="bg2"/>
                </a:solidFill>
              </a:rPr>
              <a:t>[4]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331788"/>
            <a:ext cx="846455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 BDSL – Broadcast DSL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5167313"/>
            <a:ext cx="8672513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0">
                <a:solidFill>
                  <a:srgbClr val="CF3F57"/>
                </a:solidFill>
              </a:rPr>
              <a:t> je určená na distribúciu väčšieho počtu televíznych kanálov</a:t>
            </a:r>
            <a:r>
              <a:rPr lang="en-US" sz="1600" b="0">
                <a:solidFill>
                  <a:srgbClr val="CF3F57"/>
                </a:solidFill>
              </a:rPr>
              <a:t> (technol</a:t>
            </a:r>
            <a:r>
              <a:rPr lang="sk-SK" sz="1600" b="0">
                <a:solidFill>
                  <a:srgbClr val="CF3F57"/>
                </a:solidFill>
              </a:rPr>
              <a:t>ó</a:t>
            </a:r>
            <a:r>
              <a:rPr lang="en-US" sz="1600" b="0">
                <a:solidFill>
                  <a:srgbClr val="CF3F57"/>
                </a:solidFill>
              </a:rPr>
              <a:t>gia bod-mnoho bodov)</a:t>
            </a:r>
            <a:r>
              <a:rPr lang="cs-CZ" sz="1600" b="0">
                <a:solidFill>
                  <a:srgbClr val="CF3F57"/>
                </a:solidFill>
              </a:rPr>
              <a:t>, ktoré zdieľajú prenosové médium spolu s analógovou telefónnou linkou</a:t>
            </a:r>
            <a:r>
              <a:rPr lang="en-US" sz="1600" b="0">
                <a:solidFill>
                  <a:srgbClr val="CF3F57"/>
                </a:solidFill>
              </a:rPr>
              <a:t> v spolupr</a:t>
            </a:r>
            <a:r>
              <a:rPr lang="sk-SK" sz="1600" b="0">
                <a:solidFill>
                  <a:srgbClr val="CF3F57"/>
                </a:solidFill>
              </a:rPr>
              <a:t>á</a:t>
            </a:r>
            <a:r>
              <a:rPr lang="en-US" sz="1600" b="0">
                <a:solidFill>
                  <a:srgbClr val="CF3F57"/>
                </a:solidFill>
              </a:rPr>
              <a:t>ci</a:t>
            </a:r>
            <a:r>
              <a:rPr lang="cs-CZ" sz="1600" b="0">
                <a:solidFill>
                  <a:srgbClr val="CF3F57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0">
                <a:solidFill>
                  <a:srgbClr val="CF3F57"/>
                </a:solidFill>
              </a:rPr>
              <a:t> Analógové signály sú zdigitalizované a spolu s digitálnymi TV sú podrobené kompresii. Pri použití troch subnosných frekvencii (40 kHz , 80 kHz , 1,2 MHz ) a dĺžke prípojného vedenia </a:t>
            </a:r>
            <a:r>
              <a:rPr lang="en-US" sz="1600" b="0">
                <a:solidFill>
                  <a:srgbClr val="CF3F57"/>
                </a:solidFill>
              </a:rPr>
              <a:t>(?) </a:t>
            </a:r>
            <a:r>
              <a:rPr lang="cs-CZ" sz="1600" b="0">
                <a:solidFill>
                  <a:srgbClr val="CF3F57"/>
                </a:solidFill>
              </a:rPr>
              <a:t>je možné prenášať 40 TV kanálov</a:t>
            </a:r>
            <a:r>
              <a:rPr lang="en-US" sz="1600" b="0">
                <a:solidFill>
                  <a:srgbClr val="CF3F57"/>
                </a:solidFill>
              </a:rPr>
              <a:t>  [9]</a:t>
            </a:r>
            <a:r>
              <a:rPr lang="sk-SK" sz="1600" b="0">
                <a:solidFill>
                  <a:srgbClr val="CF3F57"/>
                </a:solidFill>
              </a:rPr>
              <a:t>; kombinácia s ADSL; DSLAM, ATM technológia</a:t>
            </a:r>
            <a:endParaRPr lang="cs-CZ" sz="1600" b="0">
              <a:solidFill>
                <a:srgbClr val="CF3F57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113338" y="4779963"/>
            <a:ext cx="3740150" cy="346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sz="1600" b="0">
                <a:solidFill>
                  <a:srgbClr val="CF3F57"/>
                </a:solidFill>
              </a:rPr>
              <a:t> alternatíva ku CATV</a:t>
            </a:r>
            <a:endParaRPr lang="cs-CZ" sz="1600" b="0">
              <a:solidFill>
                <a:srgbClr val="CF3F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60350"/>
            <a:ext cx="8818562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2888" y="3733800"/>
            <a:ext cx="3342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2"/>
                </a:solidFill>
              </a:rPr>
              <a:t>Obr.</a:t>
            </a:r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sk-SK" dirty="0">
                <a:solidFill>
                  <a:schemeClr val="bg2"/>
                </a:solidFill>
              </a:rPr>
              <a:t>8 </a:t>
            </a:r>
            <a:r>
              <a:rPr lang="en-US" b="0" dirty="0" err="1" smtClean="0">
                <a:solidFill>
                  <a:schemeClr val="bg2"/>
                </a:solidFill>
              </a:rPr>
              <a:t>opakovanie</a:t>
            </a:r>
            <a:r>
              <a:rPr lang="en-US" b="0" dirty="0" smtClean="0">
                <a:solidFill>
                  <a:schemeClr val="bg2"/>
                </a:solidFill>
              </a:rPr>
              <a:t>: </a:t>
            </a:r>
            <a:r>
              <a:rPr lang="sk-SK" b="0" dirty="0" smtClean="0">
                <a:solidFill>
                  <a:schemeClr val="bg2"/>
                </a:solidFill>
              </a:rPr>
              <a:t>Sieť </a:t>
            </a:r>
            <a:r>
              <a:rPr lang="sk-SK" b="0" dirty="0">
                <a:solidFill>
                  <a:schemeClr val="bg2"/>
                </a:solidFill>
              </a:rPr>
              <a:t>DSL</a:t>
            </a:r>
            <a:r>
              <a:rPr lang="en-US" b="0" dirty="0">
                <a:solidFill>
                  <a:schemeClr val="bg2"/>
                </a:solidFill>
              </a:rPr>
              <a:t> [6</a:t>
            </a:r>
            <a:r>
              <a:rPr lang="sk-SK" b="0" dirty="0">
                <a:solidFill>
                  <a:schemeClr val="bg2"/>
                </a:solidFill>
              </a:rPr>
              <a:t>,8</a:t>
            </a:r>
            <a:r>
              <a:rPr lang="en-US" b="0" dirty="0">
                <a:solidFill>
                  <a:schemeClr val="bg2"/>
                </a:solidFill>
              </a:rPr>
              <a:t>]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3799" name="Picture 7" descr="49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824288"/>
            <a:ext cx="563880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70572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000000"/>
                </a:solidFill>
              </a:rPr>
              <a:t>Literatúra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[1] </a:t>
            </a:r>
            <a:r>
              <a:rPr lang="sk-SK" sz="1600" b="0">
                <a:solidFill>
                  <a:srgbClr val="000000"/>
                </a:solidFill>
              </a:rPr>
              <a:t> ITU-T G.993.1 Recommendation, 2004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[2] </a:t>
            </a:r>
            <a:r>
              <a:rPr lang="sk-SK" sz="1600" b="0">
                <a:solidFill>
                  <a:srgbClr val="000000"/>
                </a:solidFill>
              </a:rPr>
              <a:t> W. J. Goralski: ADSL and DSL Technologies. Sec. Edition.Osborne Mc.Graw-Hill, 2002.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[3] ITU-T G.933.2 Recommendation, 2006.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[4] </a:t>
            </a:r>
            <a:r>
              <a:rPr lang="sk-SK" sz="1600" b="0">
                <a:solidFill>
                  <a:srgbClr val="000000"/>
                </a:solidFill>
              </a:rPr>
              <a:t> Vaculík: Prístupové siete</a:t>
            </a:r>
            <a:r>
              <a:rPr lang="en-US" sz="1600" b="0">
                <a:solidFill>
                  <a:srgbClr val="000000"/>
                </a:solidFill>
              </a:rPr>
              <a:t>.</a:t>
            </a:r>
            <a:r>
              <a:rPr lang="sk-SK" sz="1600" b="0">
                <a:solidFill>
                  <a:srgbClr val="000000"/>
                </a:solidFill>
              </a:rPr>
              <a:t> ŽU v Žiline, 2000.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[5] </a:t>
            </a:r>
            <a:r>
              <a:rPr lang="sk-SK" sz="1600" b="0">
                <a:solidFill>
                  <a:srgbClr val="000000"/>
                </a:solidFill>
              </a:rPr>
              <a:t> J.</a:t>
            </a:r>
            <a:r>
              <a:rPr lang="en-US" sz="1600" b="0">
                <a:solidFill>
                  <a:srgbClr val="000000"/>
                </a:solidFill>
              </a:rPr>
              <a:t>D</a:t>
            </a:r>
            <a:r>
              <a:rPr lang="sk-SK" sz="1600" b="0">
                <a:solidFill>
                  <a:srgbClr val="000000"/>
                </a:solidFill>
              </a:rPr>
              <a:t>úha, P. Podhradský, P. Trúchly: Technológie v prístupových sieťach a procesy ich integrácie do NGN. (Projekt: NGN- multimédiá, multimed.ICT technológie,... .)  Bratislava, 2007.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[6] L. Harte: Introduction to Digital Subscriber Line (DSL): Technologies, Operation and Systems. ALTHOS, 2005.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[7] </a:t>
            </a:r>
            <a:r>
              <a:rPr lang="sk-SK" sz="1600" b="0">
                <a:solidFill>
                  <a:srgbClr val="000000"/>
                </a:solidFill>
              </a:rPr>
              <a:t>K</a:t>
            </a:r>
            <a:r>
              <a:rPr lang="en-US" sz="1600" b="0">
                <a:solidFill>
                  <a:srgbClr val="000000"/>
                </a:solidFill>
              </a:rPr>
              <a:t>.Blun</a:t>
            </a:r>
            <a:r>
              <a:rPr lang="sk-SK" sz="1600" b="0">
                <a:solidFill>
                  <a:srgbClr val="000000"/>
                </a:solidFill>
              </a:rPr>
              <a:t>á</a:t>
            </a:r>
            <a:r>
              <a:rPr lang="en-US" sz="1600" b="0">
                <a:solidFill>
                  <a:srgbClr val="000000"/>
                </a:solidFill>
              </a:rPr>
              <a:t>r, Z.</a:t>
            </a:r>
            <a:r>
              <a:rPr lang="sk-SK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000000"/>
                </a:solidFill>
              </a:rPr>
              <a:t>Div</a:t>
            </a:r>
            <a:r>
              <a:rPr lang="sk-SK" sz="1600" b="0">
                <a:solidFill>
                  <a:srgbClr val="000000"/>
                </a:solidFill>
              </a:rPr>
              <a:t>iš: Telekomunikačné siete, časť IV..- skriptum ŽU v Žiline, 2000.</a:t>
            </a:r>
            <a:endParaRPr lang="en-US" sz="1600" b="0">
              <a:solidFill>
                <a:srgbClr val="000000"/>
              </a:solidFill>
            </a:endParaRPr>
          </a:p>
          <a:p>
            <a:r>
              <a:rPr lang="sk-SK" sz="1600" b="0">
                <a:solidFill>
                  <a:srgbClr val="000000"/>
                </a:solidFill>
              </a:rPr>
              <a:t>K</a:t>
            </a:r>
            <a:r>
              <a:rPr lang="en-US" sz="1600" b="0">
                <a:solidFill>
                  <a:srgbClr val="000000"/>
                </a:solidFill>
              </a:rPr>
              <a:t>.Blun</a:t>
            </a:r>
            <a:r>
              <a:rPr lang="sk-SK" sz="1600" b="0">
                <a:solidFill>
                  <a:srgbClr val="000000"/>
                </a:solidFill>
              </a:rPr>
              <a:t>á</a:t>
            </a:r>
            <a:r>
              <a:rPr lang="en-US" sz="1600" b="0">
                <a:solidFill>
                  <a:srgbClr val="000000"/>
                </a:solidFill>
              </a:rPr>
              <a:t>r, Z.</a:t>
            </a:r>
            <a:r>
              <a:rPr lang="sk-SK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000000"/>
                </a:solidFill>
              </a:rPr>
              <a:t>Div</a:t>
            </a:r>
            <a:r>
              <a:rPr lang="sk-SK" sz="1600" b="0">
                <a:solidFill>
                  <a:srgbClr val="000000"/>
                </a:solidFill>
              </a:rPr>
              <a:t>iš: Telekomunikačné siete, časť IV..- skriptum ŽU v Žiline, 2000</a:t>
            </a:r>
          </a:p>
          <a:p>
            <a:r>
              <a:rPr lang="en-US" sz="1600" b="0">
                <a:solidFill>
                  <a:srgbClr val="000000"/>
                </a:solidFill>
              </a:rPr>
              <a:t>[8]</a:t>
            </a:r>
            <a:r>
              <a:rPr lang="cs-CZ" sz="1600" b="0">
                <a:solidFill>
                  <a:srgbClr val="000000"/>
                </a:solidFill>
              </a:rPr>
              <a:t>http://www.cisco.com/univercd/cc/td/doc/product/dsl_prod/gsol_dsl/dsl_arch/gdslarch.htm#1002608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F3F57"/>
                </a:solidFill>
              </a:rPr>
              <a:t>[9] </a:t>
            </a:r>
            <a:r>
              <a:rPr lang="cs-CZ">
                <a:solidFill>
                  <a:srgbClr val="CF3F57"/>
                </a:solidFill>
                <a:hlinkClick r:id="rId2"/>
              </a:rPr>
              <a:t>http://www.pripojsa.sk/?page=technologie-dsl/</a:t>
            </a:r>
            <a:r>
              <a:rPr lang="cs-CZ">
                <a:solidFill>
                  <a:srgbClr val="CF3F57"/>
                </a:solidFill>
              </a:rPr>
              <a:t> (2003-4)</a:t>
            </a:r>
          </a:p>
          <a:p>
            <a:endParaRPr lang="cs-CZ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1727" y="425513"/>
            <a:ext cx="80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VDSL </a:t>
            </a:r>
            <a:r>
              <a:rPr lang="el-GR" dirty="0" smtClean="0">
                <a:solidFill>
                  <a:srgbClr val="000000"/>
                </a:solidFill>
              </a:rPr>
              <a:t>= </a:t>
            </a:r>
            <a:r>
              <a:rPr lang="sk-SK" dirty="0" err="1" smtClean="0">
                <a:solidFill>
                  <a:srgbClr val="000000"/>
                </a:solidFill>
              </a:rPr>
              <a:t>Very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High</a:t>
            </a:r>
            <a:r>
              <a:rPr lang="sk-SK" dirty="0" smtClean="0">
                <a:solidFill>
                  <a:srgbClr val="000000"/>
                </a:solidFill>
              </a:rPr>
              <a:t> bit rate </a:t>
            </a:r>
            <a:r>
              <a:rPr lang="sk-SK" dirty="0" err="1" smtClean="0">
                <a:solidFill>
                  <a:srgbClr val="000000"/>
                </a:solidFill>
              </a:rPr>
              <a:t>Digital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Subscriber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Line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1315" y="896293"/>
            <a:ext cx="795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spektrum do 12 MHz, nad POTS, ISDN alebo ADLS pásmom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agregovaná rýchlosť desiatky </a:t>
            </a:r>
            <a:r>
              <a:rPr lang="sk-SK" b="0" dirty="0" err="1" smtClean="0">
                <a:solidFill>
                  <a:srgbClr val="000000"/>
                </a:solidFill>
              </a:rPr>
              <a:t>Mbps</a:t>
            </a:r>
            <a:r>
              <a:rPr lang="sk-SK" b="0" dirty="0" smtClean="0">
                <a:solidFill>
                  <a:srgbClr val="000000"/>
                </a:solidFill>
              </a:rPr>
              <a:t>, symetricky alebo asymetricky rozdelená pre </a:t>
            </a:r>
            <a:r>
              <a:rPr lang="sk-SK" b="0" dirty="0" err="1" smtClean="0">
                <a:solidFill>
                  <a:srgbClr val="000000"/>
                </a:solidFill>
              </a:rPr>
              <a:t>up</a:t>
            </a:r>
            <a:r>
              <a:rPr lang="sk-SK" b="0" dirty="0" smtClean="0">
                <a:solidFill>
                  <a:srgbClr val="000000"/>
                </a:solidFill>
              </a:rPr>
              <a:t>/</a:t>
            </a:r>
            <a:r>
              <a:rPr lang="sk-SK" b="0" dirty="0" err="1" smtClean="0">
                <a:solidFill>
                  <a:srgbClr val="000000"/>
                </a:solidFill>
              </a:rPr>
              <a:t>down</a:t>
            </a:r>
            <a:r>
              <a:rPr lang="sk-SK" b="0" dirty="0" smtClean="0">
                <a:solidFill>
                  <a:srgbClr val="000000"/>
                </a:solidFill>
              </a:rPr>
              <a:t> po 1 páre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vhodné pre </a:t>
            </a:r>
            <a:r>
              <a:rPr lang="sk-SK" b="0" dirty="0" err="1" smtClean="0">
                <a:solidFill>
                  <a:srgbClr val="000000"/>
                </a:solidFill>
              </a:rPr>
              <a:t>VoD</a:t>
            </a:r>
            <a:r>
              <a:rPr lang="sk-SK" b="0" dirty="0" smtClean="0">
                <a:solidFill>
                  <a:srgbClr val="000000"/>
                </a:solidFill>
              </a:rPr>
              <a:t>, HDTV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7 rôznych </a:t>
            </a:r>
            <a:r>
              <a:rPr lang="sk-SK" b="0" dirty="0" err="1" smtClean="0">
                <a:solidFill>
                  <a:srgbClr val="000000"/>
                </a:solidFill>
              </a:rPr>
              <a:t>frekv</a:t>
            </a:r>
            <a:r>
              <a:rPr lang="sk-SK" b="0" dirty="0" smtClean="0">
                <a:solidFill>
                  <a:srgbClr val="000000"/>
                </a:solidFill>
              </a:rPr>
              <a:t>. pásiem pridelených pre </a:t>
            </a:r>
            <a:r>
              <a:rPr lang="sk-SK" b="0" dirty="0" err="1" smtClean="0">
                <a:solidFill>
                  <a:srgbClr val="000000"/>
                </a:solidFill>
              </a:rPr>
              <a:t>up</a:t>
            </a:r>
            <a:r>
              <a:rPr lang="sk-SK" b="0" dirty="0" smtClean="0">
                <a:solidFill>
                  <a:srgbClr val="000000"/>
                </a:solidFill>
              </a:rPr>
              <a:t>/</a:t>
            </a:r>
            <a:r>
              <a:rPr lang="sk-SK" b="0" dirty="0" err="1" smtClean="0">
                <a:solidFill>
                  <a:srgbClr val="000000"/>
                </a:solidFill>
              </a:rPr>
              <a:t>down</a:t>
            </a:r>
            <a:r>
              <a:rPr lang="sk-SK" b="0" dirty="0" smtClean="0">
                <a:solidFill>
                  <a:srgbClr val="000000"/>
                </a:solidFill>
              </a:rPr>
              <a:t> na základe regulácie podľa typu služby a podľa okolností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len blízko ONU (do 1,5 km, ale max. rýchlosti len do 300 m od ONU)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kombinácia s optikou : FTTC, FTTH, FTTB, FTTN, </a:t>
            </a:r>
            <a:r>
              <a:rPr lang="sk-SK" b="0" dirty="0" err="1" smtClean="0">
                <a:solidFill>
                  <a:srgbClr val="000000"/>
                </a:solidFill>
              </a:rPr>
              <a:t>FTTEx</a:t>
            </a:r>
            <a:endParaRPr lang="sk-SK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315" y="4636301"/>
            <a:ext cx="838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 err="1">
                <a:solidFill>
                  <a:srgbClr val="000000"/>
                </a:solidFill>
              </a:rPr>
              <a:t>MCM</a:t>
            </a:r>
            <a:r>
              <a:rPr lang="sk-SK" b="0" dirty="0">
                <a:solidFill>
                  <a:srgbClr val="000000"/>
                </a:solidFill>
              </a:rPr>
              <a:t> – </a:t>
            </a:r>
            <a:r>
              <a:rPr lang="sk-SK" b="0" dirty="0" err="1">
                <a:solidFill>
                  <a:srgbClr val="000000"/>
                </a:solidFill>
              </a:rPr>
              <a:t>Multicarrier</a:t>
            </a:r>
            <a:r>
              <a:rPr lang="sk-SK" b="0" dirty="0">
                <a:solidFill>
                  <a:srgbClr val="000000"/>
                </a:solidFill>
              </a:rPr>
              <a:t> </a:t>
            </a:r>
            <a:r>
              <a:rPr lang="sk-SK" b="0" dirty="0" err="1">
                <a:solidFill>
                  <a:srgbClr val="000000"/>
                </a:solidFill>
              </a:rPr>
              <a:t>modulation</a:t>
            </a:r>
            <a:r>
              <a:rPr lang="sk-SK" b="0" dirty="0">
                <a:solidFill>
                  <a:srgbClr val="000000"/>
                </a:solidFill>
              </a:rPr>
              <a:t> – čiže </a:t>
            </a:r>
            <a:r>
              <a:rPr lang="sk-SK" b="0" dirty="0" err="1">
                <a:solidFill>
                  <a:srgbClr val="000000"/>
                </a:solidFill>
              </a:rPr>
              <a:t>DMT</a:t>
            </a:r>
            <a:r>
              <a:rPr lang="sk-SK" b="0" dirty="0">
                <a:solidFill>
                  <a:srgbClr val="000000"/>
                </a:solidFill>
              </a:rPr>
              <a:t> (modulácia s viacerými nosnými), šírka </a:t>
            </a:r>
            <a:r>
              <a:rPr lang="sk-SK" b="0" dirty="0" err="1">
                <a:solidFill>
                  <a:srgbClr val="000000"/>
                </a:solidFill>
              </a:rPr>
              <a:t>subkanálov</a:t>
            </a:r>
            <a:r>
              <a:rPr lang="sk-SK" b="0" dirty="0">
                <a:solidFill>
                  <a:srgbClr val="000000"/>
                </a:solidFill>
              </a:rPr>
              <a:t> zhodná s </a:t>
            </a:r>
            <a:r>
              <a:rPr lang="sk-SK" b="0" dirty="0" err="1">
                <a:solidFill>
                  <a:srgbClr val="000000"/>
                </a:solidFill>
              </a:rPr>
              <a:t>ADSL</a:t>
            </a:r>
            <a:r>
              <a:rPr lang="sk-SK" b="0" dirty="0">
                <a:solidFill>
                  <a:srgbClr val="000000"/>
                </a:solidFill>
              </a:rPr>
              <a:t> (4,3125 kHz), </a:t>
            </a:r>
            <a:r>
              <a:rPr lang="sk-SK" b="0" dirty="0" err="1">
                <a:solidFill>
                  <a:srgbClr val="000000"/>
                </a:solidFill>
              </a:rPr>
              <a:t>modulač</a:t>
            </a:r>
            <a:r>
              <a:rPr lang="sk-SK" b="0" dirty="0">
                <a:solidFill>
                  <a:srgbClr val="000000"/>
                </a:solidFill>
              </a:rPr>
              <a:t>. r.  4kBd, max. počet bitov na nosnú 8 až 15</a:t>
            </a:r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315" y="5552289"/>
            <a:ext cx="841192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alebo:</a:t>
            </a:r>
          </a:p>
          <a:p>
            <a:pPr>
              <a:spcBef>
                <a:spcPct val="50000"/>
              </a:spcBef>
            </a:pPr>
            <a:r>
              <a:rPr lang="sk-SK" b="0" dirty="0" err="1">
                <a:solidFill>
                  <a:srgbClr val="000000"/>
                </a:solidFill>
              </a:rPr>
              <a:t>SCM</a:t>
            </a:r>
            <a:r>
              <a:rPr lang="sk-SK" b="0" dirty="0">
                <a:solidFill>
                  <a:srgbClr val="000000"/>
                </a:solidFill>
              </a:rPr>
              <a:t>  - Single </a:t>
            </a:r>
            <a:r>
              <a:rPr lang="sk-SK" b="0" dirty="0" err="1">
                <a:solidFill>
                  <a:srgbClr val="000000"/>
                </a:solidFill>
              </a:rPr>
              <a:t>Carrier</a:t>
            </a:r>
            <a:r>
              <a:rPr lang="sk-SK" b="0" dirty="0">
                <a:solidFill>
                  <a:srgbClr val="000000"/>
                </a:solidFill>
              </a:rPr>
              <a:t> </a:t>
            </a:r>
            <a:r>
              <a:rPr lang="sk-SK" b="0" dirty="0" err="1">
                <a:solidFill>
                  <a:srgbClr val="000000"/>
                </a:solidFill>
              </a:rPr>
              <a:t>Modulation</a:t>
            </a:r>
            <a:r>
              <a:rPr lang="sk-SK" b="0" dirty="0">
                <a:solidFill>
                  <a:srgbClr val="000000"/>
                </a:solidFill>
              </a:rPr>
              <a:t> – modulácia s 1 nosnou v rámci 1 pásma 1D, 1U a pod. – CAP modulácia, alebo </a:t>
            </a:r>
            <a:r>
              <a:rPr lang="sk-SK" b="0" dirty="0" err="1">
                <a:solidFill>
                  <a:srgbClr val="000000"/>
                </a:solidFill>
              </a:rPr>
              <a:t>QAM</a:t>
            </a:r>
            <a:endParaRPr lang="sk-SK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figur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63613"/>
            <a:ext cx="6913562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23850" y="62166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</a:t>
            </a:r>
            <a:r>
              <a:rPr lang="sk-SK" smtClean="0">
                <a:solidFill>
                  <a:srgbClr val="000000"/>
                </a:solidFill>
              </a:rPr>
              <a:t>.</a:t>
            </a:r>
            <a:r>
              <a:rPr lang="sk-SK" b="0" smtClean="0">
                <a:solidFill>
                  <a:srgbClr val="000000"/>
                </a:solidFill>
              </a:rPr>
              <a:t>  </a:t>
            </a:r>
            <a:r>
              <a:rPr lang="sk-SK" b="0" dirty="0">
                <a:solidFill>
                  <a:srgbClr val="000000"/>
                </a:solidFill>
              </a:rPr>
              <a:t>porovnanie ADSL a VDSL: rýchlosti a dosah (4500 f = 1,47 km, 18 000 feet=5,5 km)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8820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58888" y="5013325"/>
            <a:ext cx="705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</a:t>
            </a:r>
            <a:r>
              <a:rPr lang="en-US">
                <a:solidFill>
                  <a:schemeClr val="bg2"/>
                </a:solidFill>
              </a:rPr>
              <a:t>2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Všeobecný referenčný model VDSL (podľa ITU-T)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4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78188"/>
            <a:ext cx="8809037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611188" y="594201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4 </a:t>
            </a:r>
            <a:r>
              <a:rPr lang="en-US" b="0">
                <a:solidFill>
                  <a:schemeClr val="bg2"/>
                </a:solidFill>
              </a:rPr>
              <a:t>Spektrum DMT – VDSL</a:t>
            </a:r>
            <a:r>
              <a:rPr lang="sk-SK" b="0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[7]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30786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48675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395288" y="2420938"/>
            <a:ext cx="8208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3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 Koexistencia </a:t>
            </a:r>
            <a:r>
              <a:rPr lang="sk-SK" b="0">
                <a:solidFill>
                  <a:schemeClr val="bg2"/>
                </a:solidFill>
              </a:rPr>
              <a:t>an</a:t>
            </a:r>
            <a:r>
              <a:rPr lang="en-US" b="0">
                <a:solidFill>
                  <a:schemeClr val="bg2"/>
                </a:solidFill>
              </a:rPr>
              <a:t>al</a:t>
            </a:r>
            <a:r>
              <a:rPr lang="sk-SK" b="0">
                <a:solidFill>
                  <a:schemeClr val="bg2"/>
                </a:solidFill>
              </a:rPr>
              <a:t>ó</a:t>
            </a:r>
            <a:r>
              <a:rPr lang="en-US" b="0">
                <a:solidFill>
                  <a:schemeClr val="bg2"/>
                </a:solidFill>
              </a:rPr>
              <a:t>g.tf. alebo </a:t>
            </a:r>
            <a:r>
              <a:rPr lang="sk-SK" b="0">
                <a:solidFill>
                  <a:schemeClr val="bg2"/>
                </a:solidFill>
              </a:rPr>
              <a:t>ISDN a VDSL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80" name="Group 324"/>
          <p:cNvGraphicFramePr>
            <a:graphicFrameLocks noGrp="1"/>
          </p:cNvGraphicFramePr>
          <p:nvPr/>
        </p:nvGraphicFramePr>
        <p:xfrm>
          <a:off x="755650" y="476250"/>
          <a:ext cx="7272338" cy="5135881"/>
        </p:xfrm>
        <a:graphic>
          <a:graphicData uri="http://schemas.openxmlformats.org/drawingml/2006/table">
            <a:tbl>
              <a:tblPr/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Trieda VDSL prev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ádzky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služby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 najlep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ší/najhorší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[m]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(asymetrická)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 / 453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 / 729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8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 / 789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1791 / 843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(symetrická)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/ 212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/ 261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 / 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 / 820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 / 876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777" name="Text Box 321"/>
          <p:cNvSpPr txBox="1">
            <a:spLocks noChangeArrowheads="1"/>
          </p:cNvSpPr>
          <p:nvPr/>
        </p:nvSpPr>
        <p:spPr bwMode="auto">
          <a:xfrm>
            <a:off x="560388" y="5805488"/>
            <a:ext cx="802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Tab. </a:t>
            </a:r>
            <a:r>
              <a:rPr lang="en-US">
                <a:solidFill>
                  <a:schemeClr val="bg2"/>
                </a:solidFill>
              </a:rPr>
              <a:t>1</a:t>
            </a:r>
            <a:r>
              <a:rPr lang="sk-SK">
                <a:solidFill>
                  <a:schemeClr val="bg2"/>
                </a:solidFill>
              </a:rPr>
              <a:t>  </a:t>
            </a:r>
            <a:r>
              <a:rPr lang="sk-SK" b="0">
                <a:solidFill>
                  <a:schemeClr val="bg2"/>
                </a:solidFill>
              </a:rPr>
              <a:t>Rýchlosti a dosah VDSL podľa ETSI (Európa)</a:t>
            </a:r>
            <a:r>
              <a:rPr lang="en-US" b="0">
                <a:solidFill>
                  <a:schemeClr val="bg2"/>
                </a:solidFill>
              </a:rPr>
              <a:t>; pre vodi</a:t>
            </a:r>
            <a:r>
              <a:rPr lang="sk-SK" b="0">
                <a:solidFill>
                  <a:schemeClr val="bg2"/>
                </a:solidFill>
              </a:rPr>
              <a:t>če </a:t>
            </a:r>
            <a:r>
              <a:rPr lang="el-GR" b="0" i="1">
                <a:solidFill>
                  <a:schemeClr val="bg2"/>
                </a:solidFill>
              </a:rPr>
              <a:t>Φ </a:t>
            </a:r>
            <a:r>
              <a:rPr lang="sk-SK" b="0" i="1">
                <a:solidFill>
                  <a:schemeClr val="bg2"/>
                </a:solidFill>
              </a:rPr>
              <a:t>0,4 mm</a:t>
            </a:r>
            <a:endParaRPr lang="cs-CZ" b="0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60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76375" y="48688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Obr.5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5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8534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55650" y="2276475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Obr.6 </a:t>
            </a:r>
            <a:r>
              <a:rPr lang="sk-SK" b="0">
                <a:solidFill>
                  <a:schemeClr val="bg2"/>
                </a:solidFill>
              </a:rPr>
              <a:t>Alokácia dielčích pásiem downstream-u (DS) a upstream-u (US) v spektre VDSL</a:t>
            </a:r>
            <a:r>
              <a:rPr lang="en-US" b="0">
                <a:solidFill>
                  <a:schemeClr val="bg2"/>
                </a:solidFill>
              </a:rPr>
              <a:t>   [1]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755650" y="3357563"/>
            <a:ext cx="6840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- konkr</a:t>
            </a:r>
            <a:r>
              <a:rPr lang="sk-SK" b="0">
                <a:solidFill>
                  <a:schemeClr val="bg2"/>
                </a:solidFill>
              </a:rPr>
              <a:t>é</a:t>
            </a:r>
            <a:r>
              <a:rPr lang="en-US" b="0">
                <a:solidFill>
                  <a:schemeClr val="bg2"/>
                </a:solidFill>
              </a:rPr>
              <a:t>tny rozpis frekvenci</a:t>
            </a:r>
            <a:r>
              <a:rPr lang="sk-SK" b="0">
                <a:solidFill>
                  <a:schemeClr val="bg2"/>
                </a:solidFill>
              </a:rPr>
              <a:t>í pre rôzne frekvenčné plány (plán A, B, C) - pozri na ďalšej strane; Opt = Optional</a:t>
            </a:r>
            <a:r>
              <a:rPr lang="en-US" b="0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- voliteľný (áno/nie, DS/US)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1485</TotalTime>
  <Words>1081</Words>
  <Application>Microsoft Office PowerPoint</Application>
  <PresentationFormat>Prezentácia na obrazovke (4:3)</PresentationFormat>
  <Paragraphs>186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Beam</vt:lpstr>
      <vt:lpstr>VDSL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VDSL</dc:title>
  <dc:creator>LM</dc:creator>
  <cp:lastModifiedBy>Ludmila Macekova</cp:lastModifiedBy>
  <cp:revision>113</cp:revision>
  <dcterms:created xsi:type="dcterms:W3CDTF">2007-12-04T16:44:10Z</dcterms:created>
  <dcterms:modified xsi:type="dcterms:W3CDTF">2018-05-21T06:52:50Z</dcterms:modified>
</cp:coreProperties>
</file>