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49"/>
  </p:notesMasterIdLst>
  <p:sldIdLst>
    <p:sldId id="257" r:id="rId2"/>
    <p:sldId id="264" r:id="rId3"/>
    <p:sldId id="265" r:id="rId4"/>
    <p:sldId id="266" r:id="rId5"/>
    <p:sldId id="287" r:id="rId6"/>
    <p:sldId id="297" r:id="rId7"/>
    <p:sldId id="308" r:id="rId8"/>
    <p:sldId id="283" r:id="rId9"/>
    <p:sldId id="284" r:id="rId10"/>
    <p:sldId id="285" r:id="rId11"/>
    <p:sldId id="286" r:id="rId12"/>
    <p:sldId id="267" r:id="rId13"/>
    <p:sldId id="294" r:id="rId14"/>
    <p:sldId id="268" r:id="rId15"/>
    <p:sldId id="299" r:id="rId16"/>
    <p:sldId id="295" r:id="rId17"/>
    <p:sldId id="298" r:id="rId18"/>
    <p:sldId id="270" r:id="rId19"/>
    <p:sldId id="281" r:id="rId20"/>
    <p:sldId id="296" r:id="rId21"/>
    <p:sldId id="277" r:id="rId22"/>
    <p:sldId id="263" r:id="rId23"/>
    <p:sldId id="274" r:id="rId24"/>
    <p:sldId id="291" r:id="rId25"/>
    <p:sldId id="312" r:id="rId26"/>
    <p:sldId id="275" r:id="rId27"/>
    <p:sldId id="260" r:id="rId28"/>
    <p:sldId id="307" r:id="rId29"/>
    <p:sldId id="276" r:id="rId30"/>
    <p:sldId id="300" r:id="rId31"/>
    <p:sldId id="301" r:id="rId32"/>
    <p:sldId id="302" r:id="rId33"/>
    <p:sldId id="306" r:id="rId34"/>
    <p:sldId id="311" r:id="rId35"/>
    <p:sldId id="258" r:id="rId36"/>
    <p:sldId id="261" r:id="rId37"/>
    <p:sldId id="271" r:id="rId38"/>
    <p:sldId id="310" r:id="rId39"/>
    <p:sldId id="293" r:id="rId40"/>
    <p:sldId id="273" r:id="rId41"/>
    <p:sldId id="303" r:id="rId42"/>
    <p:sldId id="289" r:id="rId43"/>
    <p:sldId id="282" r:id="rId44"/>
    <p:sldId id="278" r:id="rId45"/>
    <p:sldId id="304" r:id="rId46"/>
    <p:sldId id="305" r:id="rId47"/>
    <p:sldId id="262" r:id="rId4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99FF"/>
    <a:srgbClr val="006699"/>
    <a:srgbClr val="0099CC"/>
    <a:srgbClr val="33CCCC"/>
    <a:srgbClr val="FFFF00"/>
    <a:srgbClr val="FFFF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Click to edit Master text styles</a:t>
            </a:r>
          </a:p>
          <a:p>
            <a:pPr lvl="1"/>
            <a:r>
              <a:rPr lang="cs-CZ" noProof="0" smtClean="0"/>
              <a:t>Second level</a:t>
            </a:r>
          </a:p>
          <a:p>
            <a:pPr lvl="2"/>
            <a:r>
              <a:rPr lang="cs-CZ" noProof="0" smtClean="0"/>
              <a:t>Third level</a:t>
            </a:r>
          </a:p>
          <a:p>
            <a:pPr lvl="3"/>
            <a:r>
              <a:rPr lang="cs-CZ" noProof="0" smtClean="0"/>
              <a:t>Fourth level</a:t>
            </a:r>
          </a:p>
          <a:p>
            <a:pPr lvl="4"/>
            <a:r>
              <a:rPr lang="cs-CZ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2338E62-63DA-4FBD-9FD1-7DDDEFD4AB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656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FBC6B-05CF-46AB-B657-2AEDF757B6AD}" type="datetime1">
              <a:rPr lang="cs-CZ"/>
              <a:pPr>
                <a:defRPr/>
              </a:pPr>
              <a:t>10.03.2017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F42F8-FBE6-4B52-812E-43ED8A5184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8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D297D-1FBC-4A1F-9C77-8B9F6E18A0A6}" type="datetime1">
              <a:rPr lang="cs-CZ"/>
              <a:pPr>
                <a:defRPr/>
              </a:pPr>
              <a:t>10.03.2017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ADC2A-8F30-461B-A87C-B0426B3A86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153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ADC05-14CF-446D-8505-B30986AC4BB4}" type="datetime1">
              <a:rPr lang="cs-CZ"/>
              <a:pPr>
                <a:defRPr/>
              </a:pPr>
              <a:t>10.03.2017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CA9AB-200B-4036-AD1A-41E4825298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084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štyr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2059-69E0-42C4-8D29-42EADF19AD72}" type="datetime1">
              <a:rPr lang="cs-CZ"/>
              <a:pPr>
                <a:defRPr/>
              </a:pPr>
              <a:t>10.03.2017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C318-3535-49AD-A468-506CCB8574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052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0D1BB-89E7-4DD3-BE73-757DFFC70F54}" type="datetime1">
              <a:rPr lang="cs-CZ"/>
              <a:pPr>
                <a:defRPr/>
              </a:pPr>
              <a:t>10.03.2017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07B6D-1D81-4CE2-B3BE-F0868B1DF4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632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4B7AD-138A-472F-9AF5-88FBDB776D44}" type="datetime1">
              <a:rPr lang="cs-CZ"/>
              <a:pPr>
                <a:defRPr/>
              </a:pPr>
              <a:t>10.03.2017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B38FC-BA5F-4DCE-8FD1-61E84A3255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16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C0F4D-8879-41DA-8E7C-9D97470DD750}" type="datetime1">
              <a:rPr lang="cs-CZ"/>
              <a:pPr>
                <a:defRPr/>
              </a:pPr>
              <a:t>10.03.2017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17854-FFDF-4468-80F3-D67B8E408D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8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A23F6-F9FE-4F8A-B995-DC59E0CCB2B9}" type="datetime1">
              <a:rPr lang="cs-CZ"/>
              <a:pPr>
                <a:defRPr/>
              </a:pPr>
              <a:t>10.03.2017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D89D7-6262-4B93-A1FE-43EB5BBE8C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39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84DA3-25B5-42CE-BD5E-F7BBAC12978D}" type="datetime1">
              <a:rPr lang="cs-CZ"/>
              <a:pPr>
                <a:defRPr/>
              </a:pPr>
              <a:t>10.03.2017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63471-66EF-4807-BE5E-E12DD9E4E65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99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7031C-0CBF-443A-8FFB-9D529A2F4480}" type="datetime1">
              <a:rPr lang="cs-CZ"/>
              <a:pPr>
                <a:defRPr/>
              </a:pPr>
              <a:t>10.03.2017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C9381-E571-4069-9A57-3E026B43E8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2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BD1E0-A72F-4478-9AE1-55263D1021CF}" type="datetime1">
              <a:rPr lang="cs-CZ"/>
              <a:pPr>
                <a:defRPr/>
              </a:pPr>
              <a:t>10.03.2017</a:t>
            </a:fld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ACF1F-57FC-4014-9C26-D61901D10E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52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15DE1-9829-4D34-8EDC-EB6B32A83136}" type="datetime1">
              <a:rPr lang="cs-CZ"/>
              <a:pPr>
                <a:defRPr/>
              </a:pPr>
              <a:t>10.03.2017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4C275-F7B3-46C4-AB4B-03D9C63092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14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B5EF5-D79B-4532-9AD2-328E2A8C3B96}" type="datetime1">
              <a:rPr lang="cs-CZ"/>
              <a:pPr>
                <a:defRPr/>
              </a:pPr>
              <a:t>10.03.2017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76056-0420-4500-B6C8-6E7639EE4E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013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Click to edit Master text styles</a:t>
            </a:r>
          </a:p>
          <a:p>
            <a:pPr lvl="1"/>
            <a:r>
              <a:rPr lang="cs-CZ" altLang="sk-SK" smtClean="0"/>
              <a:t>Second level</a:t>
            </a:r>
          </a:p>
          <a:p>
            <a:pPr lvl="2"/>
            <a:r>
              <a:rPr lang="cs-CZ" altLang="sk-SK" smtClean="0"/>
              <a:t>Third level</a:t>
            </a:r>
          </a:p>
          <a:p>
            <a:pPr lvl="3"/>
            <a:r>
              <a:rPr lang="cs-CZ" altLang="sk-SK" smtClean="0"/>
              <a:t>Fourth level</a:t>
            </a:r>
          </a:p>
          <a:p>
            <a:pPr lvl="4"/>
            <a:r>
              <a:rPr lang="cs-CZ" alt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6C7DDC79-744C-4DBD-8279-87D97E84800F}" type="datetime1">
              <a:rPr lang="cs-CZ"/>
              <a:pPr>
                <a:defRPr/>
              </a:pPr>
              <a:t>10.03.2017</a:t>
            </a:fld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2912344-BB54-40AF-A94A-CD1A64434D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.983" TargetMode="External"/><Relationship Id="rId7" Type="http://schemas.openxmlformats.org/officeDocument/2006/relationships/hyperlink" Target="http://en.wikipedia.org/wiki/SCTE" TargetMode="External"/><Relationship Id="rId2" Type="http://schemas.openxmlformats.org/officeDocument/2006/relationships/hyperlink" Target="http://en.wikipedia.org/wiki/ITU-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IEEE_802.3ah" TargetMode="External"/><Relationship Id="rId5" Type="http://schemas.openxmlformats.org/officeDocument/2006/relationships/hyperlink" Target="http://en.wikipedia.org/wiki/IEEE" TargetMode="External"/><Relationship Id="rId4" Type="http://schemas.openxmlformats.org/officeDocument/2006/relationships/hyperlink" Target="http://en.wikipedia.org/wiki/G.98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upload.wikimedia.org/wikipedia/commons/0/0e/Optical_fiber_types.svg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ITU-T" TargetMode="External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w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61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ihongfiber.com/fiber-test-equipment.html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ftc.usyd.edu.au/edweb/devices/networks/coupler8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rgbClr val="FF8B8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čísla snímky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BD42CC-F29A-49A6-AFE5-2E54A5288260}" type="slidenum">
              <a:rPr lang="cs-CZ" altLang="sk-SK" smtClean="0"/>
              <a:pPr eaLnBrk="1" hangingPunct="1"/>
              <a:t>1</a:t>
            </a:fld>
            <a:endParaRPr lang="cs-CZ" altLang="sk-SK" smtClean="0"/>
          </a:p>
        </p:txBody>
      </p:sp>
      <p:pic>
        <p:nvPicPr>
          <p:cNvPr id="2051" name="Picture 24" descr="opto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043238"/>
            <a:ext cx="58324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133600"/>
            <a:ext cx="7772400" cy="10096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sk-SK" dirty="0" err="1" smtClean="0"/>
              <a:t>Komunika</a:t>
            </a:r>
            <a:r>
              <a:rPr lang="sk-SK" altLang="sk-SK" dirty="0" err="1" smtClean="0"/>
              <a:t>čná</a:t>
            </a:r>
            <a:r>
              <a:rPr lang="en-US" altLang="sk-SK" dirty="0" smtClean="0"/>
              <a:t> </a:t>
            </a:r>
            <a:r>
              <a:rPr lang="en-US" altLang="sk-SK" dirty="0" err="1" smtClean="0"/>
              <a:t>technika</a:t>
            </a:r>
            <a:r>
              <a:rPr lang="en-US" altLang="sk-SK" dirty="0" smtClean="0"/>
              <a:t> 2</a:t>
            </a:r>
            <a:endParaRPr lang="en-US" altLang="sk-SK" dirty="0" smtClean="0"/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4076700"/>
            <a:ext cx="7018337" cy="18002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800" dirty="0" smtClean="0">
                <a:solidFill>
                  <a:schemeClr val="bg1"/>
                </a:solidFill>
              </a:rPr>
              <a:t>prednášky 20</a:t>
            </a:r>
            <a:r>
              <a:rPr lang="en-US" altLang="sk-SK" sz="2800" dirty="0" smtClean="0">
                <a:solidFill>
                  <a:schemeClr val="bg1"/>
                </a:solidFill>
              </a:rPr>
              <a:t>1</a:t>
            </a:r>
            <a:r>
              <a:rPr lang="sk-SK" altLang="sk-SK" sz="2800" dirty="0" smtClean="0">
                <a:solidFill>
                  <a:schemeClr val="bg1"/>
                </a:solidFill>
              </a:rPr>
              <a:t>6/17</a:t>
            </a:r>
            <a:r>
              <a:rPr lang="sk-SK" altLang="sk-SK" sz="2800" dirty="0">
                <a:solidFill>
                  <a:schemeClr val="bg1"/>
                </a:solidFill>
              </a:rPr>
              <a:t> </a:t>
            </a:r>
            <a:r>
              <a:rPr lang="sk-SK" altLang="sk-SK" sz="2800" dirty="0" smtClean="0">
                <a:solidFill>
                  <a:schemeClr val="bg1"/>
                </a:solidFill>
              </a:rPr>
              <a:t>- LS</a:t>
            </a:r>
            <a:endParaRPr lang="sk-SK" altLang="sk-SK" sz="2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sk-SK" altLang="sk-SK" sz="28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i="1" dirty="0" smtClean="0">
                <a:solidFill>
                  <a:schemeClr val="bg1"/>
                </a:solidFill>
              </a:rPr>
              <a:t>druhy prístupových sietí: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sk-SK" i="1" dirty="0" err="1" smtClean="0">
                <a:solidFill>
                  <a:schemeClr val="bg1"/>
                </a:solidFill>
              </a:rPr>
              <a:t>Optick</a:t>
            </a:r>
            <a:r>
              <a:rPr lang="sk-SK" altLang="sk-SK" i="1" dirty="0" smtClean="0">
                <a:solidFill>
                  <a:schemeClr val="bg1"/>
                </a:solidFill>
              </a:rPr>
              <a:t>é prístupové siete</a:t>
            </a:r>
            <a:endParaRPr lang="en-US" altLang="sk-SK" i="1" dirty="0" smtClean="0">
              <a:solidFill>
                <a:schemeClr val="bg1"/>
              </a:solidFill>
            </a:endParaRPr>
          </a:p>
        </p:txBody>
      </p:sp>
      <p:sp>
        <p:nvSpPr>
          <p:cNvPr id="2054" name="AutoShape 5" descr="optowaves"/>
          <p:cNvSpPr>
            <a:spLocks noChangeAspect="1" noChangeArrowheads="1"/>
          </p:cNvSpPr>
          <p:nvPr/>
        </p:nvSpPr>
        <p:spPr bwMode="auto">
          <a:xfrm>
            <a:off x="2468563" y="-56515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2055" name="AutoShape 14" descr="optowaves"/>
          <p:cNvSpPr>
            <a:spLocks noChangeAspect="1" noChangeArrowheads="1"/>
          </p:cNvSpPr>
          <p:nvPr/>
        </p:nvSpPr>
        <p:spPr bwMode="auto">
          <a:xfrm>
            <a:off x="2468563" y="25161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2056" name="AutoShape 16" descr="optowaves"/>
          <p:cNvSpPr>
            <a:spLocks noChangeAspect="1" noChangeArrowheads="1"/>
          </p:cNvSpPr>
          <p:nvPr/>
        </p:nvSpPr>
        <p:spPr bwMode="auto">
          <a:xfrm>
            <a:off x="2468563" y="30337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2057" name="AutoShape 18" descr="optowaves"/>
          <p:cNvSpPr>
            <a:spLocks noChangeAspect="1" noChangeArrowheads="1"/>
          </p:cNvSpPr>
          <p:nvPr/>
        </p:nvSpPr>
        <p:spPr bwMode="auto">
          <a:xfrm>
            <a:off x="2497138" y="356870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10" name="BlokTextu 1"/>
          <p:cNvSpPr txBox="1"/>
          <p:nvPr/>
        </p:nvSpPr>
        <p:spPr>
          <a:xfrm>
            <a:off x="3093680" y="6319391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sk-SK" sz="3200" i="1" dirty="0">
                <a:latin typeface="Brush Script MT" panose="03060802040406070304" pitchFamily="66" charset="0"/>
                <a:cs typeface="Adobe Arabic" pitchFamily="18" charset="-78"/>
              </a:rPr>
              <a:t>Lˇ. Maceková</a:t>
            </a:r>
            <a:endParaRPr lang="en-US" sz="3200" i="1" dirty="0">
              <a:latin typeface="Brush Script MT" panose="03060802040406070304" pitchFamily="66" charset="0"/>
              <a:cs typeface="Adobe Arabic" pitchFamily="18" charset="-78"/>
            </a:endParaRPr>
          </a:p>
          <a:p>
            <a:endParaRPr lang="sk-SK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22ED9-6309-46D8-A182-4014E25358E1}" type="slidenum">
              <a:rPr lang="cs-CZ" altLang="sk-SK" smtClean="0"/>
              <a:pPr eaLnBrk="1" hangingPunct="1"/>
              <a:t>10</a:t>
            </a:fld>
            <a:endParaRPr lang="cs-CZ" altLang="sk-SK" smtClean="0"/>
          </a:p>
        </p:txBody>
      </p:sp>
      <p:sp>
        <p:nvSpPr>
          <p:cNvPr id="10243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ADBF4C5-56A2-4E24-AA3D-20AAED1A0E9E}" type="slidenum">
              <a:rPr lang="cs-CZ" altLang="sk-SK" sz="1400"/>
              <a:pPr algn="r" eaLnBrk="1" hangingPunct="1"/>
              <a:t>10</a:t>
            </a:fld>
            <a:endParaRPr lang="cs-CZ" altLang="sk-SK" sz="1400"/>
          </a:p>
        </p:txBody>
      </p:sp>
      <p:pic>
        <p:nvPicPr>
          <p:cNvPr id="10244" name="Picture 4" descr="FT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96900"/>
            <a:ext cx="8493125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74638" y="4529138"/>
            <a:ext cx="84915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FTTO a FTTH  sú tiež označované za čiste optické</a:t>
            </a:r>
            <a:r>
              <a:rPr lang="en-US" altLang="sk-SK"/>
              <a:t> (rovnako ako FTTT)</a:t>
            </a:r>
            <a:r>
              <a:rPr lang="sk-SK" altLang="sk-SK"/>
              <a:t> – opt. vlákna sú privedené až k úč. zásuvkám</a:t>
            </a:r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A9D140-07D3-4596-96E2-B4BE325BAF12}" type="slidenum">
              <a:rPr lang="cs-CZ" altLang="sk-SK" smtClean="0"/>
              <a:pPr eaLnBrk="1" hangingPunct="1"/>
              <a:t>11</a:t>
            </a:fld>
            <a:endParaRPr lang="cs-CZ" altLang="sk-SK" smtClean="0"/>
          </a:p>
        </p:txBody>
      </p:sp>
      <p:sp>
        <p:nvSpPr>
          <p:cNvPr id="11267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669748E-0EA3-462A-9623-B75EA49D97F6}" type="slidenum">
              <a:rPr lang="cs-CZ" altLang="sk-SK" sz="1400"/>
              <a:pPr algn="r" eaLnBrk="1" hangingPunct="1"/>
              <a:t>11</a:t>
            </a:fld>
            <a:endParaRPr lang="cs-CZ" altLang="sk-SK" sz="1400"/>
          </a:p>
        </p:txBody>
      </p:sp>
      <p:pic>
        <p:nvPicPr>
          <p:cNvPr id="11268" name="Picture 4" descr="P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274638"/>
            <a:ext cx="7994650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0" y="5892800"/>
            <a:ext cx="892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zdroj: </a:t>
            </a:r>
            <a:r>
              <a:rPr lang="en-US" altLang="ko-KR">
                <a:ea typeface="굴림" charset="-127"/>
              </a:rPr>
              <a:t>http://access.feld.cvut.cz/view.php?nazevclanku=&amp;cisloclanku=2006051702</a:t>
            </a:r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F8F536-472F-4ABD-A759-8549215CED58}" type="slidenum">
              <a:rPr lang="cs-CZ" altLang="sk-SK" smtClean="0"/>
              <a:pPr eaLnBrk="1" hangingPunct="1"/>
              <a:t>12</a:t>
            </a:fld>
            <a:endParaRPr lang="cs-CZ" altLang="sk-SK" smtClean="0"/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787400" y="5540375"/>
            <a:ext cx="612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Obr.</a:t>
            </a:r>
            <a:r>
              <a:rPr lang="en-US" altLang="sk-SK" b="1"/>
              <a:t>3.3.4</a:t>
            </a:r>
            <a:r>
              <a:rPr lang="sk-SK" altLang="sk-SK" b="1"/>
              <a:t>: </a:t>
            </a:r>
            <a:r>
              <a:rPr lang="sk-SK" altLang="sk-SK"/>
              <a:t>Referenčná konfigurácia OAN	</a:t>
            </a:r>
            <a:endParaRPr lang="cs-CZ" altLang="sk-SK"/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614488"/>
            <a:ext cx="777716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14"/>
          <p:cNvSpPr txBox="1">
            <a:spLocks noChangeArrowheads="1"/>
          </p:cNvSpPr>
          <p:nvPr/>
        </p:nvSpPr>
        <p:spPr bwMode="auto">
          <a:xfrm>
            <a:off x="609600" y="228600"/>
            <a:ext cx="7726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REFERENČNÁ KONFIGURÁCIA OPTICKEJ PRÍSTUPOVEJ SIETE</a:t>
            </a:r>
            <a:endParaRPr lang="cs-CZ" altLang="sk-SK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1E3E78-106F-40F4-8232-73174570A45A}" type="slidenum">
              <a:rPr lang="cs-CZ" altLang="sk-SK" smtClean="0"/>
              <a:pPr eaLnBrk="1" hangingPunct="1"/>
              <a:t>13</a:t>
            </a:fld>
            <a:endParaRPr lang="cs-CZ" altLang="sk-SK" smtClean="0"/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65125" y="320675"/>
            <a:ext cx="8367713" cy="2025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OLT – Optick</a:t>
            </a:r>
            <a:r>
              <a:rPr lang="sk-SK" altLang="sk-SK"/>
              <a:t>é linkové zakončenie: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/>
              <a:t>1.  zabezpečuje funkcie sieťového rozhrania medzi PrS a sieťami telekom. služieb = brána medzi PON a chrbtovými TS (SDH, PSTN, Ethernet, VoIP, IP/ATM smerovače...)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/>
              <a:t>2. riadenie, správa a dohľad nad celou PON – riadenie komunikácie, synchronizácia, proces ONU discover, metóda ranging, parametre prenosu, ...</a:t>
            </a:r>
            <a:endParaRPr lang="cs-CZ" altLang="sk-SK"/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350838" y="2530475"/>
            <a:ext cx="8396287" cy="106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ODN – Optická distribučná sieť: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/>
              <a:t>optické vlákna konektory, spojky, zvary, optické rozbočovače (splittery), útlmové články, optické filtre</a:t>
            </a:r>
            <a:endParaRPr lang="cs-CZ" altLang="sk-SK"/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350838" y="3717925"/>
            <a:ext cx="8366125" cy="1751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Jednotky ONU, ONT: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/>
              <a:t>ONT – zabezpečuje funkcie účastníckeho rozhrania medzi koncovými zariadeniami účastníkov a PrS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/>
              <a:t>ONU - zabezpečuje funkcie rozhrania medzi optickou a metalickou (alebo bezdrôtovou) časťou PrS – naväzujúci Ethernet, xDSL, WiFi</a:t>
            </a:r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0F08EF-FD73-4A8A-AB0E-C2D6C757A9CB}" type="slidenum">
              <a:rPr lang="cs-CZ" altLang="sk-SK" smtClean="0"/>
              <a:pPr eaLnBrk="1" hangingPunct="1"/>
              <a:t>14</a:t>
            </a:fld>
            <a:endParaRPr lang="cs-CZ" altLang="sk-SK" smtClean="0"/>
          </a:p>
        </p:txBody>
      </p:sp>
      <p:sp>
        <p:nvSpPr>
          <p:cNvPr id="14339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E3E1296-5694-4689-85B5-401D9DFDA3E3}" type="slidenum">
              <a:rPr lang="cs-CZ" altLang="sk-SK" sz="1400"/>
              <a:pPr algn="r" eaLnBrk="1" hangingPunct="1"/>
              <a:t>14</a:t>
            </a:fld>
            <a:endParaRPr lang="cs-CZ" altLang="sk-SK" sz="1400"/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Referenčná konfigurácia OAN – pokračovanie – funkčné bloky OLT a</a:t>
            </a:r>
            <a:r>
              <a:rPr lang="en-US" altLang="sk-SK"/>
              <a:t>j</a:t>
            </a:r>
            <a:r>
              <a:rPr lang="sk-SK" altLang="sk-SK"/>
              <a:t> ONU</a:t>
            </a:r>
            <a:r>
              <a:rPr lang="en-US" altLang="sk-SK"/>
              <a:t>:</a:t>
            </a:r>
            <a:r>
              <a:rPr lang="sk-SK" altLang="sk-SK"/>
              <a:t>	</a:t>
            </a:r>
            <a:endParaRPr lang="cs-CZ" altLang="sk-SK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56896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92600"/>
            <a:ext cx="6624637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6011863" y="836613"/>
            <a:ext cx="3132137" cy="1201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sk-SK"/>
              <a:t> </a:t>
            </a:r>
            <a:r>
              <a:rPr lang="sk-SK" altLang="sk-SK"/>
              <a:t>jadro systému</a:t>
            </a:r>
            <a:endParaRPr lang="en-US" altLang="sk-SK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sk-SK"/>
              <a:t> </a:t>
            </a:r>
            <a:r>
              <a:rPr lang="sk-SK" altLang="sk-SK"/>
              <a:t>funkcie prístupu k službám</a:t>
            </a:r>
            <a:endParaRPr lang="en-US" altLang="sk-SK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sk-SK"/>
              <a:t> </a:t>
            </a:r>
            <a:r>
              <a:rPr lang="sk-SK" altLang="sk-SK"/>
              <a:t>spoločné funkcie</a:t>
            </a:r>
            <a:endParaRPr lang="cs-CZ" altLang="sk-SK"/>
          </a:p>
        </p:txBody>
      </p:sp>
      <p:sp>
        <p:nvSpPr>
          <p:cNvPr id="14344" name="Text Box 7"/>
          <p:cNvSpPr txBox="1">
            <a:spLocks noChangeArrowheads="1"/>
          </p:cNvSpPr>
          <p:nvPr/>
        </p:nvSpPr>
        <p:spPr bwMode="auto">
          <a:xfrm>
            <a:off x="5148263" y="3213100"/>
            <a:ext cx="136842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Obr.</a:t>
            </a:r>
            <a:r>
              <a:rPr lang="en-US" altLang="sk-SK" b="1" dirty="0" smtClean="0"/>
              <a:t>3.3.5.</a:t>
            </a:r>
            <a:r>
              <a:rPr lang="sk-SK" altLang="sk-SK" b="1" dirty="0" smtClean="0"/>
              <a:t> </a:t>
            </a:r>
            <a:r>
              <a:rPr lang="sk-SK" altLang="sk-SK" dirty="0"/>
              <a:t>OLT</a:t>
            </a:r>
            <a:endParaRPr lang="cs-CZ" altLang="sk-SK" dirty="0"/>
          </a:p>
        </p:txBody>
      </p:sp>
      <p:sp>
        <p:nvSpPr>
          <p:cNvPr id="14345" name="Text Box 8"/>
          <p:cNvSpPr txBox="1">
            <a:spLocks noChangeArrowheads="1"/>
          </p:cNvSpPr>
          <p:nvPr/>
        </p:nvSpPr>
        <p:spPr bwMode="auto">
          <a:xfrm>
            <a:off x="5940425" y="6165850"/>
            <a:ext cx="1871663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Obr.</a:t>
            </a:r>
            <a:r>
              <a:rPr lang="en-US" altLang="sk-SK" b="1" dirty="0" smtClean="0"/>
              <a:t>3.3.6</a:t>
            </a:r>
            <a:r>
              <a:rPr lang="sk-SK" altLang="sk-SK" b="1" dirty="0" smtClean="0"/>
              <a:t> </a:t>
            </a:r>
            <a:r>
              <a:rPr lang="sk-SK" altLang="sk-SK" dirty="0"/>
              <a:t>ONU</a:t>
            </a:r>
            <a:endParaRPr lang="cs-CZ" altLang="sk-SK" dirty="0"/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7577931" y="3217644"/>
            <a:ext cx="1439863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dirty="0" err="1"/>
              <a:t>Legenda</a:t>
            </a:r>
            <a:r>
              <a:rPr lang="en-US" altLang="sk-SK" dirty="0" smtClean="0"/>
              <a:t>: vi</a:t>
            </a:r>
            <a:r>
              <a:rPr lang="sk-SK" altLang="sk-SK" dirty="0" smtClean="0"/>
              <a:t>ď ďalej </a:t>
            </a:r>
            <a:r>
              <a:rPr lang="sk-SK" altLang="sk-SK" dirty="0" smtClean="0">
                <a:sym typeface="Wingdings" panose="05000000000000000000" pitchFamily="2" charset="2"/>
              </a:rPr>
              <a:t></a:t>
            </a:r>
            <a:endParaRPr lang="en-US" alt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C933D5-EEBC-40BC-B719-58226D963B8B}" type="slidenum">
              <a:rPr lang="cs-CZ" altLang="sk-SK" smtClean="0"/>
              <a:pPr eaLnBrk="1" hangingPunct="1"/>
              <a:t>15</a:t>
            </a:fld>
            <a:endParaRPr lang="cs-CZ" altLang="sk-SK" smtClean="0"/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468188" y="485911"/>
            <a:ext cx="803970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b="1" dirty="0" err="1"/>
              <a:t>DCCF</a:t>
            </a:r>
            <a:r>
              <a:rPr lang="en-US" altLang="sk-SK" dirty="0"/>
              <a:t> – Digital </a:t>
            </a:r>
            <a:r>
              <a:rPr lang="en-US" altLang="sk-SK" dirty="0" err="1"/>
              <a:t>CrossConnect</a:t>
            </a:r>
            <a:r>
              <a:rPr lang="en-US" altLang="sk-SK" dirty="0"/>
              <a:t> Function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b="1" dirty="0" err="1"/>
              <a:t>TMF</a:t>
            </a:r>
            <a:r>
              <a:rPr lang="en-US" altLang="sk-SK" dirty="0"/>
              <a:t> – Transport &amp; Multiplexing Function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b="1" dirty="0" err="1"/>
              <a:t>ODNIF</a:t>
            </a:r>
            <a:r>
              <a:rPr lang="en-US" altLang="sk-SK" dirty="0"/>
              <a:t> – Opt. </a:t>
            </a:r>
            <a:r>
              <a:rPr lang="en-US" altLang="sk-SK" dirty="0" err="1"/>
              <a:t>Distrib.Network</a:t>
            </a:r>
            <a:r>
              <a:rPr lang="en-US" altLang="sk-SK" dirty="0"/>
              <a:t> Interface Function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b="1" dirty="0" err="1"/>
              <a:t>TUIF</a:t>
            </a:r>
            <a:r>
              <a:rPr lang="en-US" altLang="sk-SK" b="1" dirty="0"/>
              <a:t> </a:t>
            </a:r>
            <a:r>
              <a:rPr lang="en-US" altLang="sk-SK" dirty="0"/>
              <a:t>– Tributary UNIT Interface Function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b="1" dirty="0"/>
              <a:t>SPF</a:t>
            </a:r>
            <a:r>
              <a:rPr lang="en-US" altLang="sk-SK" dirty="0"/>
              <a:t> – </a:t>
            </a:r>
            <a:r>
              <a:rPr lang="en-US" altLang="sk-SK" dirty="0" err="1"/>
              <a:t>Signalling</a:t>
            </a:r>
            <a:r>
              <a:rPr lang="en-US" altLang="sk-SK" dirty="0"/>
              <a:t> Processing Function </a:t>
            </a:r>
          </a:p>
          <a:p>
            <a:pPr eaLnBrk="1" hangingPunct="1">
              <a:spcBef>
                <a:spcPct val="50000"/>
              </a:spcBef>
            </a:pPr>
            <a:endParaRPr lang="en-US" altLang="sk-SK" i="1" smtClean="0"/>
          </a:p>
          <a:p>
            <a:pPr eaLnBrk="1" hangingPunct="1">
              <a:spcBef>
                <a:spcPct val="50000"/>
              </a:spcBef>
            </a:pPr>
            <a:r>
              <a:rPr lang="sk-SK" altLang="sk-SK" i="1" smtClean="0"/>
              <a:t>Spoločné </a:t>
            </a:r>
            <a:r>
              <a:rPr lang="sk-SK" altLang="sk-SK" i="1" dirty="0" smtClean="0"/>
              <a:t>funkcie :</a:t>
            </a:r>
            <a:endParaRPr lang="en-US" altLang="sk-SK" i="1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sk-SK" dirty="0"/>
              <a:t> </a:t>
            </a:r>
            <a:r>
              <a:rPr lang="en-US" altLang="sk-SK" b="1" dirty="0" err="1"/>
              <a:t>OAMF</a:t>
            </a:r>
            <a:r>
              <a:rPr lang="en-US" altLang="sk-SK" dirty="0"/>
              <a:t> – operation, administration and maintenance </a:t>
            </a:r>
            <a:r>
              <a:rPr lang="en-US" altLang="sk-SK" dirty="0" smtClean="0"/>
              <a:t>Function</a:t>
            </a:r>
            <a:endParaRPr lang="en-US" altLang="sk-SK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sk-SK" dirty="0"/>
              <a:t> </a:t>
            </a:r>
            <a:r>
              <a:rPr lang="en-US" altLang="sk-SK" b="1" dirty="0" err="1"/>
              <a:t>PSF</a:t>
            </a:r>
            <a:r>
              <a:rPr lang="en-US" altLang="sk-SK" dirty="0"/>
              <a:t> -  power supply </a:t>
            </a:r>
            <a:r>
              <a:rPr lang="en-US" altLang="sk-SK" dirty="0" smtClean="0"/>
              <a:t>function</a:t>
            </a:r>
            <a:r>
              <a:rPr lang="sk-SK" altLang="sk-SK" dirty="0" smtClean="0"/>
              <a:t> </a:t>
            </a:r>
            <a:endParaRPr lang="en-US" altLang="sk-SK" dirty="0"/>
          </a:p>
          <a:p>
            <a:pPr eaLnBrk="1" hangingPunct="1">
              <a:spcBef>
                <a:spcPct val="50000"/>
              </a:spcBef>
            </a:pPr>
            <a:r>
              <a:rPr lang="en-US" altLang="sk-SK" b="1" dirty="0" err="1"/>
              <a:t>C&amp;SMF</a:t>
            </a:r>
            <a:r>
              <a:rPr lang="en-US" altLang="sk-SK" dirty="0"/>
              <a:t> – Customer and Service Multiplex Functions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b="1" dirty="0"/>
              <a:t>SIF</a:t>
            </a:r>
            <a:r>
              <a:rPr lang="en-US" altLang="sk-SK" dirty="0"/>
              <a:t> – Service Interface Function</a:t>
            </a:r>
          </a:p>
        </p:txBody>
      </p:sp>
      <p:sp>
        <p:nvSpPr>
          <p:cNvPr id="15364" name="AutoShape 3"/>
          <p:cNvSpPr>
            <a:spLocks/>
          </p:cNvSpPr>
          <p:nvPr/>
        </p:nvSpPr>
        <p:spPr bwMode="auto">
          <a:xfrm>
            <a:off x="4865688" y="598488"/>
            <a:ext cx="93662" cy="585787"/>
          </a:xfrm>
          <a:prstGeom prst="rightBrace">
            <a:avLst>
              <a:gd name="adj1" fmla="val 521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5122863" y="714375"/>
            <a:ext cx="2684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1400" i="1" dirty="0" smtClean="0"/>
              <a:t>komutácia a </a:t>
            </a:r>
            <a:r>
              <a:rPr lang="sk-SK" altLang="sk-SK" sz="1400" i="1" dirty="0" err="1" smtClean="0"/>
              <a:t>multiplexing</a:t>
            </a:r>
            <a:endParaRPr lang="en-US" altLang="sk-SK" sz="1400" i="1" dirty="0"/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5619750" y="1317625"/>
            <a:ext cx="26844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en-US" altLang="sk-SK" sz="1400" i="1" dirty="0" err="1" smtClean="0"/>
              <a:t>EOC</a:t>
            </a:r>
            <a:r>
              <a:rPr lang="en-US" altLang="sk-SK" sz="1400" i="1" dirty="0" smtClean="0"/>
              <a:t> fun</a:t>
            </a:r>
            <a:r>
              <a:rPr lang="sk-SK" altLang="sk-SK" sz="1400" i="1" smtClean="0"/>
              <a:t>kcie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4921250" y="1709738"/>
            <a:ext cx="26844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en-US" altLang="sk-SK" sz="1400" i="1" dirty="0" err="1" smtClean="0"/>
              <a:t>rozhranie</a:t>
            </a:r>
            <a:r>
              <a:rPr lang="en-US" altLang="sk-SK" sz="1400" i="1" dirty="0" smtClean="0"/>
              <a:t> V5 </a:t>
            </a:r>
            <a:endParaRPr lang="en-US" altLang="sk-SK" sz="1400" i="1" dirty="0"/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4545013" y="2154238"/>
            <a:ext cx="41513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400" i="1" dirty="0"/>
              <a:t>- </a:t>
            </a:r>
            <a:r>
              <a:rPr lang="en-US" altLang="sk-SK" sz="1400" i="1" dirty="0" err="1" smtClean="0"/>
              <a:t>konverzia</a:t>
            </a:r>
            <a:r>
              <a:rPr lang="en-US" altLang="sk-SK" sz="1400" i="1" dirty="0" smtClean="0"/>
              <a:t> </a:t>
            </a:r>
            <a:r>
              <a:rPr lang="en-US" altLang="sk-SK" sz="1400" i="1" dirty="0" err="1" smtClean="0"/>
              <a:t>signaliz</a:t>
            </a:r>
            <a:r>
              <a:rPr lang="sk-SK" altLang="sk-SK" sz="1400" i="1" dirty="0" err="1" smtClean="0"/>
              <a:t>ácie</a:t>
            </a:r>
            <a:r>
              <a:rPr lang="sk-SK" altLang="sk-SK" sz="1400" i="1" dirty="0" smtClean="0"/>
              <a:t> spojovacieho systému na signalizáciu v </a:t>
            </a:r>
            <a:r>
              <a:rPr lang="sk-SK" altLang="sk-SK" sz="1400" i="1" dirty="0" err="1" smtClean="0"/>
              <a:t>PrS</a:t>
            </a:r>
            <a:endParaRPr lang="en-US" altLang="sk-SK" sz="1400" i="1" dirty="0"/>
          </a:p>
        </p:txBody>
      </p:sp>
      <p:sp>
        <p:nvSpPr>
          <p:cNvPr id="15370" name="Text Box 9"/>
          <p:cNvSpPr txBox="1">
            <a:spLocks noChangeArrowheads="1"/>
          </p:cNvSpPr>
          <p:nvPr/>
        </p:nvSpPr>
        <p:spPr bwMode="auto">
          <a:xfrm>
            <a:off x="6011862" y="4224872"/>
            <a:ext cx="2684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400" i="1"/>
              <a:t>- demultiplexing</a:t>
            </a:r>
          </a:p>
        </p:txBody>
      </p:sp>
      <p:sp>
        <p:nvSpPr>
          <p:cNvPr id="15371" name="Text Box 10"/>
          <p:cNvSpPr txBox="1">
            <a:spLocks noChangeArrowheads="1"/>
          </p:cNvSpPr>
          <p:nvPr/>
        </p:nvSpPr>
        <p:spPr bwMode="auto">
          <a:xfrm>
            <a:off x="3949700" y="4674362"/>
            <a:ext cx="44498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400" i="1" dirty="0"/>
              <a:t>- </a:t>
            </a:r>
            <a:r>
              <a:rPr lang="sk-SK" altLang="sk-SK" sz="1400" i="1" dirty="0" smtClean="0"/>
              <a:t>distribúcia tokov pre jednotlivé služby</a:t>
            </a:r>
            <a:endParaRPr lang="en-US" altLang="sk-SK" sz="1400" i="1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961981" y="3418157"/>
            <a:ext cx="207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400" i="1" dirty="0"/>
              <a:t>- </a:t>
            </a:r>
            <a:r>
              <a:rPr lang="sk-SK" altLang="sk-SK" sz="1400" i="1" dirty="0" smtClean="0"/>
              <a:t>administrácia a údržba</a:t>
            </a:r>
            <a:endParaRPr lang="en-US" altLang="sk-SK" sz="1400" i="1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827860" y="3805436"/>
            <a:ext cx="207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400" i="1" dirty="0"/>
              <a:t>- </a:t>
            </a:r>
            <a:r>
              <a:rPr lang="sk-SK" altLang="sk-SK" sz="1400" i="1" dirty="0" smtClean="0"/>
              <a:t>napájanie</a:t>
            </a:r>
            <a:endParaRPr lang="en-US" altLang="sk-SK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63CD0-1A12-463A-82DB-A2D948E49158}" type="slidenum">
              <a:rPr lang="cs-CZ" altLang="sk-SK" smtClean="0"/>
              <a:pPr eaLnBrk="1" hangingPunct="1"/>
              <a:t>16</a:t>
            </a:fld>
            <a:endParaRPr lang="cs-CZ" altLang="sk-SK" smtClean="0"/>
          </a:p>
        </p:txBody>
      </p:sp>
      <p:sp>
        <p:nvSpPr>
          <p:cNvPr id="16387" name="Zástupný symbol čísla snímky 5"/>
          <p:cNvSpPr txBox="1">
            <a:spLocks noGrp="1"/>
          </p:cNvSpPr>
          <p:nvPr/>
        </p:nvSpPr>
        <p:spPr bwMode="auto">
          <a:xfrm>
            <a:off x="6553200" y="35623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A6D5DF1-3280-4ABD-9C01-F1644D689437}" type="slidenum">
              <a:rPr lang="cs-CZ" altLang="sk-SK" sz="1400"/>
              <a:pPr algn="r" eaLnBrk="1" hangingPunct="1"/>
              <a:t>16</a:t>
            </a:fld>
            <a:endParaRPr lang="cs-CZ" altLang="sk-SK" sz="1400"/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427163"/>
            <a:ext cx="75946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590550" y="4079875"/>
            <a:ext cx="7704138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Obr.</a:t>
            </a:r>
            <a:r>
              <a:rPr lang="en-US" altLang="sk-SK" b="1" dirty="0" smtClean="0"/>
              <a:t>3.3.7</a:t>
            </a:r>
            <a:r>
              <a:rPr lang="sk-SK" altLang="sk-SK" b="1" dirty="0" smtClean="0"/>
              <a:t> </a:t>
            </a:r>
            <a:r>
              <a:rPr lang="en-US" altLang="sk-SK" dirty="0"/>
              <a:t>R</a:t>
            </a:r>
            <a:r>
              <a:rPr lang="sk-SK" altLang="sk-SK" dirty="0" err="1"/>
              <a:t>eferenčný</a:t>
            </a:r>
            <a:r>
              <a:rPr lang="sk-SK" altLang="sk-SK" dirty="0"/>
              <a:t> model </a:t>
            </a:r>
            <a:r>
              <a:rPr lang="sk-SK" altLang="sk-SK" dirty="0" err="1"/>
              <a:t>PrS</a:t>
            </a:r>
            <a:r>
              <a:rPr lang="sk-SK" altLang="sk-SK" dirty="0"/>
              <a:t> a káblovej inštalácie v budove</a:t>
            </a:r>
            <a:endParaRPr lang="cs-CZ" altLang="sk-SK" b="1" dirty="0"/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768350" y="4702175"/>
            <a:ext cx="4030663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1400"/>
              <a:t>STB-SetTopBox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sz="1400"/>
              <a:t>CPN-Customer Premises Network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sz="1400" smtClean="0"/>
              <a:t>B</a:t>
            </a:r>
            <a:r>
              <a:rPr lang="en-US" altLang="sk-SK" sz="1400" smtClean="0"/>
              <a:t>B</a:t>
            </a:r>
            <a:r>
              <a:rPr lang="sk-SK" altLang="sk-SK" sz="1400" smtClean="0"/>
              <a:t>...</a:t>
            </a:r>
            <a:r>
              <a:rPr lang="sk-SK" altLang="sk-SK" sz="1400"/>
              <a:t>Broadband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sz="1400"/>
              <a:t>NB...Narrow Band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sz="1400"/>
              <a:t>NTE-Network Termination Equipment</a:t>
            </a:r>
          </a:p>
          <a:p>
            <a:pPr eaLnBrk="1" hangingPunct="1">
              <a:spcBef>
                <a:spcPct val="50000"/>
              </a:spcBef>
            </a:pPr>
            <a:endParaRPr lang="cs-CZ" altLang="sk-SK" sz="1400"/>
          </a:p>
        </p:txBody>
      </p:sp>
      <p:sp>
        <p:nvSpPr>
          <p:cNvPr id="16391" name="Line 10"/>
          <p:cNvSpPr>
            <a:spLocks noChangeShapeType="1"/>
          </p:cNvSpPr>
          <p:nvPr/>
        </p:nvSpPr>
        <p:spPr bwMode="auto">
          <a:xfrm flipV="1">
            <a:off x="5381625" y="3051175"/>
            <a:ext cx="1588" cy="2873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6392" name="Line 12"/>
          <p:cNvSpPr>
            <a:spLocks noChangeShapeType="1"/>
          </p:cNvSpPr>
          <p:nvPr/>
        </p:nvSpPr>
        <p:spPr bwMode="auto">
          <a:xfrm flipH="1">
            <a:off x="5572125" y="2439988"/>
            <a:ext cx="130175" cy="15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6393" name="Line 13"/>
          <p:cNvSpPr>
            <a:spLocks noChangeShapeType="1"/>
          </p:cNvSpPr>
          <p:nvPr/>
        </p:nvSpPr>
        <p:spPr bwMode="auto">
          <a:xfrm>
            <a:off x="4381500" y="2657475"/>
            <a:ext cx="1588" cy="32067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6394" name="Line 14"/>
          <p:cNvSpPr>
            <a:spLocks noChangeShapeType="1"/>
          </p:cNvSpPr>
          <p:nvPr/>
        </p:nvSpPr>
        <p:spPr bwMode="auto">
          <a:xfrm flipH="1">
            <a:off x="4005263" y="2439988"/>
            <a:ext cx="173037" cy="1587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5324475" y="1484313"/>
            <a:ext cx="106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>
                <a:solidFill>
                  <a:srgbClr val="FF0000"/>
                </a:solidFill>
              </a:rPr>
              <a:t>(splitter)</a:t>
            </a:r>
            <a:endParaRPr lang="cs-CZ" altLang="sk-SK">
              <a:solidFill>
                <a:srgbClr val="FF0000"/>
              </a:solidFill>
            </a:endParaRPr>
          </a:p>
        </p:txBody>
      </p:sp>
      <p:cxnSp>
        <p:nvCxnSpPr>
          <p:cNvPr id="3" name="Rovná spojovacia šípka 2"/>
          <p:cNvCxnSpPr/>
          <p:nvPr/>
        </p:nvCxnSpPr>
        <p:spPr>
          <a:xfrm>
            <a:off x="7620000" y="1216550"/>
            <a:ext cx="5540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lokTextu 3"/>
          <p:cNvSpPr txBox="1"/>
          <p:nvPr/>
        </p:nvSpPr>
        <p:spPr>
          <a:xfrm>
            <a:off x="6175506" y="839267"/>
            <a:ext cx="2376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to </a:t>
            </a:r>
            <a:r>
              <a:rPr lang="sk-SK" sz="1400" dirty="0" err="1" smtClean="0"/>
              <a:t>Local</a:t>
            </a:r>
            <a:r>
              <a:rPr lang="sk-SK" sz="1400" dirty="0" smtClean="0"/>
              <a:t> </a:t>
            </a:r>
            <a:r>
              <a:rPr lang="sk-SK" sz="1400" dirty="0" err="1" smtClean="0"/>
              <a:t>Exchanche</a:t>
            </a:r>
            <a:r>
              <a:rPr lang="sk-SK" sz="1400" dirty="0" smtClean="0"/>
              <a:t> (</a:t>
            </a:r>
            <a:r>
              <a:rPr lang="sk-SK" sz="1400" dirty="0" err="1" smtClean="0"/>
              <a:t>LEX</a:t>
            </a:r>
            <a:r>
              <a:rPr lang="sk-SK" sz="1400" dirty="0" smtClean="0"/>
              <a:t>)</a:t>
            </a:r>
            <a:endParaRPr lang="sk-SK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01133F-2B31-44ED-8BAF-6F7A5F5B58BF}" type="slidenum">
              <a:rPr lang="cs-CZ" altLang="sk-SK" smtClean="0"/>
              <a:pPr eaLnBrk="1" hangingPunct="1"/>
              <a:t>17</a:t>
            </a:fld>
            <a:endParaRPr lang="cs-CZ" altLang="sk-SK" smtClean="0"/>
          </a:p>
        </p:txBody>
      </p:sp>
      <p:sp>
        <p:nvSpPr>
          <p:cNvPr id="17411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1984D54-C0A9-4D7A-A746-1EEF346576BF}" type="slidenum">
              <a:rPr lang="cs-CZ" altLang="sk-SK" sz="1400"/>
              <a:pPr algn="r" eaLnBrk="1" hangingPunct="1"/>
              <a:t>17</a:t>
            </a:fld>
            <a:endParaRPr lang="cs-CZ" altLang="sk-SK" sz="1400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84213" y="6021388"/>
            <a:ext cx="741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Obr.</a:t>
            </a:r>
            <a:r>
              <a:rPr lang="en-US" altLang="sk-SK" b="1" dirty="0"/>
              <a:t>3.3.8</a:t>
            </a:r>
            <a:r>
              <a:rPr lang="sk-SK" altLang="sk-SK" b="1" dirty="0"/>
              <a:t> </a:t>
            </a:r>
            <a:r>
              <a:rPr lang="sk-SK" altLang="sk-SK" dirty="0"/>
              <a:t>Klasifikácia ODN podľa vlastností </a:t>
            </a:r>
            <a:r>
              <a:rPr lang="sk-SK" altLang="sk-SK" dirty="0" smtClean="0"/>
              <a:t>DP</a:t>
            </a:r>
            <a:endParaRPr lang="cs-CZ" altLang="sk-SK" b="1" dirty="0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0" y="18891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b="1"/>
              <a:t>ODN – Optical Distribution Network – </a:t>
            </a:r>
            <a:r>
              <a:rPr lang="sk-SK" altLang="sk-SK" sz="2400"/>
              <a:t>Optická distribučná sieť</a:t>
            </a:r>
            <a:endParaRPr lang="cs-CZ" altLang="sk-SK" sz="2400" b="1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258888" y="981075"/>
            <a:ext cx="472049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aktívna  (</a:t>
            </a:r>
            <a:r>
              <a:rPr lang="sk-SK" altLang="sk-SK" b="1" dirty="0" err="1"/>
              <a:t>AON</a:t>
            </a:r>
            <a:r>
              <a:rPr lang="sk-SK" altLang="sk-SK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pasívna (</a:t>
            </a:r>
            <a:r>
              <a:rPr lang="sk-SK" altLang="sk-SK" b="1" dirty="0" err="1"/>
              <a:t>PON</a:t>
            </a:r>
            <a:r>
              <a:rPr lang="sk-SK" altLang="sk-SK" dirty="0" smtClean="0"/>
              <a:t>) . . . vysvetliť podrobnejšie...</a:t>
            </a:r>
            <a:endParaRPr lang="cs-CZ" altLang="sk-SK" dirty="0"/>
          </a:p>
        </p:txBody>
      </p:sp>
      <p:sp>
        <p:nvSpPr>
          <p:cNvPr id="17416" name="Line 9"/>
          <p:cNvSpPr>
            <a:spLocks noChangeShapeType="1"/>
          </p:cNvSpPr>
          <p:nvPr/>
        </p:nvSpPr>
        <p:spPr bwMode="auto">
          <a:xfrm flipV="1">
            <a:off x="1042988" y="1196975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>
            <a:off x="1042988" y="1412875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7418" name="Text Box 9"/>
          <p:cNvSpPr txBox="1">
            <a:spLocks noChangeArrowheads="1"/>
          </p:cNvSpPr>
          <p:nvPr/>
        </p:nvSpPr>
        <p:spPr bwMode="auto">
          <a:xfrm>
            <a:off x="6647562" y="3745288"/>
            <a:ext cx="267903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400" dirty="0" err="1" smtClean="0"/>
              <a:t>Pozn</a:t>
            </a:r>
            <a:r>
              <a:rPr lang="en-US" altLang="sk-SK" sz="1400" dirty="0" smtClean="0"/>
              <a:t>.: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sz="1400" dirty="0" smtClean="0"/>
              <a:t>DP – Distribution Point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sz="1400" dirty="0" smtClean="0"/>
              <a:t>EOC </a:t>
            </a:r>
            <a:r>
              <a:rPr lang="en-US" altLang="sk-SK" sz="1400" dirty="0"/>
              <a:t>– </a:t>
            </a:r>
            <a:r>
              <a:rPr lang="en-US" altLang="sk-SK" sz="1400" dirty="0" err="1"/>
              <a:t>elektro-optick</a:t>
            </a:r>
            <a:r>
              <a:rPr lang="sk-SK" altLang="sk-SK" sz="1400" dirty="0"/>
              <a:t>á </a:t>
            </a:r>
            <a:r>
              <a:rPr lang="sk-SK" altLang="sk-SK" sz="1400" dirty="0" smtClean="0"/>
              <a:t>konverzia</a:t>
            </a:r>
            <a:endParaRPr lang="en-US" altLang="sk-SK" sz="1400" dirty="0" smtClean="0"/>
          </a:p>
        </p:txBody>
      </p:sp>
      <p:grpSp>
        <p:nvGrpSpPr>
          <p:cNvPr id="4" name="Skupina 3"/>
          <p:cNvGrpSpPr/>
          <p:nvPr/>
        </p:nvGrpSpPr>
        <p:grpSpPr>
          <a:xfrm>
            <a:off x="254441" y="2992609"/>
            <a:ext cx="6004713" cy="2781787"/>
            <a:chOff x="899795" y="3543989"/>
            <a:chExt cx="3907155" cy="1768475"/>
          </a:xfrm>
        </p:grpSpPr>
        <p:sp>
          <p:nvSpPr>
            <p:cNvPr id="12" name="Obdĺžnik 11"/>
            <p:cNvSpPr/>
            <p:nvPr/>
          </p:nvSpPr>
          <p:spPr>
            <a:xfrm>
              <a:off x="1250315" y="3545894"/>
              <a:ext cx="1403350" cy="2565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3" name="Obdĺžnik 12"/>
            <p:cNvSpPr/>
            <p:nvPr/>
          </p:nvSpPr>
          <p:spPr>
            <a:xfrm>
              <a:off x="3616960" y="3574469"/>
              <a:ext cx="1189990" cy="2565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4" name="Obdĺžnik 13"/>
            <p:cNvSpPr/>
            <p:nvPr/>
          </p:nvSpPr>
          <p:spPr>
            <a:xfrm>
              <a:off x="899795" y="4059609"/>
              <a:ext cx="1067435" cy="2565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5" name="Obdĺžnik 14"/>
            <p:cNvSpPr/>
            <p:nvPr/>
          </p:nvSpPr>
          <p:spPr>
            <a:xfrm>
              <a:off x="2499995" y="4058974"/>
              <a:ext cx="1403350" cy="2565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6" name="Obdĺžnik 15"/>
            <p:cNvSpPr/>
            <p:nvPr/>
          </p:nvSpPr>
          <p:spPr>
            <a:xfrm>
              <a:off x="899795" y="4559354"/>
              <a:ext cx="1403350" cy="7315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7" name="Obdĺžnik 16"/>
            <p:cNvSpPr/>
            <p:nvPr/>
          </p:nvSpPr>
          <p:spPr>
            <a:xfrm>
              <a:off x="3004185" y="4561259"/>
              <a:ext cx="1403350" cy="75120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8" name="Blok textu 7"/>
            <p:cNvSpPr txBox="1"/>
            <p:nvPr/>
          </p:nvSpPr>
          <p:spPr>
            <a:xfrm>
              <a:off x="1351777" y="3545259"/>
              <a:ext cx="1024393" cy="3409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sk-SK" dirty="0">
                  <a:effectLst/>
                  <a:ea typeface="Calibri"/>
                  <a:cs typeface="Times New Roman"/>
                </a:rPr>
                <a:t>Aktívny DP</a:t>
              </a:r>
            </a:p>
          </p:txBody>
        </p:sp>
        <p:sp>
          <p:nvSpPr>
            <p:cNvPr id="19" name="Blok textu 8"/>
            <p:cNvSpPr txBox="1"/>
            <p:nvPr/>
          </p:nvSpPr>
          <p:spPr>
            <a:xfrm>
              <a:off x="3705860" y="3543989"/>
              <a:ext cx="1101090" cy="3409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sk-SK" dirty="0">
                  <a:effectLst/>
                  <a:ea typeface="Calibri"/>
                  <a:cs typeface="Times New Roman"/>
                </a:rPr>
                <a:t>Pasívny DP</a:t>
              </a:r>
            </a:p>
          </p:txBody>
        </p:sp>
        <p:sp>
          <p:nvSpPr>
            <p:cNvPr id="20" name="Blok textu 9"/>
            <p:cNvSpPr txBox="1"/>
            <p:nvPr/>
          </p:nvSpPr>
          <p:spPr>
            <a:xfrm>
              <a:off x="1031240" y="4053259"/>
              <a:ext cx="854710" cy="3409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sk-SK">
                  <a:effectLst/>
                  <a:ea typeface="Calibri"/>
                  <a:cs typeface="Times New Roman"/>
                </a:rPr>
                <a:t>s EOC</a:t>
              </a:r>
            </a:p>
          </p:txBody>
        </p:sp>
        <p:sp>
          <p:nvSpPr>
            <p:cNvPr id="21" name="Blok textu 10"/>
            <p:cNvSpPr txBox="1"/>
            <p:nvPr/>
          </p:nvSpPr>
          <p:spPr>
            <a:xfrm>
              <a:off x="2823845" y="4057069"/>
              <a:ext cx="854710" cy="3409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sk-SK">
                  <a:effectLst/>
                  <a:ea typeface="Calibri"/>
                  <a:cs typeface="Times New Roman"/>
                </a:rPr>
                <a:t>bez EOC</a:t>
              </a:r>
            </a:p>
          </p:txBody>
        </p:sp>
        <p:sp>
          <p:nvSpPr>
            <p:cNvPr id="22" name="Blok textu 11"/>
            <p:cNvSpPr txBox="1"/>
            <p:nvPr/>
          </p:nvSpPr>
          <p:spPr>
            <a:xfrm>
              <a:off x="1031240" y="4652699"/>
              <a:ext cx="1207135" cy="5632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sk-SK" dirty="0">
                  <a:effectLst/>
                  <a:ea typeface="Calibri"/>
                  <a:cs typeface="Times New Roman"/>
                </a:rPr>
                <a:t>Viac optických úsekov</a:t>
              </a:r>
            </a:p>
          </p:txBody>
        </p:sp>
        <p:sp>
          <p:nvSpPr>
            <p:cNvPr id="23" name="Blok textu 12"/>
            <p:cNvSpPr txBox="1"/>
            <p:nvPr/>
          </p:nvSpPr>
          <p:spPr>
            <a:xfrm>
              <a:off x="3048000" y="4646349"/>
              <a:ext cx="1126490" cy="5632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sk-SK">
                  <a:effectLst/>
                  <a:ea typeface="Calibri"/>
                  <a:cs typeface="Times New Roman"/>
                </a:rPr>
                <a:t>Jediný optický úsek</a:t>
              </a:r>
            </a:p>
          </p:txBody>
        </p:sp>
        <p:cxnSp>
          <p:nvCxnSpPr>
            <p:cNvPr id="24" name="Rovná spojnica 23"/>
            <p:cNvCxnSpPr/>
            <p:nvPr/>
          </p:nvCxnSpPr>
          <p:spPr>
            <a:xfrm>
              <a:off x="1665605" y="3803069"/>
              <a:ext cx="0" cy="2565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ovná spojnica 24"/>
            <p:cNvCxnSpPr/>
            <p:nvPr/>
          </p:nvCxnSpPr>
          <p:spPr>
            <a:xfrm>
              <a:off x="2574925" y="3803069"/>
              <a:ext cx="0" cy="25146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ovná spojnica 25"/>
            <p:cNvCxnSpPr/>
            <p:nvPr/>
          </p:nvCxnSpPr>
          <p:spPr>
            <a:xfrm>
              <a:off x="3771265" y="3832279"/>
              <a:ext cx="0" cy="22733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ovná spojnica 26"/>
            <p:cNvCxnSpPr/>
            <p:nvPr/>
          </p:nvCxnSpPr>
          <p:spPr>
            <a:xfrm>
              <a:off x="1664335" y="4315514"/>
              <a:ext cx="0" cy="2565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ovná spojnica 27"/>
            <p:cNvCxnSpPr/>
            <p:nvPr/>
          </p:nvCxnSpPr>
          <p:spPr>
            <a:xfrm>
              <a:off x="3384550" y="4316149"/>
              <a:ext cx="0" cy="2565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ovná spojnica 28"/>
            <p:cNvCxnSpPr/>
            <p:nvPr/>
          </p:nvCxnSpPr>
          <p:spPr>
            <a:xfrm flipH="1">
              <a:off x="4269740" y="3832279"/>
              <a:ext cx="0" cy="72136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sk-SK" alt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C9202F-1E95-49F2-8082-6F36DC01893F}" type="slidenum">
              <a:rPr lang="cs-CZ" altLang="sk-SK" smtClean="0"/>
              <a:pPr eaLnBrk="1" hangingPunct="1"/>
              <a:t>18</a:t>
            </a:fld>
            <a:endParaRPr lang="cs-CZ" altLang="sk-SK" smtClean="0"/>
          </a:p>
        </p:txBody>
      </p:sp>
      <p:sp>
        <p:nvSpPr>
          <p:cNvPr id="18435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AFD0F49-CB1E-4836-BDA9-690724753FD2}" type="slidenum">
              <a:rPr lang="cs-CZ" altLang="sk-SK" sz="1400"/>
              <a:pPr algn="r" eaLnBrk="1" hangingPunct="1"/>
              <a:t>18</a:t>
            </a:fld>
            <a:endParaRPr lang="cs-CZ" altLang="sk-SK" sz="140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3850" y="3429000"/>
            <a:ext cx="338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 </a:t>
            </a:r>
            <a:r>
              <a:rPr lang="sk-SK" altLang="sk-SK" sz="2400" b="1" i="1"/>
              <a:t>Technológi</a:t>
            </a:r>
            <a:r>
              <a:rPr lang="en-US" altLang="sk-SK" sz="2400" b="1" i="1"/>
              <a:t>e</a:t>
            </a:r>
            <a:r>
              <a:rPr lang="sk-SK" altLang="sk-SK" sz="2400" b="1" i="1"/>
              <a:t> PON</a:t>
            </a:r>
            <a:endParaRPr lang="cs-CZ" altLang="sk-SK" sz="2400" b="1" i="1"/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539750" y="3933825"/>
            <a:ext cx="80645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sk-SK" b="1" dirty="0" err="1"/>
              <a:t>APON</a:t>
            </a:r>
            <a:r>
              <a:rPr lang="en-US" altLang="sk-SK" dirty="0"/>
              <a:t> – </a:t>
            </a:r>
            <a:r>
              <a:rPr lang="sk-SK" altLang="sk-SK" dirty="0"/>
              <a:t>prenos na báze buniek ATM (štandard </a:t>
            </a:r>
            <a:r>
              <a:rPr lang="sk-SK" altLang="sk-SK" dirty="0" err="1"/>
              <a:t>ITU-T</a:t>
            </a:r>
            <a:r>
              <a:rPr lang="sk-SK" altLang="sk-SK" dirty="0"/>
              <a:t> G.983)</a:t>
            </a:r>
            <a:endParaRPr lang="en-US" altLang="sk-SK" dirty="0"/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sk-SK" altLang="sk-SK" b="1" dirty="0" err="1"/>
              <a:t>BPON</a:t>
            </a:r>
            <a:r>
              <a:rPr lang="sk-SK" altLang="sk-SK" dirty="0"/>
              <a:t> – </a:t>
            </a:r>
            <a:r>
              <a:rPr lang="sk-SK" altLang="sk-SK" dirty="0" err="1"/>
              <a:t>Broadband</a:t>
            </a:r>
            <a:r>
              <a:rPr lang="sk-SK" altLang="sk-SK" dirty="0"/>
              <a:t> </a:t>
            </a:r>
            <a:r>
              <a:rPr lang="sk-SK" altLang="sk-SK" dirty="0" err="1"/>
              <a:t>PON</a:t>
            </a:r>
            <a:r>
              <a:rPr lang="sk-SK" altLang="sk-SK" dirty="0"/>
              <a:t> – </a:t>
            </a:r>
            <a:r>
              <a:rPr lang="sk-SK" altLang="sk-SK" dirty="0" err="1"/>
              <a:t>symetr.prenosy</a:t>
            </a:r>
            <a:r>
              <a:rPr lang="sk-SK" altLang="sk-SK" dirty="0"/>
              <a:t> s vyššími rýchlosťami (622,04 </a:t>
            </a:r>
            <a:r>
              <a:rPr lang="sk-SK" altLang="sk-SK" dirty="0" err="1"/>
              <a:t>Mbps</a:t>
            </a:r>
            <a:r>
              <a:rPr lang="sk-SK" altLang="sk-SK" dirty="0"/>
              <a:t>; buď 2 vlákna, t.j. pre každý smer 1, alebo jediné vlákno s </a:t>
            </a:r>
            <a:r>
              <a:rPr lang="sk-SK" altLang="sk-SK" dirty="0" err="1"/>
              <a:t>WDM</a:t>
            </a:r>
            <a:endParaRPr lang="sk-SK" altLang="sk-SK" dirty="0"/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sk-SK" b="1" dirty="0" err="1"/>
              <a:t>EPON</a:t>
            </a:r>
            <a:r>
              <a:rPr lang="sk-SK" altLang="sk-SK" dirty="0"/>
              <a:t> – v spojení s </a:t>
            </a:r>
            <a:r>
              <a:rPr lang="sk-SK" altLang="sk-SK" dirty="0" err="1"/>
              <a:t>Ethernetom</a:t>
            </a:r>
            <a:r>
              <a:rPr lang="sk-SK" altLang="sk-SK" dirty="0"/>
              <a:t> (</a:t>
            </a:r>
            <a:r>
              <a:rPr lang="sk-SK" altLang="sk-SK" dirty="0" err="1"/>
              <a:t>Ethernet</a:t>
            </a:r>
            <a:r>
              <a:rPr lang="sk-SK" altLang="sk-SK" dirty="0"/>
              <a:t> in </a:t>
            </a:r>
            <a:r>
              <a:rPr lang="sk-SK" altLang="sk-SK" dirty="0" err="1"/>
              <a:t>the</a:t>
            </a:r>
            <a:r>
              <a:rPr lang="sk-SK" altLang="sk-SK" dirty="0"/>
              <a:t> </a:t>
            </a:r>
            <a:r>
              <a:rPr lang="sk-SK" altLang="sk-SK" dirty="0" err="1"/>
              <a:t>first</a:t>
            </a:r>
            <a:r>
              <a:rPr lang="sk-SK" altLang="sk-SK" dirty="0"/>
              <a:t> </a:t>
            </a:r>
            <a:r>
              <a:rPr lang="sk-SK" altLang="sk-SK" dirty="0" err="1"/>
              <a:t>Mile</a:t>
            </a:r>
            <a:r>
              <a:rPr lang="sk-SK" altLang="sk-SK" dirty="0"/>
              <a:t>)</a:t>
            </a:r>
            <a:endParaRPr lang="en-US" altLang="sk-SK" dirty="0"/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sk-SK" b="1" dirty="0" err="1"/>
              <a:t>GPON</a:t>
            </a:r>
            <a:r>
              <a:rPr lang="sk-SK" altLang="sk-SK" dirty="0"/>
              <a:t> – gigabitový variant  </a:t>
            </a:r>
            <a:r>
              <a:rPr lang="sk-SK" altLang="sk-SK" dirty="0" err="1" smtClean="0"/>
              <a:t>PON</a:t>
            </a:r>
            <a:r>
              <a:rPr lang="sk-SK" altLang="sk-SK" dirty="0"/>
              <a:t>;</a:t>
            </a:r>
            <a:r>
              <a:rPr lang="sk-SK" altLang="sk-SK" dirty="0" smtClean="0"/>
              <a:t> </a:t>
            </a:r>
            <a:r>
              <a:rPr lang="sk-SK" altLang="sk-SK" dirty="0"/>
              <a:t>1,244 a 2,488 </a:t>
            </a:r>
            <a:r>
              <a:rPr lang="sk-SK" altLang="sk-SK" dirty="0" err="1"/>
              <a:t>Gbps</a:t>
            </a:r>
            <a:r>
              <a:rPr lang="sk-SK" altLang="sk-SK" dirty="0"/>
              <a:t> (</a:t>
            </a:r>
            <a:r>
              <a:rPr lang="sk-SK" altLang="sk-SK" dirty="0" err="1"/>
              <a:t>ITU-T</a:t>
            </a:r>
            <a:r>
              <a:rPr lang="sk-SK" altLang="sk-SK" dirty="0"/>
              <a:t> G.984)</a:t>
            </a:r>
            <a:endParaRPr lang="en-US" altLang="sk-SK" dirty="0"/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sk-SK" b="1" dirty="0" err="1"/>
              <a:t>CWDM</a:t>
            </a:r>
            <a:r>
              <a:rPr lang="sk-SK" altLang="sk-SK" b="1" dirty="0"/>
              <a:t> – </a:t>
            </a:r>
            <a:r>
              <a:rPr lang="sk-SK" altLang="sk-SK" dirty="0" err="1"/>
              <a:t>Coarse</a:t>
            </a:r>
            <a:r>
              <a:rPr lang="sk-SK" altLang="sk-SK" dirty="0"/>
              <a:t> </a:t>
            </a:r>
            <a:r>
              <a:rPr lang="sk-SK" altLang="sk-SK" dirty="0" err="1"/>
              <a:t>WDM</a:t>
            </a:r>
            <a:r>
              <a:rPr lang="sk-SK" altLang="sk-SK" dirty="0"/>
              <a:t> (hrubé </a:t>
            </a:r>
            <a:r>
              <a:rPr lang="sk-SK" altLang="sk-SK" dirty="0" err="1"/>
              <a:t>vln.delenie</a:t>
            </a:r>
            <a:r>
              <a:rPr lang="sk-SK" altLang="sk-SK" dirty="0"/>
              <a:t>) </a:t>
            </a:r>
            <a:r>
              <a:rPr lang="sk-SK" altLang="sk-SK" b="1" dirty="0"/>
              <a:t> – </a:t>
            </a:r>
            <a:r>
              <a:rPr lang="sk-SK" altLang="sk-SK" dirty="0"/>
              <a:t>medzistupeň medzi </a:t>
            </a:r>
            <a:r>
              <a:rPr lang="sk-SK" altLang="sk-SK" dirty="0" err="1"/>
              <a:t>WDM</a:t>
            </a:r>
            <a:r>
              <a:rPr lang="sk-SK" altLang="sk-SK" dirty="0"/>
              <a:t> a </a:t>
            </a:r>
            <a:r>
              <a:rPr lang="sk-SK" altLang="sk-SK" dirty="0" err="1"/>
              <a:t>DWDM</a:t>
            </a:r>
            <a:r>
              <a:rPr lang="sk-SK" altLang="sk-SK" dirty="0"/>
              <a:t> (</a:t>
            </a:r>
            <a:r>
              <a:rPr lang="sk-SK" altLang="sk-SK" dirty="0" err="1"/>
              <a:t>Dense</a:t>
            </a:r>
            <a:r>
              <a:rPr lang="sk-SK" altLang="sk-SK" dirty="0"/>
              <a:t> </a:t>
            </a:r>
            <a:r>
              <a:rPr lang="sk-SK" altLang="sk-SK" dirty="0" err="1"/>
              <a:t>WDM</a:t>
            </a:r>
            <a:r>
              <a:rPr lang="sk-SK" altLang="sk-SK" dirty="0"/>
              <a:t>) – kvôli lacnejšiemu zvýšeniu </a:t>
            </a:r>
            <a:r>
              <a:rPr lang="sk-SK" altLang="sk-SK" dirty="0" err="1" smtClean="0"/>
              <a:t>prenos.kapacity</a:t>
            </a:r>
            <a:r>
              <a:rPr lang="sk-SK" altLang="sk-SK" dirty="0"/>
              <a:t>;</a:t>
            </a:r>
            <a:r>
              <a:rPr lang="sk-SK" altLang="sk-SK" dirty="0" smtClean="0"/>
              <a:t> </a:t>
            </a:r>
            <a:r>
              <a:rPr lang="sk-SK" altLang="sk-SK" dirty="0"/>
              <a:t>do 8 </a:t>
            </a:r>
            <a:r>
              <a:rPr lang="sk-SK" altLang="sk-SK" dirty="0" smtClean="0"/>
              <a:t>kanálov; </a:t>
            </a:r>
            <a:r>
              <a:rPr lang="sk-SK" altLang="sk-SK" dirty="0"/>
              <a:t>okno </a:t>
            </a:r>
            <a:r>
              <a:rPr lang="sk-SK" altLang="sk-SK" dirty="0" smtClean="0"/>
              <a:t>1550nm; </a:t>
            </a:r>
            <a:r>
              <a:rPr lang="sk-SK" altLang="sk-SK" dirty="0"/>
              <a:t>nechladené lasery</a:t>
            </a:r>
            <a:endParaRPr lang="en-US" altLang="sk-SK" b="1" dirty="0"/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sk-SK" dirty="0" err="1"/>
              <a:t>hybridn</a:t>
            </a:r>
            <a:r>
              <a:rPr lang="sk-SK" altLang="sk-SK" dirty="0"/>
              <a:t>é - </a:t>
            </a:r>
            <a:endParaRPr lang="en-US" altLang="sk-SK" dirty="0"/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1395413" y="2884488"/>
            <a:ext cx="64850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Obr.</a:t>
            </a:r>
            <a:r>
              <a:rPr lang="en-US" altLang="sk-SK" dirty="0"/>
              <a:t>3.3.9  </a:t>
            </a:r>
            <a:r>
              <a:rPr lang="sk-SK" altLang="sk-SK" dirty="0"/>
              <a:t>Rozdelenie </a:t>
            </a:r>
            <a:r>
              <a:rPr lang="sk-SK" altLang="sk-SK" dirty="0" err="1" smtClean="0"/>
              <a:t>opt.prístup</a:t>
            </a:r>
            <a:r>
              <a:rPr lang="sk-SK" altLang="sk-SK" dirty="0" err="1" smtClean="0"/>
              <a:t>ových</a:t>
            </a:r>
            <a:r>
              <a:rPr lang="sk-SK" altLang="sk-SK" dirty="0" smtClean="0"/>
              <a:t> metód a systémov</a:t>
            </a:r>
            <a:endParaRPr lang="en-US" altLang="sk-SK" dirty="0"/>
          </a:p>
        </p:txBody>
      </p:sp>
      <p:grpSp>
        <p:nvGrpSpPr>
          <p:cNvPr id="18439" name="Group 89"/>
          <p:cNvGrpSpPr>
            <a:grpSpLocks/>
          </p:cNvGrpSpPr>
          <p:nvPr/>
        </p:nvGrpSpPr>
        <p:grpSpPr bwMode="auto">
          <a:xfrm>
            <a:off x="1395413" y="549275"/>
            <a:ext cx="6926262" cy="2133600"/>
            <a:chOff x="1474" y="709"/>
            <a:chExt cx="3768" cy="1344"/>
          </a:xfrm>
        </p:grpSpPr>
        <p:sp>
          <p:nvSpPr>
            <p:cNvPr id="18440" name="Text Box 51"/>
            <p:cNvSpPr txBox="1">
              <a:spLocks noChangeArrowheads="1"/>
            </p:cNvSpPr>
            <p:nvPr/>
          </p:nvSpPr>
          <p:spPr bwMode="auto">
            <a:xfrm>
              <a:off x="2928" y="743"/>
              <a:ext cx="1086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sz="1200">
                  <a:ea typeface="굴림" charset="-127"/>
                </a:rPr>
                <a:t>Optick</a:t>
              </a:r>
              <a:r>
                <a:rPr lang="sk-SK" altLang="ko-KR" sz="1200"/>
                <a:t>é prostriedky</a:t>
              </a:r>
              <a:endParaRPr lang="en-US" altLang="sk-SK"/>
            </a:p>
          </p:txBody>
        </p:sp>
        <p:sp>
          <p:nvSpPr>
            <p:cNvPr id="18441" name="Rectangle 52"/>
            <p:cNvSpPr>
              <a:spLocks noChangeArrowheads="1"/>
            </p:cNvSpPr>
            <p:nvPr/>
          </p:nvSpPr>
          <p:spPr bwMode="auto">
            <a:xfrm>
              <a:off x="2890" y="709"/>
              <a:ext cx="1008" cy="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42" name="Text Box 53"/>
            <p:cNvSpPr txBox="1">
              <a:spLocks noChangeArrowheads="1"/>
            </p:cNvSpPr>
            <p:nvPr/>
          </p:nvSpPr>
          <p:spPr bwMode="auto">
            <a:xfrm>
              <a:off x="4032" y="983"/>
              <a:ext cx="932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Bod-bod     (P2P)</a:t>
              </a:r>
              <a:endParaRPr lang="en-US" altLang="sk-SK"/>
            </a:p>
          </p:txBody>
        </p:sp>
        <p:sp>
          <p:nvSpPr>
            <p:cNvPr id="18443" name="Rectangle 54"/>
            <p:cNvSpPr>
              <a:spLocks noChangeArrowheads="1"/>
            </p:cNvSpPr>
            <p:nvPr/>
          </p:nvSpPr>
          <p:spPr bwMode="auto">
            <a:xfrm>
              <a:off x="3994" y="949"/>
              <a:ext cx="1008" cy="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44" name="Text Box 55"/>
            <p:cNvSpPr txBox="1">
              <a:spLocks noChangeArrowheads="1"/>
            </p:cNvSpPr>
            <p:nvPr/>
          </p:nvSpPr>
          <p:spPr bwMode="auto">
            <a:xfrm>
              <a:off x="1746" y="983"/>
              <a:ext cx="11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Mnohobodové  (PMP)</a:t>
              </a:r>
            </a:p>
            <a:p>
              <a:pPr eaLnBrk="1" hangingPunct="1"/>
              <a:r>
                <a:rPr lang="sk-SK" altLang="ko-KR" sz="1200"/>
                <a:t>siete OAN</a:t>
              </a:r>
              <a:endParaRPr lang="en-US" altLang="sk-SK"/>
            </a:p>
          </p:txBody>
        </p:sp>
        <p:sp>
          <p:nvSpPr>
            <p:cNvPr id="18445" name="Rectangle 56"/>
            <p:cNvSpPr>
              <a:spLocks noChangeArrowheads="1"/>
            </p:cNvSpPr>
            <p:nvPr/>
          </p:nvSpPr>
          <p:spPr bwMode="auto">
            <a:xfrm>
              <a:off x="1752" y="949"/>
              <a:ext cx="1008" cy="30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46" name="Text Box 57"/>
            <p:cNvSpPr txBox="1">
              <a:spLocks noChangeArrowheads="1"/>
            </p:cNvSpPr>
            <p:nvPr/>
          </p:nvSpPr>
          <p:spPr bwMode="auto">
            <a:xfrm>
              <a:off x="3629" y="1319"/>
              <a:ext cx="538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vláknové</a:t>
              </a:r>
              <a:endParaRPr lang="en-US" altLang="sk-SK"/>
            </a:p>
          </p:txBody>
        </p:sp>
        <p:sp>
          <p:nvSpPr>
            <p:cNvPr id="18447" name="Rectangle 58"/>
            <p:cNvSpPr>
              <a:spLocks noChangeArrowheads="1"/>
            </p:cNvSpPr>
            <p:nvPr/>
          </p:nvSpPr>
          <p:spPr bwMode="auto">
            <a:xfrm>
              <a:off x="3591" y="1285"/>
              <a:ext cx="576" cy="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48" name="Text Box 59"/>
            <p:cNvSpPr txBox="1">
              <a:spLocks noChangeArrowheads="1"/>
            </p:cNvSpPr>
            <p:nvPr/>
          </p:nvSpPr>
          <p:spPr bwMode="auto">
            <a:xfrm>
              <a:off x="4272" y="1253"/>
              <a:ext cx="932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smerové spoje  - FSO</a:t>
              </a:r>
            </a:p>
            <a:p>
              <a:pPr eaLnBrk="1" hangingPunct="1"/>
              <a:endParaRPr lang="en-US" altLang="sk-SK"/>
            </a:p>
          </p:txBody>
        </p:sp>
        <p:sp>
          <p:nvSpPr>
            <p:cNvPr id="18449" name="Rectangle 60"/>
            <p:cNvSpPr>
              <a:spLocks noChangeArrowheads="1"/>
            </p:cNvSpPr>
            <p:nvPr/>
          </p:nvSpPr>
          <p:spPr bwMode="auto">
            <a:xfrm>
              <a:off x="4234" y="1285"/>
              <a:ext cx="1008" cy="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50" name="Text Box 61"/>
            <p:cNvSpPr txBox="1">
              <a:spLocks noChangeArrowheads="1"/>
            </p:cNvSpPr>
            <p:nvPr/>
          </p:nvSpPr>
          <p:spPr bwMode="auto">
            <a:xfrm>
              <a:off x="2444" y="1319"/>
              <a:ext cx="801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pasívne  - PON</a:t>
              </a:r>
              <a:endParaRPr lang="en-US" altLang="sk-SK"/>
            </a:p>
          </p:txBody>
        </p:sp>
        <p:sp>
          <p:nvSpPr>
            <p:cNvPr id="18451" name="Rectangle 62"/>
            <p:cNvSpPr>
              <a:spLocks noChangeArrowheads="1"/>
            </p:cNvSpPr>
            <p:nvPr/>
          </p:nvSpPr>
          <p:spPr bwMode="auto">
            <a:xfrm>
              <a:off x="2405" y="1319"/>
              <a:ext cx="778" cy="1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52" name="Text Box 63"/>
            <p:cNvSpPr txBox="1">
              <a:spLocks noChangeArrowheads="1"/>
            </p:cNvSpPr>
            <p:nvPr/>
          </p:nvSpPr>
          <p:spPr bwMode="auto">
            <a:xfrm>
              <a:off x="1512" y="1319"/>
              <a:ext cx="802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aktívne  - AON</a:t>
              </a:r>
              <a:endParaRPr lang="en-US" altLang="sk-SK"/>
            </a:p>
          </p:txBody>
        </p:sp>
        <p:sp>
          <p:nvSpPr>
            <p:cNvPr id="18453" name="Rectangle 64"/>
            <p:cNvSpPr>
              <a:spLocks noChangeArrowheads="1"/>
            </p:cNvSpPr>
            <p:nvPr/>
          </p:nvSpPr>
          <p:spPr bwMode="auto">
            <a:xfrm>
              <a:off x="1474" y="1319"/>
              <a:ext cx="778" cy="1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54" name="Text Box 65"/>
            <p:cNvSpPr txBox="1">
              <a:spLocks noChangeArrowheads="1"/>
            </p:cNvSpPr>
            <p:nvPr/>
          </p:nvSpPr>
          <p:spPr bwMode="auto">
            <a:xfrm>
              <a:off x="2127" y="1616"/>
              <a:ext cx="4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TDM</a:t>
              </a:r>
              <a:endParaRPr lang="en-US" altLang="sk-SK"/>
            </a:p>
          </p:txBody>
        </p:sp>
        <p:sp>
          <p:nvSpPr>
            <p:cNvPr id="18455" name="Rectangle 66"/>
            <p:cNvSpPr>
              <a:spLocks noChangeArrowheads="1"/>
            </p:cNvSpPr>
            <p:nvPr/>
          </p:nvSpPr>
          <p:spPr bwMode="auto">
            <a:xfrm>
              <a:off x="2088" y="1616"/>
              <a:ext cx="466" cy="1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56" name="Text Box 67"/>
            <p:cNvSpPr txBox="1">
              <a:spLocks noChangeArrowheads="1"/>
            </p:cNvSpPr>
            <p:nvPr/>
          </p:nvSpPr>
          <p:spPr bwMode="auto">
            <a:xfrm>
              <a:off x="2621" y="1616"/>
              <a:ext cx="4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FDM</a:t>
              </a:r>
              <a:endParaRPr lang="en-US" altLang="sk-SK"/>
            </a:p>
          </p:txBody>
        </p:sp>
        <p:sp>
          <p:nvSpPr>
            <p:cNvPr id="18457" name="Rectangle 68"/>
            <p:cNvSpPr>
              <a:spLocks noChangeArrowheads="1"/>
            </p:cNvSpPr>
            <p:nvPr/>
          </p:nvSpPr>
          <p:spPr bwMode="auto">
            <a:xfrm>
              <a:off x="2583" y="1616"/>
              <a:ext cx="465" cy="1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58" name="Text Box 69"/>
            <p:cNvSpPr txBox="1">
              <a:spLocks noChangeArrowheads="1"/>
            </p:cNvSpPr>
            <p:nvPr/>
          </p:nvSpPr>
          <p:spPr bwMode="auto">
            <a:xfrm>
              <a:off x="3140" y="1616"/>
              <a:ext cx="4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CWDM</a:t>
              </a:r>
              <a:endParaRPr lang="en-US" altLang="sk-SK"/>
            </a:p>
          </p:txBody>
        </p:sp>
        <p:sp>
          <p:nvSpPr>
            <p:cNvPr id="18459" name="Rectangle 70"/>
            <p:cNvSpPr>
              <a:spLocks noChangeArrowheads="1"/>
            </p:cNvSpPr>
            <p:nvPr/>
          </p:nvSpPr>
          <p:spPr bwMode="auto">
            <a:xfrm>
              <a:off x="3101" y="1616"/>
              <a:ext cx="466" cy="1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60" name="Text Box 71"/>
            <p:cNvSpPr txBox="1">
              <a:spLocks noChangeArrowheads="1"/>
            </p:cNvSpPr>
            <p:nvPr/>
          </p:nvSpPr>
          <p:spPr bwMode="auto">
            <a:xfrm>
              <a:off x="1671" y="1875"/>
              <a:ext cx="4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APON</a:t>
              </a:r>
              <a:endParaRPr lang="en-US" altLang="sk-SK"/>
            </a:p>
          </p:txBody>
        </p:sp>
        <p:sp>
          <p:nvSpPr>
            <p:cNvPr id="18461" name="Rectangle 72"/>
            <p:cNvSpPr>
              <a:spLocks noChangeArrowheads="1"/>
            </p:cNvSpPr>
            <p:nvPr/>
          </p:nvSpPr>
          <p:spPr bwMode="auto">
            <a:xfrm>
              <a:off x="1632" y="1875"/>
              <a:ext cx="466" cy="1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62" name="Text Box 73"/>
            <p:cNvSpPr txBox="1">
              <a:spLocks noChangeArrowheads="1"/>
            </p:cNvSpPr>
            <p:nvPr/>
          </p:nvSpPr>
          <p:spPr bwMode="auto">
            <a:xfrm>
              <a:off x="2204" y="1875"/>
              <a:ext cx="4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GPON</a:t>
              </a:r>
              <a:endParaRPr lang="en-US" altLang="sk-SK"/>
            </a:p>
          </p:txBody>
        </p:sp>
        <p:sp>
          <p:nvSpPr>
            <p:cNvPr id="18463" name="Rectangle 74"/>
            <p:cNvSpPr>
              <a:spLocks noChangeArrowheads="1"/>
            </p:cNvSpPr>
            <p:nvPr/>
          </p:nvSpPr>
          <p:spPr bwMode="auto">
            <a:xfrm>
              <a:off x="2165" y="1875"/>
              <a:ext cx="466" cy="1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64" name="Text Box 75"/>
            <p:cNvSpPr txBox="1">
              <a:spLocks noChangeArrowheads="1"/>
            </p:cNvSpPr>
            <p:nvPr/>
          </p:nvSpPr>
          <p:spPr bwMode="auto">
            <a:xfrm>
              <a:off x="2722" y="1875"/>
              <a:ext cx="4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EPON</a:t>
              </a:r>
              <a:endParaRPr lang="en-US" altLang="sk-SK"/>
            </a:p>
          </p:txBody>
        </p:sp>
        <p:sp>
          <p:nvSpPr>
            <p:cNvPr id="18465" name="Rectangle 76"/>
            <p:cNvSpPr>
              <a:spLocks noChangeArrowheads="1"/>
            </p:cNvSpPr>
            <p:nvPr/>
          </p:nvSpPr>
          <p:spPr bwMode="auto">
            <a:xfrm>
              <a:off x="2684" y="1875"/>
              <a:ext cx="465" cy="1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66" name="Line 77"/>
            <p:cNvSpPr>
              <a:spLocks noChangeShapeType="1"/>
            </p:cNvSpPr>
            <p:nvPr/>
          </p:nvSpPr>
          <p:spPr bwMode="auto">
            <a:xfrm flipV="1">
              <a:off x="2204" y="795"/>
              <a:ext cx="686" cy="1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67" name="Line 78"/>
            <p:cNvSpPr>
              <a:spLocks noChangeShapeType="1"/>
            </p:cNvSpPr>
            <p:nvPr/>
          </p:nvSpPr>
          <p:spPr bwMode="auto">
            <a:xfrm>
              <a:off x="3898" y="795"/>
              <a:ext cx="514" cy="1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68" name="Line 79"/>
            <p:cNvSpPr>
              <a:spLocks noChangeShapeType="1"/>
            </p:cNvSpPr>
            <p:nvPr/>
          </p:nvSpPr>
          <p:spPr bwMode="auto">
            <a:xfrm flipV="1">
              <a:off x="1824" y="1256"/>
              <a:ext cx="264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69" name="Line 80"/>
            <p:cNvSpPr>
              <a:spLocks noChangeShapeType="1"/>
            </p:cNvSpPr>
            <p:nvPr/>
          </p:nvSpPr>
          <p:spPr bwMode="auto">
            <a:xfrm>
              <a:off x="2314" y="1256"/>
              <a:ext cx="370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0" name="Line 81"/>
            <p:cNvSpPr>
              <a:spLocks noChangeShapeType="1"/>
            </p:cNvSpPr>
            <p:nvPr/>
          </p:nvSpPr>
          <p:spPr bwMode="auto">
            <a:xfrm flipH="1">
              <a:off x="2314" y="1496"/>
              <a:ext cx="187" cy="1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1" name="Line 82"/>
            <p:cNvSpPr>
              <a:spLocks noChangeShapeType="1"/>
            </p:cNvSpPr>
            <p:nvPr/>
          </p:nvSpPr>
          <p:spPr bwMode="auto">
            <a:xfrm>
              <a:off x="2794" y="1496"/>
              <a:ext cx="0" cy="1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2" name="Line 83"/>
            <p:cNvSpPr>
              <a:spLocks noChangeShapeType="1"/>
            </p:cNvSpPr>
            <p:nvPr/>
          </p:nvSpPr>
          <p:spPr bwMode="auto">
            <a:xfrm>
              <a:off x="3048" y="1496"/>
              <a:ext cx="298" cy="1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3" name="Line 84"/>
            <p:cNvSpPr>
              <a:spLocks noChangeShapeType="1"/>
            </p:cNvSpPr>
            <p:nvPr/>
          </p:nvSpPr>
          <p:spPr bwMode="auto">
            <a:xfrm flipH="1">
              <a:off x="1872" y="1794"/>
              <a:ext cx="380" cy="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4" name="Line 85"/>
            <p:cNvSpPr>
              <a:spLocks noChangeShapeType="1"/>
            </p:cNvSpPr>
            <p:nvPr/>
          </p:nvSpPr>
          <p:spPr bwMode="auto">
            <a:xfrm>
              <a:off x="2348" y="1794"/>
              <a:ext cx="0" cy="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5" name="Line 86"/>
            <p:cNvSpPr>
              <a:spLocks noChangeShapeType="1"/>
            </p:cNvSpPr>
            <p:nvPr/>
          </p:nvSpPr>
          <p:spPr bwMode="auto">
            <a:xfrm>
              <a:off x="2444" y="1794"/>
              <a:ext cx="484" cy="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6" name="Line 87"/>
            <p:cNvSpPr>
              <a:spLocks noChangeShapeType="1"/>
            </p:cNvSpPr>
            <p:nvPr/>
          </p:nvSpPr>
          <p:spPr bwMode="auto">
            <a:xfrm flipH="1">
              <a:off x="3860" y="1189"/>
              <a:ext cx="513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7" name="Line 88"/>
            <p:cNvSpPr>
              <a:spLocks noChangeShapeType="1"/>
            </p:cNvSpPr>
            <p:nvPr/>
          </p:nvSpPr>
          <p:spPr bwMode="auto">
            <a:xfrm>
              <a:off x="4508" y="1189"/>
              <a:ext cx="148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83FE78-7F8C-49B2-BB35-821AA0A33511}" type="slidenum">
              <a:rPr lang="cs-CZ" altLang="sk-SK" smtClean="0"/>
              <a:pPr eaLnBrk="1" hangingPunct="1"/>
              <a:t>19</a:t>
            </a:fld>
            <a:endParaRPr lang="cs-CZ" altLang="sk-SK" smtClean="0"/>
          </a:p>
        </p:txBody>
      </p:sp>
      <p:sp>
        <p:nvSpPr>
          <p:cNvPr id="19459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C64311-E1BA-474A-81DB-FC739FC5E6D0}" type="slidenum">
              <a:rPr lang="cs-CZ" altLang="sk-SK" sz="1400"/>
              <a:pPr algn="r" eaLnBrk="1" hangingPunct="1"/>
              <a:t>19</a:t>
            </a:fld>
            <a:endParaRPr lang="cs-CZ" altLang="sk-SK" sz="1400"/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206375" y="255588"/>
            <a:ext cx="85598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k-SK" altLang="sk-SK" sz="1400" b="1" dirty="0"/>
              <a:t>Š</a:t>
            </a:r>
            <a:r>
              <a:rPr lang="cs-CZ" altLang="sk-SK" sz="1400" b="1" dirty="0" err="1"/>
              <a:t>tandard</a:t>
            </a:r>
            <a:r>
              <a:rPr lang="en-US" altLang="sk-SK" sz="1400" b="1" dirty="0" smtClean="0"/>
              <a:t>y</a:t>
            </a:r>
            <a:r>
              <a:rPr lang="sk-SK" altLang="sk-SK" sz="1400" b="1" dirty="0" smtClean="0"/>
              <a:t> trochu podrobnejšie</a:t>
            </a:r>
            <a:endParaRPr lang="cs-CZ" altLang="sk-SK" sz="1400" b="1" dirty="0"/>
          </a:p>
          <a:p>
            <a:pPr algn="ctr" eaLnBrk="1" hangingPunct="1"/>
            <a:r>
              <a:rPr lang="cs-CZ" altLang="sk-SK" sz="1400" dirty="0">
                <a:hlinkClick r:id="rId2" tooltip="ITU-T"/>
              </a:rPr>
              <a:t>ITU-T</a:t>
            </a:r>
            <a:r>
              <a:rPr lang="cs-CZ" altLang="sk-SK" sz="1400" dirty="0"/>
              <a:t> </a:t>
            </a:r>
            <a:r>
              <a:rPr lang="cs-CZ" altLang="sk-SK" sz="1400" dirty="0">
                <a:hlinkClick r:id="rId3" tooltip="G.983"/>
              </a:rPr>
              <a:t>G.983</a:t>
            </a:r>
            <a:r>
              <a:rPr lang="cs-CZ" altLang="sk-SK" sz="1400" dirty="0"/>
              <a:t> </a:t>
            </a:r>
          </a:p>
          <a:p>
            <a:pPr lvl="1" algn="ctr" eaLnBrk="1" hangingPunct="1"/>
            <a:r>
              <a:rPr lang="cs-CZ" altLang="sk-SK" sz="1400" b="1" dirty="0"/>
              <a:t>APON</a:t>
            </a:r>
            <a:r>
              <a:rPr lang="cs-CZ" altLang="sk-SK" sz="1400" dirty="0"/>
              <a:t> (ATM </a:t>
            </a:r>
            <a:r>
              <a:rPr lang="cs-CZ" altLang="sk-SK" sz="1400" dirty="0" err="1"/>
              <a:t>Passive</a:t>
            </a:r>
            <a:r>
              <a:rPr lang="cs-CZ" altLang="sk-SK" sz="1400" dirty="0"/>
              <a:t> </a:t>
            </a:r>
            <a:r>
              <a:rPr lang="cs-CZ" altLang="sk-SK" sz="1400" dirty="0" err="1"/>
              <a:t>Optical</a:t>
            </a:r>
            <a:r>
              <a:rPr lang="cs-CZ" altLang="sk-SK" sz="1400" dirty="0"/>
              <a:t> Network) </a:t>
            </a:r>
            <a:r>
              <a:rPr lang="en-US" altLang="sk-SK" sz="1400" dirty="0"/>
              <a:t>-</a:t>
            </a:r>
            <a:r>
              <a:rPr lang="sk-SK" altLang="sk-SK" sz="1400" dirty="0"/>
              <a:t> prvý štandard v oblasti PON – hlavne pre aplikácie pre firmy; je založený na ATM</a:t>
            </a:r>
          </a:p>
          <a:p>
            <a:pPr lvl="1" algn="ctr" eaLnBrk="1" hangingPunct="1"/>
            <a:r>
              <a:rPr lang="cs-CZ" altLang="sk-SK" sz="1400" b="1" dirty="0"/>
              <a:t>BPON</a:t>
            </a:r>
            <a:r>
              <a:rPr lang="cs-CZ" altLang="sk-SK" sz="1400" dirty="0"/>
              <a:t> (</a:t>
            </a:r>
            <a:r>
              <a:rPr lang="cs-CZ" altLang="sk-SK" sz="1400" dirty="0" err="1"/>
              <a:t>Broadband</a:t>
            </a:r>
            <a:r>
              <a:rPr lang="cs-CZ" altLang="sk-SK" sz="1400" dirty="0"/>
              <a:t> PON) </a:t>
            </a:r>
            <a:r>
              <a:rPr lang="en-US" altLang="sk-SK" sz="1400" dirty="0"/>
              <a:t>–</a:t>
            </a:r>
            <a:r>
              <a:rPr lang="cs-CZ" altLang="sk-SK" sz="1400" dirty="0"/>
              <a:t> </a:t>
            </a:r>
            <a:r>
              <a:rPr lang="cs-CZ" altLang="sk-SK" sz="1400" dirty="0" err="1"/>
              <a:t>štandard</a:t>
            </a:r>
            <a:r>
              <a:rPr lang="cs-CZ" altLang="sk-SK" sz="1400" dirty="0"/>
              <a:t> založený na APON. </a:t>
            </a:r>
            <a:r>
              <a:rPr lang="cs-CZ" altLang="sk-SK" sz="1400" dirty="0" err="1"/>
              <a:t>Pridáva</a:t>
            </a:r>
            <a:r>
              <a:rPr lang="cs-CZ" altLang="sk-SK" sz="1400" dirty="0"/>
              <a:t> podporu </a:t>
            </a:r>
            <a:r>
              <a:rPr lang="cs-CZ" altLang="sk-SK" sz="1400" dirty="0" err="1"/>
              <a:t>pre</a:t>
            </a:r>
            <a:r>
              <a:rPr lang="cs-CZ" altLang="sk-SK" sz="1400" dirty="0"/>
              <a:t> WDM, </a:t>
            </a:r>
            <a:r>
              <a:rPr lang="cs-CZ" altLang="sk-SK" sz="1400" dirty="0" err="1"/>
              <a:t>dynamickú</a:t>
            </a:r>
            <a:r>
              <a:rPr lang="cs-CZ" altLang="sk-SK" sz="1400" dirty="0"/>
              <a:t> </a:t>
            </a:r>
            <a:r>
              <a:rPr lang="cs-CZ" altLang="sk-SK" sz="1400" dirty="0" err="1"/>
              <a:t>alokáciu</a:t>
            </a:r>
            <a:r>
              <a:rPr lang="cs-CZ" altLang="sk-SK" sz="1400" dirty="0"/>
              <a:t> </a:t>
            </a:r>
            <a:r>
              <a:rPr lang="cs-CZ" altLang="sk-SK" sz="1400" dirty="0" err="1"/>
              <a:t>šírky</a:t>
            </a:r>
            <a:r>
              <a:rPr lang="cs-CZ" altLang="sk-SK" sz="1400" dirty="0"/>
              <a:t> pásma při vyšších </a:t>
            </a:r>
            <a:r>
              <a:rPr lang="cs-CZ" altLang="sk-SK" sz="1400" dirty="0" err="1"/>
              <a:t>nárokoch</a:t>
            </a:r>
            <a:r>
              <a:rPr lang="cs-CZ" altLang="sk-SK" sz="1400" dirty="0"/>
              <a:t> </a:t>
            </a:r>
            <a:r>
              <a:rPr lang="cs-CZ" altLang="sk-SK" sz="1400" dirty="0" err="1"/>
              <a:t>upstreamu</a:t>
            </a:r>
            <a:r>
              <a:rPr lang="cs-CZ" altLang="sk-SK" sz="1400" dirty="0"/>
              <a:t>. Bol </a:t>
            </a:r>
            <a:r>
              <a:rPr lang="cs-CZ" altLang="sk-SK" sz="1400" dirty="0" err="1"/>
              <a:t>vytvorený</a:t>
            </a:r>
            <a:r>
              <a:rPr lang="cs-CZ" altLang="sk-SK" sz="1400" dirty="0"/>
              <a:t> </a:t>
            </a:r>
            <a:r>
              <a:rPr lang="cs-CZ" altLang="sk-SK" sz="1400" dirty="0" err="1"/>
              <a:t>tiež</a:t>
            </a:r>
            <a:r>
              <a:rPr lang="cs-CZ" altLang="sk-SK" sz="1400" dirty="0"/>
              <a:t> </a:t>
            </a:r>
            <a:r>
              <a:rPr lang="cs-CZ" altLang="sk-SK" sz="1400" dirty="0" err="1"/>
              <a:t>štandardný</a:t>
            </a:r>
            <a:r>
              <a:rPr lang="cs-CZ" altLang="sk-SK" sz="1400" dirty="0"/>
              <a:t> </a:t>
            </a:r>
            <a:r>
              <a:rPr lang="cs-CZ" altLang="sk-SK" sz="1400" dirty="0" err="1"/>
              <a:t>manažérsky</a:t>
            </a:r>
            <a:r>
              <a:rPr lang="cs-CZ" altLang="sk-SK" sz="1400" dirty="0"/>
              <a:t> interfejs zvaný OMCI, a to </a:t>
            </a:r>
            <a:r>
              <a:rPr lang="cs-CZ" altLang="sk-SK" sz="1400" dirty="0" err="1"/>
              <a:t>medzi</a:t>
            </a:r>
            <a:r>
              <a:rPr lang="cs-CZ" altLang="sk-SK" sz="1400" dirty="0"/>
              <a:t> OLT a ONU/ONT, </a:t>
            </a:r>
            <a:r>
              <a:rPr lang="cs-CZ" altLang="sk-SK" sz="1400" dirty="0" err="1"/>
              <a:t>umožňujúci</a:t>
            </a:r>
            <a:r>
              <a:rPr lang="cs-CZ" altLang="sk-SK" sz="1400" dirty="0"/>
              <a:t> </a:t>
            </a:r>
            <a:r>
              <a:rPr lang="cs-CZ" altLang="sk-SK" sz="1400" dirty="0" err="1"/>
              <a:t>siete</a:t>
            </a:r>
            <a:r>
              <a:rPr lang="cs-CZ" altLang="sk-SK" sz="1400" dirty="0"/>
              <a:t> so </a:t>
            </a:r>
            <a:r>
              <a:rPr lang="cs-CZ" altLang="sk-SK" sz="1400" dirty="0" err="1"/>
              <a:t>zmiešanými</a:t>
            </a:r>
            <a:r>
              <a:rPr lang="cs-CZ" altLang="sk-SK" sz="1400" dirty="0"/>
              <a:t>  </a:t>
            </a:r>
            <a:r>
              <a:rPr lang="cs-CZ" altLang="sk-SK" sz="1400" dirty="0" err="1"/>
              <a:t>poskytovateľmi</a:t>
            </a:r>
            <a:r>
              <a:rPr lang="cs-CZ" altLang="sk-SK" sz="1400" dirty="0"/>
              <a:t>.</a:t>
            </a:r>
          </a:p>
          <a:p>
            <a:pPr algn="ctr" eaLnBrk="1" hangingPunct="1"/>
            <a:r>
              <a:rPr lang="cs-CZ" altLang="sk-SK" sz="1400" dirty="0">
                <a:hlinkClick r:id="rId2" tooltip="ITU-T"/>
              </a:rPr>
              <a:t>ITU-T</a:t>
            </a:r>
            <a:r>
              <a:rPr lang="cs-CZ" altLang="sk-SK" sz="1400" dirty="0"/>
              <a:t> </a:t>
            </a:r>
            <a:r>
              <a:rPr lang="cs-CZ" altLang="sk-SK" sz="1400" dirty="0">
                <a:hlinkClick r:id="rId4" tooltip="G.984"/>
              </a:rPr>
              <a:t>G.984</a:t>
            </a:r>
            <a:r>
              <a:rPr lang="cs-CZ" altLang="sk-SK" sz="1400" dirty="0"/>
              <a:t> </a:t>
            </a:r>
          </a:p>
          <a:p>
            <a:pPr lvl="1" algn="ctr" eaLnBrk="1" hangingPunct="1"/>
            <a:r>
              <a:rPr lang="cs-CZ" altLang="sk-SK" sz="1400" b="1" dirty="0"/>
              <a:t>GPON</a:t>
            </a:r>
            <a:r>
              <a:rPr lang="cs-CZ" altLang="sk-SK" sz="1400" dirty="0"/>
              <a:t> (Gigabit PON)</a:t>
            </a:r>
            <a:r>
              <a:rPr lang="en-US" altLang="sk-SK" sz="1400" dirty="0"/>
              <a:t> –</a:t>
            </a:r>
            <a:r>
              <a:rPr lang="cs-CZ" altLang="sk-SK" sz="1400" dirty="0"/>
              <a:t> vyvinutý </a:t>
            </a:r>
            <a:r>
              <a:rPr lang="cs-CZ" altLang="sk-SK" sz="1400" dirty="0" err="1"/>
              <a:t>zo</a:t>
            </a:r>
            <a:r>
              <a:rPr lang="cs-CZ" altLang="sk-SK" sz="1400" dirty="0"/>
              <a:t> </a:t>
            </a:r>
            <a:r>
              <a:rPr lang="cs-CZ" altLang="sk-SK" sz="1400" dirty="0" err="1"/>
              <a:t>štandardu</a:t>
            </a:r>
            <a:r>
              <a:rPr lang="cs-CZ" altLang="sk-SK" sz="1400" dirty="0"/>
              <a:t> BPON – podporuje </a:t>
            </a:r>
            <a:r>
              <a:rPr lang="cs-CZ" altLang="sk-SK" sz="1400" dirty="0" err="1"/>
              <a:t>vyššie</a:t>
            </a:r>
            <a:r>
              <a:rPr lang="cs-CZ" altLang="sk-SK" sz="1400" dirty="0"/>
              <a:t> </a:t>
            </a:r>
            <a:r>
              <a:rPr lang="cs-CZ" altLang="sk-SK" sz="1400" dirty="0" err="1"/>
              <a:t>rýchlosti</a:t>
            </a:r>
            <a:r>
              <a:rPr lang="cs-CZ" altLang="sk-SK" sz="1400" dirty="0"/>
              <a:t>, </a:t>
            </a:r>
            <a:r>
              <a:rPr lang="cs-CZ" altLang="sk-SK" sz="1400" dirty="0" err="1"/>
              <a:t>zvýšenú</a:t>
            </a:r>
            <a:r>
              <a:rPr lang="cs-CZ" altLang="sk-SK" sz="1400" dirty="0"/>
              <a:t> </a:t>
            </a:r>
            <a:r>
              <a:rPr lang="cs-CZ" altLang="sk-SK" sz="1400" dirty="0" err="1"/>
              <a:t>bezpečnosť</a:t>
            </a:r>
            <a:r>
              <a:rPr lang="cs-CZ" altLang="sk-SK" sz="1400" dirty="0"/>
              <a:t>, a </a:t>
            </a:r>
            <a:r>
              <a:rPr lang="cs-CZ" altLang="sk-SK" sz="1400" dirty="0" err="1"/>
              <a:t>voľbu</a:t>
            </a:r>
            <a:r>
              <a:rPr lang="cs-CZ" altLang="sk-SK" sz="1400" dirty="0"/>
              <a:t> protokolu 2. vrstvy (ATM, GEM, </a:t>
            </a:r>
            <a:r>
              <a:rPr lang="cs-CZ" altLang="sk-SK" sz="1400" dirty="0" err="1"/>
              <a:t>Ethernet</a:t>
            </a:r>
            <a:r>
              <a:rPr lang="cs-CZ" altLang="sk-SK" sz="1400" dirty="0"/>
              <a:t>). </a:t>
            </a:r>
            <a:r>
              <a:rPr lang="cs-CZ" altLang="sk-SK" sz="1400" dirty="0" err="1"/>
              <a:t>Začiatkom</a:t>
            </a:r>
            <a:r>
              <a:rPr lang="cs-CZ" altLang="sk-SK" sz="1400" dirty="0"/>
              <a:t> r. 2008 začala </a:t>
            </a:r>
            <a:r>
              <a:rPr lang="cs-CZ" altLang="sk-SK" sz="1400" dirty="0" err="1"/>
              <a:t>spoločnosť</a:t>
            </a:r>
            <a:r>
              <a:rPr lang="cs-CZ" altLang="sk-SK" sz="1400" dirty="0"/>
              <a:t> Verizon </a:t>
            </a:r>
            <a:r>
              <a:rPr lang="cs-CZ" altLang="sk-SK" sz="1400" dirty="0" err="1" smtClean="0"/>
              <a:t>inštalovať</a:t>
            </a:r>
            <a:r>
              <a:rPr lang="cs-CZ" altLang="sk-SK" sz="1400" dirty="0" smtClean="0"/>
              <a:t> </a:t>
            </a:r>
            <a:r>
              <a:rPr lang="cs-CZ" altLang="sk-SK" sz="1400" dirty="0" err="1"/>
              <a:t>zariadenia</a:t>
            </a:r>
            <a:r>
              <a:rPr lang="cs-CZ" altLang="sk-SK" sz="1400" dirty="0"/>
              <a:t> tohoto </a:t>
            </a:r>
            <a:r>
              <a:rPr lang="cs-CZ" altLang="sk-SK" sz="1400" dirty="0" err="1"/>
              <a:t>štandardu</a:t>
            </a:r>
            <a:r>
              <a:rPr lang="cs-CZ" altLang="sk-SK" sz="1400" dirty="0"/>
              <a:t> a za </a:t>
            </a:r>
            <a:r>
              <a:rPr lang="cs-CZ" altLang="sk-SK" sz="1400" dirty="0" err="1"/>
              <a:t>pol</a:t>
            </a:r>
            <a:r>
              <a:rPr lang="cs-CZ" altLang="sk-SK" sz="1400" dirty="0"/>
              <a:t> roka </a:t>
            </a:r>
            <a:r>
              <a:rPr lang="cs-CZ" altLang="sk-SK" sz="1400" dirty="0" err="1"/>
              <a:t>ich</a:t>
            </a:r>
            <a:r>
              <a:rPr lang="cs-CZ" altLang="sk-SK" sz="1400" dirty="0"/>
              <a:t> </a:t>
            </a:r>
            <a:r>
              <a:rPr lang="cs-CZ" altLang="sk-SK" sz="1400" dirty="0" err="1"/>
              <a:t>nainštalovala</a:t>
            </a:r>
            <a:r>
              <a:rPr lang="cs-CZ" altLang="sk-SK" sz="1400" dirty="0"/>
              <a:t> </a:t>
            </a:r>
            <a:r>
              <a:rPr lang="cs-CZ" altLang="sk-SK" sz="1400" dirty="0" err="1"/>
              <a:t>vyše</a:t>
            </a:r>
            <a:r>
              <a:rPr lang="cs-CZ" altLang="sk-SK" sz="1400" dirty="0"/>
              <a:t> 800 tis.. </a:t>
            </a:r>
            <a:r>
              <a:rPr lang="en-US" altLang="sk-SK" sz="1400" dirty="0" smtClean="0"/>
              <a:t>Po </a:t>
            </a:r>
            <a:r>
              <a:rPr lang="en-US" altLang="sk-SK" sz="1400" dirty="0" err="1" smtClean="0"/>
              <a:t>nich</a:t>
            </a:r>
            <a:r>
              <a:rPr lang="en-US" altLang="sk-SK" sz="1400" dirty="0" smtClean="0"/>
              <a:t> </a:t>
            </a:r>
            <a:r>
              <a:rPr lang="en-US" altLang="sk-SK" sz="1400" dirty="0" err="1" smtClean="0"/>
              <a:t>aj</a:t>
            </a:r>
            <a:r>
              <a:rPr lang="en-US" altLang="sk-SK" sz="1400" dirty="0" smtClean="0"/>
              <a:t> </a:t>
            </a:r>
            <a:r>
              <a:rPr lang="cs-CZ" altLang="sk-SK" sz="1400" dirty="0" err="1" smtClean="0"/>
              <a:t>British</a:t>
            </a:r>
            <a:r>
              <a:rPr lang="cs-CZ" altLang="sk-SK" sz="1400" dirty="0" smtClean="0"/>
              <a:t> </a:t>
            </a:r>
            <a:r>
              <a:rPr lang="cs-CZ" altLang="sk-SK" sz="1400" dirty="0"/>
              <a:t>Telecom a </a:t>
            </a:r>
            <a:r>
              <a:rPr lang="sk-SK" altLang="sk-SK" sz="1400" dirty="0"/>
              <a:t>A</a:t>
            </a:r>
            <a:r>
              <a:rPr lang="cs-CZ" altLang="sk-SK" sz="1400" dirty="0"/>
              <a:t>T</a:t>
            </a:r>
            <a:r>
              <a:rPr lang="en-US" altLang="sk-SK" sz="1400" dirty="0"/>
              <a:t>&amp;</a:t>
            </a:r>
            <a:r>
              <a:rPr lang="fr-FR" altLang="sk-SK" sz="1400" dirty="0" smtClean="0"/>
              <a:t>T.</a:t>
            </a:r>
            <a:endParaRPr lang="cs-CZ" altLang="sk-SK" sz="1400" dirty="0"/>
          </a:p>
          <a:p>
            <a:pPr algn="ctr" eaLnBrk="1" hangingPunct="1"/>
            <a:r>
              <a:rPr lang="cs-CZ" altLang="sk-SK" sz="1400" dirty="0">
                <a:hlinkClick r:id="rId5" tooltip="IEEE"/>
              </a:rPr>
              <a:t>IEEE</a:t>
            </a:r>
            <a:r>
              <a:rPr lang="cs-CZ" altLang="sk-SK" sz="1400" dirty="0"/>
              <a:t> </a:t>
            </a:r>
            <a:r>
              <a:rPr lang="cs-CZ" altLang="sk-SK" sz="1400" dirty="0">
                <a:hlinkClick r:id="rId6" tooltip="IEEE 802.3ah"/>
              </a:rPr>
              <a:t>802.3ah</a:t>
            </a:r>
            <a:r>
              <a:rPr lang="cs-CZ" altLang="sk-SK" sz="1400" dirty="0"/>
              <a:t> </a:t>
            </a:r>
          </a:p>
          <a:p>
            <a:pPr lvl="1" algn="ctr" eaLnBrk="1" hangingPunct="1"/>
            <a:r>
              <a:rPr lang="cs-CZ" altLang="sk-SK" sz="1400" b="1" dirty="0"/>
              <a:t>EPON </a:t>
            </a:r>
            <a:r>
              <a:rPr lang="cs-CZ" altLang="sk-SK" sz="1400" b="1" dirty="0" err="1"/>
              <a:t>or</a:t>
            </a:r>
            <a:r>
              <a:rPr lang="cs-CZ" altLang="sk-SK" sz="1400" b="1" dirty="0"/>
              <a:t> GEPON</a:t>
            </a:r>
            <a:r>
              <a:rPr lang="cs-CZ" altLang="sk-SK" sz="1400" dirty="0"/>
              <a:t> (</a:t>
            </a:r>
            <a:r>
              <a:rPr lang="cs-CZ" altLang="sk-SK" sz="1400" dirty="0" err="1"/>
              <a:t>Ethernet</a:t>
            </a:r>
            <a:r>
              <a:rPr lang="cs-CZ" altLang="sk-SK" sz="1400" dirty="0"/>
              <a:t> PON)  - to je </a:t>
            </a:r>
            <a:r>
              <a:rPr lang="cs-CZ" altLang="sk-SK" sz="1400" dirty="0" err="1"/>
              <a:t>štandard</a:t>
            </a:r>
            <a:r>
              <a:rPr lang="cs-CZ" altLang="sk-SK" sz="1400" dirty="0"/>
              <a:t> IEEE/EFM </a:t>
            </a:r>
            <a:r>
              <a:rPr lang="cs-CZ" altLang="sk-SK" sz="1400" dirty="0" err="1"/>
              <a:t>prenos</a:t>
            </a:r>
            <a:r>
              <a:rPr lang="cs-CZ" altLang="sk-SK" sz="1400" dirty="0"/>
              <a:t> paketových dát </a:t>
            </a:r>
            <a:r>
              <a:rPr lang="cs-CZ" altLang="sk-SK" sz="1400" dirty="0" err="1"/>
              <a:t>cez</a:t>
            </a:r>
            <a:r>
              <a:rPr lang="cs-CZ" altLang="sk-SK" sz="1400" dirty="0"/>
              <a:t> </a:t>
            </a:r>
            <a:r>
              <a:rPr lang="cs-CZ" altLang="sk-SK" sz="1400" dirty="0" err="1"/>
              <a:t>Ethernet</a:t>
            </a:r>
            <a:r>
              <a:rPr lang="en-US" altLang="sk-SK" sz="1400" dirty="0"/>
              <a:t> –</a:t>
            </a:r>
            <a:r>
              <a:rPr lang="sk-SK" altLang="sk-SK" sz="1400" dirty="0"/>
              <a:t> v súčasnosti je časťou štandardu </a:t>
            </a:r>
            <a:r>
              <a:rPr lang="cs-CZ" altLang="sk-SK" sz="1400" dirty="0"/>
              <a:t>IEEE 802.3.</a:t>
            </a:r>
          </a:p>
          <a:p>
            <a:pPr algn="ctr" eaLnBrk="1" hangingPunct="1"/>
            <a:r>
              <a:rPr lang="cs-CZ" altLang="sk-SK" sz="1400" dirty="0">
                <a:solidFill>
                  <a:srgbClr val="33CCCC"/>
                </a:solidFill>
                <a:hlinkClick r:id="rId5" tooltip="IEEE"/>
              </a:rPr>
              <a:t>IEEE</a:t>
            </a:r>
            <a:r>
              <a:rPr lang="cs-CZ" altLang="sk-SK" sz="1400" dirty="0">
                <a:solidFill>
                  <a:srgbClr val="33CCCC"/>
                </a:solidFill>
              </a:rPr>
              <a:t> </a:t>
            </a:r>
            <a:r>
              <a:rPr lang="cs-CZ" altLang="sk-SK" sz="1400" dirty="0"/>
              <a:t> </a:t>
            </a:r>
            <a:r>
              <a:rPr lang="en-US" altLang="sk-SK" sz="1400" dirty="0">
                <a:solidFill>
                  <a:srgbClr val="006699"/>
                </a:solidFill>
              </a:rPr>
              <a:t>802.3av</a:t>
            </a:r>
            <a:endParaRPr lang="cs-CZ" altLang="sk-SK" sz="1400" dirty="0">
              <a:solidFill>
                <a:srgbClr val="006699"/>
              </a:solidFill>
            </a:endParaRPr>
          </a:p>
          <a:p>
            <a:pPr lvl="1" algn="ctr" eaLnBrk="1" hangingPunct="1"/>
            <a:r>
              <a:rPr lang="cs-CZ" altLang="sk-SK" sz="1400" b="1" dirty="0"/>
              <a:t>10G-EPON</a:t>
            </a:r>
            <a:r>
              <a:rPr lang="cs-CZ" altLang="sk-SK" sz="1400" dirty="0"/>
              <a:t> (10 Gigabit </a:t>
            </a:r>
            <a:r>
              <a:rPr lang="cs-CZ" altLang="sk-SK" sz="1400" dirty="0" err="1"/>
              <a:t>Ethernet</a:t>
            </a:r>
            <a:r>
              <a:rPr lang="cs-CZ" altLang="sk-SK" sz="1400" dirty="0"/>
              <a:t> PON) – </a:t>
            </a:r>
            <a:r>
              <a:rPr lang="cs-CZ" altLang="sk-SK" sz="1400" dirty="0" err="1" smtClean="0"/>
              <a:t>IEEE</a:t>
            </a:r>
            <a:r>
              <a:rPr lang="cs-CZ" altLang="sk-SK" sz="1400" dirty="0" smtClean="0"/>
              <a:t> </a:t>
            </a:r>
            <a:r>
              <a:rPr lang="cs-CZ" altLang="sk-SK" sz="1400" dirty="0" err="1" smtClean="0"/>
              <a:t>štandard</a:t>
            </a:r>
            <a:r>
              <a:rPr lang="cs-CZ" altLang="sk-SK" sz="1400" dirty="0" smtClean="0"/>
              <a:t> </a:t>
            </a:r>
            <a:r>
              <a:rPr lang="cs-CZ" altLang="sk-SK" sz="1400" dirty="0"/>
              <a:t>pre 10 </a:t>
            </a:r>
            <a:r>
              <a:rPr lang="cs-CZ" altLang="sk-SK" sz="1400" dirty="0" err="1"/>
              <a:t>Gbps</a:t>
            </a:r>
            <a:r>
              <a:rPr lang="cs-CZ" altLang="sk-SK" sz="1400" dirty="0"/>
              <a:t> </a:t>
            </a:r>
            <a:r>
              <a:rPr lang="cs-CZ" altLang="sk-SK" sz="1400" dirty="0" err="1"/>
              <a:t>obojsmernú</a:t>
            </a:r>
            <a:r>
              <a:rPr lang="cs-CZ" altLang="sk-SK" sz="1400" dirty="0"/>
              <a:t> </a:t>
            </a:r>
            <a:r>
              <a:rPr lang="cs-CZ" altLang="sk-SK" sz="1400" dirty="0" err="1"/>
              <a:t>komunikáciu</a:t>
            </a:r>
            <a:r>
              <a:rPr lang="cs-CZ" altLang="sk-SK" sz="1400" dirty="0"/>
              <a:t>; je </a:t>
            </a:r>
            <a:r>
              <a:rPr lang="cs-CZ" altLang="sk-SK" sz="1400" dirty="0" err="1"/>
              <a:t>kompatibilný</a:t>
            </a:r>
            <a:r>
              <a:rPr lang="cs-CZ" altLang="sk-SK" sz="1400" dirty="0"/>
              <a:t> s 802.3ah EPON; </a:t>
            </a:r>
            <a:r>
              <a:rPr lang="cs-CZ" altLang="sk-SK" sz="1400" dirty="0" err="1"/>
              <a:t>používa</a:t>
            </a:r>
            <a:r>
              <a:rPr lang="cs-CZ" altLang="sk-SK" sz="1400" dirty="0"/>
              <a:t> odlišné vlnové </a:t>
            </a:r>
            <a:r>
              <a:rPr lang="cs-CZ" altLang="sk-SK" sz="1400" dirty="0" err="1"/>
              <a:t>dĺžky</a:t>
            </a:r>
            <a:r>
              <a:rPr lang="cs-CZ" altLang="sk-SK" sz="1400" dirty="0"/>
              <a:t> pre 10G a 1G </a:t>
            </a:r>
            <a:r>
              <a:rPr lang="cs-CZ" altLang="sk-SK" sz="1400" dirty="0" err="1"/>
              <a:t>downstream</a:t>
            </a:r>
            <a:r>
              <a:rPr lang="cs-CZ" altLang="sk-SK" sz="1400" dirty="0"/>
              <a:t>, a </a:t>
            </a:r>
            <a:r>
              <a:rPr lang="cs-CZ" altLang="sk-SK" sz="1400" dirty="0" err="1"/>
              <a:t>jedinú</a:t>
            </a:r>
            <a:r>
              <a:rPr lang="cs-CZ" altLang="sk-SK" sz="1400" dirty="0"/>
              <a:t> </a:t>
            </a:r>
            <a:r>
              <a:rPr lang="cs-CZ" altLang="sk-SK" sz="1400" dirty="0" err="1"/>
              <a:t>vlnovú</a:t>
            </a:r>
            <a:r>
              <a:rPr lang="cs-CZ" altLang="sk-SK" sz="1400" dirty="0"/>
              <a:t> </a:t>
            </a:r>
            <a:r>
              <a:rPr lang="cs-CZ" altLang="sk-SK" sz="1400" dirty="0" err="1"/>
              <a:t>dĺžku</a:t>
            </a:r>
            <a:r>
              <a:rPr lang="cs-CZ" altLang="sk-SK" sz="1400" dirty="0"/>
              <a:t> pre 10G a 1G </a:t>
            </a:r>
            <a:r>
              <a:rPr lang="cs-CZ" altLang="sk-SK" sz="1400" dirty="0" err="1"/>
              <a:t>upstream</a:t>
            </a:r>
            <a:r>
              <a:rPr lang="cs-CZ" altLang="sk-SK" sz="1400" dirty="0"/>
              <a:t> s ATDMA </a:t>
            </a:r>
            <a:r>
              <a:rPr lang="cs-CZ" altLang="sk-SK" sz="1400" dirty="0" err="1"/>
              <a:t>oddelením</a:t>
            </a:r>
            <a:r>
              <a:rPr lang="cs-CZ" altLang="sk-SK" sz="1400" dirty="0"/>
              <a:t>. Je </a:t>
            </a:r>
            <a:r>
              <a:rPr lang="cs-CZ" altLang="sk-SK" sz="1400" dirty="0" err="1"/>
              <a:t>kompatibilný</a:t>
            </a:r>
            <a:r>
              <a:rPr lang="cs-CZ" altLang="sk-SK" sz="1400" dirty="0"/>
              <a:t> </a:t>
            </a:r>
            <a:r>
              <a:rPr lang="cs-CZ" altLang="sk-SK" sz="1400" dirty="0" err="1"/>
              <a:t>tiež</a:t>
            </a:r>
            <a:r>
              <a:rPr lang="cs-CZ" altLang="sk-SK" sz="1400" dirty="0"/>
              <a:t> s WDM-PON (v závislosti od jej </a:t>
            </a:r>
            <a:r>
              <a:rPr lang="cs-CZ" altLang="sk-SK" sz="1400" dirty="0" err="1"/>
              <a:t>definície</a:t>
            </a:r>
            <a:r>
              <a:rPr lang="cs-CZ" altLang="sk-SK" sz="1400" dirty="0"/>
              <a:t>). Je schopný </a:t>
            </a:r>
            <a:r>
              <a:rPr lang="cs-CZ" altLang="sk-SK" sz="1400" dirty="0" err="1"/>
              <a:t>využívať</a:t>
            </a:r>
            <a:r>
              <a:rPr lang="cs-CZ" altLang="sk-SK" sz="1400" dirty="0"/>
              <a:t> aj </a:t>
            </a:r>
            <a:r>
              <a:rPr lang="cs-CZ" altLang="sk-SK" sz="1400" dirty="0" err="1"/>
              <a:t>viac</a:t>
            </a:r>
            <a:r>
              <a:rPr lang="cs-CZ" altLang="sk-SK" sz="1400" dirty="0"/>
              <a:t> vlnových </a:t>
            </a:r>
            <a:r>
              <a:rPr lang="cs-CZ" altLang="sk-SK" sz="1400" dirty="0" err="1"/>
              <a:t>dĺžok</a:t>
            </a:r>
            <a:r>
              <a:rPr lang="cs-CZ" altLang="sk-SK" sz="1400" dirty="0"/>
              <a:t> v </a:t>
            </a:r>
            <a:r>
              <a:rPr lang="cs-CZ" altLang="sk-SK" sz="1400" dirty="0" err="1"/>
              <a:t>oboch</a:t>
            </a:r>
            <a:r>
              <a:rPr lang="cs-CZ" altLang="sk-SK" sz="1400" dirty="0"/>
              <a:t> </a:t>
            </a:r>
            <a:r>
              <a:rPr lang="cs-CZ" altLang="sk-SK" sz="1400" dirty="0" err="1"/>
              <a:t>smeroch</a:t>
            </a:r>
            <a:r>
              <a:rPr lang="cs-CZ" altLang="sk-SK" sz="1400" dirty="0"/>
              <a:t>.</a:t>
            </a:r>
          </a:p>
          <a:p>
            <a:pPr algn="ctr" eaLnBrk="1" hangingPunct="1"/>
            <a:r>
              <a:rPr lang="cs-CZ" altLang="sk-SK" sz="1400" dirty="0">
                <a:solidFill>
                  <a:srgbClr val="33CCCC"/>
                </a:solidFill>
                <a:hlinkClick r:id="rId7" tooltip="SCTE"/>
              </a:rPr>
              <a:t>SCTE</a:t>
            </a:r>
            <a:r>
              <a:rPr lang="cs-CZ" altLang="sk-SK" sz="1400" dirty="0">
                <a:solidFill>
                  <a:srgbClr val="33CCCC"/>
                </a:solidFill>
              </a:rPr>
              <a:t> </a:t>
            </a:r>
            <a:r>
              <a:rPr lang="en-US" altLang="sk-SK" sz="1400" dirty="0">
                <a:solidFill>
                  <a:srgbClr val="006699"/>
                </a:solidFill>
              </a:rPr>
              <a:t>IPS910</a:t>
            </a:r>
            <a:r>
              <a:rPr lang="cs-CZ" altLang="sk-SK" sz="1400" dirty="0">
                <a:solidFill>
                  <a:srgbClr val="006699"/>
                </a:solidFill>
              </a:rPr>
              <a:t> </a:t>
            </a:r>
          </a:p>
          <a:p>
            <a:pPr lvl="1" algn="ctr" eaLnBrk="1" hangingPunct="1"/>
            <a:r>
              <a:rPr lang="cs-CZ" altLang="sk-SK" sz="1400" b="1" dirty="0" err="1"/>
              <a:t>RFoG</a:t>
            </a:r>
            <a:r>
              <a:rPr lang="cs-CZ" altLang="sk-SK" sz="1400" dirty="0"/>
              <a:t> (</a:t>
            </a:r>
            <a:r>
              <a:rPr lang="cs-CZ" altLang="sk-SK" sz="1400" dirty="0" err="1"/>
              <a:t>RFoverGlass</a:t>
            </a:r>
            <a:r>
              <a:rPr lang="cs-CZ" altLang="sk-SK" sz="1400" dirty="0"/>
              <a:t>) je to </a:t>
            </a:r>
            <a:r>
              <a:rPr lang="cs-CZ" altLang="sk-SK" sz="1400" dirty="0" err="1"/>
              <a:t>štandard</a:t>
            </a:r>
            <a:r>
              <a:rPr lang="cs-CZ" altLang="sk-SK" sz="1400" dirty="0"/>
              <a:t> podskupiny SCTE Interface </a:t>
            </a:r>
            <a:r>
              <a:rPr lang="cs-CZ" altLang="sk-SK" sz="1400" dirty="0" err="1"/>
              <a:t>Practices</a:t>
            </a:r>
            <a:r>
              <a:rPr lang="cs-CZ" altLang="sk-SK" sz="1400" dirty="0"/>
              <a:t> </a:t>
            </a:r>
            <a:r>
              <a:rPr lang="cs-CZ" altLang="sk-SK" sz="1400" dirty="0" err="1" smtClean="0"/>
              <a:t>Subcomitee</a:t>
            </a:r>
            <a:r>
              <a:rPr lang="cs-CZ" altLang="sk-SK" sz="1400" dirty="0"/>
              <a:t>, </a:t>
            </a:r>
            <a:r>
              <a:rPr lang="cs-CZ" altLang="sk-SK" sz="1400" dirty="0" err="1"/>
              <a:t>vyvíjaný</a:t>
            </a:r>
            <a:r>
              <a:rPr lang="cs-CZ" altLang="sk-SK" sz="1400" dirty="0"/>
              <a:t>  </a:t>
            </a:r>
            <a:r>
              <a:rPr lang="cs-CZ" altLang="sk-SK" sz="1400" dirty="0" err="1"/>
              <a:t>pre</a:t>
            </a:r>
            <a:r>
              <a:rPr lang="cs-CZ" altLang="sk-SK" sz="1400" dirty="0"/>
              <a:t> </a:t>
            </a:r>
            <a:r>
              <a:rPr lang="cs-CZ" altLang="sk-SK" sz="1400" dirty="0" err="1"/>
              <a:t>operácie</a:t>
            </a:r>
            <a:r>
              <a:rPr lang="cs-CZ" altLang="sk-SK" sz="1400" dirty="0"/>
              <a:t> bod-</a:t>
            </a:r>
            <a:r>
              <a:rPr lang="cs-CZ" altLang="sk-SK" sz="1400" dirty="0" err="1"/>
              <a:t>viac</a:t>
            </a:r>
            <a:r>
              <a:rPr lang="cs-CZ" altLang="sk-SK" sz="1400" dirty="0"/>
              <a:t> </a:t>
            </a:r>
            <a:r>
              <a:rPr lang="cs-CZ" altLang="sk-SK" sz="1400" dirty="0" err="1"/>
              <a:t>bodov</a:t>
            </a:r>
            <a:r>
              <a:rPr lang="cs-CZ" altLang="sk-SK" sz="1400" dirty="0"/>
              <a:t> (P2MP), </a:t>
            </a:r>
            <a:r>
              <a:rPr lang="cs-CZ" altLang="sk-SK" sz="1400" dirty="0" err="1"/>
              <a:t>ktoré</a:t>
            </a:r>
            <a:r>
              <a:rPr lang="cs-CZ" altLang="sk-SK" sz="1400" dirty="0"/>
              <a:t> </a:t>
            </a:r>
            <a:r>
              <a:rPr lang="cs-CZ" altLang="sk-SK" sz="1400" dirty="0" err="1"/>
              <a:t>môžu</a:t>
            </a:r>
            <a:r>
              <a:rPr lang="cs-CZ" altLang="sk-SK" sz="1400" dirty="0"/>
              <a:t> mať </a:t>
            </a:r>
            <a:r>
              <a:rPr lang="cs-CZ" altLang="sk-SK" sz="1400" dirty="0" err="1"/>
              <a:t>schému</a:t>
            </a:r>
            <a:r>
              <a:rPr lang="cs-CZ" altLang="sk-SK" sz="1400" dirty="0"/>
              <a:t> vlnových </a:t>
            </a:r>
            <a:r>
              <a:rPr lang="cs-CZ" altLang="sk-SK" sz="1400" dirty="0" err="1"/>
              <a:t>dĺžok</a:t>
            </a:r>
            <a:r>
              <a:rPr lang="cs-CZ" altLang="sk-SK" sz="1400" dirty="0"/>
              <a:t> </a:t>
            </a:r>
            <a:r>
              <a:rPr lang="cs-CZ" altLang="sk-SK" sz="1400" dirty="0" err="1"/>
              <a:t>kompatibilnú</a:t>
            </a:r>
            <a:r>
              <a:rPr lang="cs-CZ" altLang="sk-SK" sz="1400" dirty="0"/>
              <a:t> s </a:t>
            </a:r>
            <a:r>
              <a:rPr lang="cs-CZ" altLang="sk-SK" sz="1400" dirty="0" err="1"/>
              <a:t>dátovými</a:t>
            </a:r>
            <a:r>
              <a:rPr lang="cs-CZ" altLang="sk-SK" sz="1400" dirty="0"/>
              <a:t> PON </a:t>
            </a:r>
            <a:r>
              <a:rPr lang="cs-CZ" altLang="sk-SK" sz="1400" dirty="0" err="1"/>
              <a:t>ako</a:t>
            </a:r>
            <a:r>
              <a:rPr lang="cs-CZ" altLang="sk-SK" sz="1400" dirty="0"/>
              <a:t> </a:t>
            </a:r>
            <a:r>
              <a:rPr lang="cs-CZ" altLang="sk-SK" sz="1400" dirty="0" err="1"/>
              <a:t>napr</a:t>
            </a:r>
            <a:r>
              <a:rPr lang="cs-CZ" altLang="sk-SK" sz="1400" dirty="0"/>
              <a:t>. EPON, GEPON, 10GigEPON. </a:t>
            </a:r>
            <a:r>
              <a:rPr lang="cs-CZ" altLang="sk-SK" sz="1400" dirty="0" err="1"/>
              <a:t>RFoG</a:t>
            </a:r>
            <a:r>
              <a:rPr lang="cs-CZ" altLang="sk-SK" sz="1400" dirty="0"/>
              <a:t> poskytuje </a:t>
            </a:r>
            <a:r>
              <a:rPr lang="cs-CZ" altLang="sk-SK" sz="1400" dirty="0" err="1"/>
              <a:t>architektúru</a:t>
            </a:r>
            <a:r>
              <a:rPr lang="cs-CZ" altLang="sk-SK" sz="1400" dirty="0"/>
              <a:t> typu FTTH PON pre </a:t>
            </a:r>
            <a:r>
              <a:rPr lang="cs-CZ" altLang="sk-SK" sz="1400" dirty="0" err="1"/>
              <a:t>MSOs</a:t>
            </a:r>
            <a:r>
              <a:rPr lang="cs-CZ" altLang="sk-SK" sz="1400" dirty="0"/>
              <a:t> </a:t>
            </a:r>
            <a:r>
              <a:rPr lang="cs-CZ" altLang="sk-SK" sz="1400" dirty="0" smtClean="0"/>
              <a:t>(</a:t>
            </a:r>
            <a:r>
              <a:rPr lang="cs-CZ" altLang="sk-SK" sz="1400" dirty="0" err="1" smtClean="0"/>
              <a:t>Multiple</a:t>
            </a:r>
            <a:r>
              <a:rPr lang="cs-CZ" altLang="sk-SK" sz="1400" dirty="0" smtClean="0"/>
              <a:t> </a:t>
            </a:r>
            <a:r>
              <a:rPr lang="cs-CZ" altLang="sk-SK" sz="1400" dirty="0" err="1"/>
              <a:t>System</a:t>
            </a:r>
            <a:r>
              <a:rPr lang="cs-CZ" altLang="sk-SK" sz="1400" dirty="0"/>
              <a:t> </a:t>
            </a:r>
            <a:r>
              <a:rPr lang="cs-CZ" altLang="sk-SK" sz="1400" dirty="0" err="1" smtClean="0"/>
              <a:t>Operators</a:t>
            </a:r>
            <a:r>
              <a:rPr lang="cs-CZ" altLang="sk-SK" sz="1400" dirty="0" smtClean="0"/>
              <a:t> </a:t>
            </a:r>
            <a:r>
              <a:rPr lang="cs-CZ" altLang="sk-SK" sz="1400" dirty="0"/>
              <a:t>– </a:t>
            </a:r>
            <a:r>
              <a:rPr lang="cs-CZ" altLang="sk-SK" sz="1400" dirty="0" err="1"/>
              <a:t>spoločnosti</a:t>
            </a:r>
            <a:r>
              <a:rPr lang="cs-CZ" altLang="sk-SK" sz="1400" dirty="0"/>
              <a:t> v USA, </a:t>
            </a:r>
            <a:r>
              <a:rPr lang="cs-CZ" altLang="sk-SK" sz="1400" dirty="0" err="1"/>
              <a:t>ktoré</a:t>
            </a:r>
            <a:r>
              <a:rPr lang="cs-CZ" altLang="sk-SK" sz="1400" dirty="0"/>
              <a:t> </a:t>
            </a:r>
            <a:r>
              <a:rPr lang="cs-CZ" altLang="sk-SK" sz="1400" dirty="0" err="1"/>
              <a:t>vlastnia</a:t>
            </a:r>
            <a:r>
              <a:rPr lang="cs-CZ" altLang="sk-SK" sz="1400" dirty="0"/>
              <a:t> </a:t>
            </a:r>
            <a:r>
              <a:rPr lang="cs-CZ" altLang="sk-SK" sz="1400" dirty="0" err="1"/>
              <a:t>veľa</a:t>
            </a:r>
            <a:r>
              <a:rPr lang="cs-CZ" altLang="sk-SK" sz="1400" dirty="0"/>
              <a:t> </a:t>
            </a:r>
            <a:r>
              <a:rPr lang="cs-CZ" altLang="sk-SK" sz="1400" dirty="0" err="1"/>
              <a:t>káblových</a:t>
            </a:r>
            <a:r>
              <a:rPr lang="cs-CZ" altLang="sk-SK" sz="1400" dirty="0"/>
              <a:t> </a:t>
            </a:r>
            <a:r>
              <a:rPr lang="cs-CZ" altLang="sk-SK" sz="1400" dirty="0" err="1"/>
              <a:t>systémov</a:t>
            </a:r>
            <a:r>
              <a:rPr lang="cs-CZ" altLang="sk-SK" sz="1400" dirty="0"/>
              <a:t>, </a:t>
            </a:r>
            <a:r>
              <a:rPr lang="cs-CZ" altLang="sk-SK" sz="1400" dirty="0" err="1"/>
              <a:t>pôvodne</a:t>
            </a:r>
            <a:r>
              <a:rPr lang="cs-CZ" altLang="sk-SK" sz="1400" dirty="0"/>
              <a:t> len </a:t>
            </a:r>
            <a:r>
              <a:rPr lang="cs-CZ" altLang="sk-SK" sz="1400" dirty="0" err="1"/>
              <a:t>televíznych</a:t>
            </a:r>
            <a:r>
              <a:rPr lang="cs-CZ" altLang="sk-SK" sz="1400" dirty="0"/>
              <a:t>). </a:t>
            </a:r>
          </a:p>
          <a:p>
            <a:pPr algn="ctr"/>
            <a:endParaRPr lang="cs-CZ" altLang="sk-SK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56DADB-2790-4A74-A8B9-D819A4205272}" type="slidenum">
              <a:rPr lang="cs-CZ" altLang="sk-SK" smtClean="0"/>
              <a:pPr eaLnBrk="1" hangingPunct="1"/>
              <a:t>2</a:t>
            </a:fld>
            <a:endParaRPr lang="cs-CZ" altLang="sk-SK" smtClean="0"/>
          </a:p>
        </p:txBody>
      </p:sp>
      <p:sp>
        <p:nvSpPr>
          <p:cNvPr id="3075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4026EDF-0FED-432F-8A46-B3376F23B301}" type="slidenum">
              <a:rPr lang="cs-CZ" altLang="sk-SK" sz="1400"/>
              <a:pPr algn="r" eaLnBrk="1" hangingPunct="1"/>
              <a:t>2</a:t>
            </a:fld>
            <a:endParaRPr lang="cs-CZ" altLang="sk-SK" sz="140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11188" y="188913"/>
            <a:ext cx="78486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OAN =  Optické prístupové siete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/>
              <a:t> prístupový systém s optickými vláknami a ďalšími optickými a optoelektrickými (optoelektronickými) komponentmi  +  prenos optického signálu vo voľnom priestore (</a:t>
            </a:r>
            <a:r>
              <a:rPr lang="sk-SK" altLang="sk-SK" b="1"/>
              <a:t>opt. smerové spoje)  - FITL </a:t>
            </a:r>
            <a:r>
              <a:rPr lang="sk-SK" altLang="sk-SK"/>
              <a:t>(Fibre in the Loop)</a:t>
            </a:r>
            <a:endParaRPr lang="sk-SK" altLang="sk-SK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/>
              <a:t>  </a:t>
            </a:r>
            <a:r>
              <a:rPr lang="sk-SK" altLang="sk-SK" b="1"/>
              <a:t>výhody</a:t>
            </a:r>
            <a:r>
              <a:rPr lang="sk-SK" altLang="sk-SK"/>
              <a:t>: širokopásmovosť, vysoké prenosové rýchlosti, možnosť obslúžiť rozsiahle prístupové oblasti</a:t>
            </a:r>
            <a:endParaRPr lang="cs-CZ" altLang="sk-SK"/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539750" y="2565400"/>
            <a:ext cx="8424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b="1"/>
              <a:t>Fyz. architektúra</a:t>
            </a:r>
            <a:r>
              <a:rPr lang="sk-SK" altLang="sk-SK"/>
              <a:t>: hviezdicová, stromová (viacnás. hviezda), zbernica, kruh</a:t>
            </a:r>
            <a:endParaRPr lang="en-US" altLang="sk-SK"/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395288" y="6524625"/>
            <a:ext cx="4105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- </a:t>
            </a:r>
            <a:r>
              <a:rPr lang="sk-SK" altLang="sk-SK" b="1"/>
              <a:t>Logická arch</a:t>
            </a:r>
            <a:r>
              <a:rPr lang="en-US" altLang="sk-SK" b="1"/>
              <a:t>itekt</a:t>
            </a:r>
            <a:r>
              <a:rPr lang="sk-SK" altLang="sk-SK" b="1"/>
              <a:t>úra</a:t>
            </a:r>
            <a:r>
              <a:rPr lang="sk-SK" altLang="sk-SK"/>
              <a:t> : stromová</a:t>
            </a:r>
            <a:endParaRPr lang="en-US" altLang="sk-SK"/>
          </a:p>
        </p:txBody>
      </p:sp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2844800"/>
            <a:ext cx="6669087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6799263" y="6248400"/>
            <a:ext cx="1296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Obr.3.3.1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509C59-D4BE-4A55-8341-D1C00527E7B3}" type="slidenum">
              <a:rPr lang="cs-CZ" altLang="sk-SK" smtClean="0"/>
              <a:pPr eaLnBrk="1" hangingPunct="1"/>
              <a:t>20</a:t>
            </a:fld>
            <a:endParaRPr lang="cs-CZ" altLang="sk-SK" smtClean="0"/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228600" y="334963"/>
            <a:ext cx="78184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POROVNANIE PON</a:t>
            </a:r>
            <a:endParaRPr lang="cs-CZ" altLang="sk-SK" b="1"/>
          </a:p>
        </p:txBody>
      </p:sp>
      <p:graphicFrame>
        <p:nvGraphicFramePr>
          <p:cNvPr id="54334" name="Group 62"/>
          <p:cNvGraphicFramePr>
            <a:graphicFrameLocks noGrp="1"/>
          </p:cNvGraphicFramePr>
          <p:nvPr/>
        </p:nvGraphicFramePr>
        <p:xfrm>
          <a:off x="333375" y="1368425"/>
          <a:ext cx="8566150" cy="4224337"/>
        </p:xfrm>
        <a:graphic>
          <a:graphicData uri="http://schemas.openxmlformats.org/drawingml/2006/table">
            <a:tbl>
              <a:tblPr/>
              <a:tblGrid>
                <a:gridCol w="2855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5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8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APON/BPON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GPON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EPON typ 2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3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ITU-T G.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983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ITU-T G.984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IEEE 802.3ah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1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155,52 alebo 622,08 Mbps symetricky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1,244 alebo 2,488 Gbps symetr.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1,25 Gbps symetr.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3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Up 1260-1360 nm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Up 1260-1360 nm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Up 1260-1360 nm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2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Down 1480-1500 nm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1480-1500 nm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1580-1500 nm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3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ATM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ATM, GEM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ETHERNET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8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&lt; 32 </a:t>
                      </a:r>
                      <a:r>
                        <a:rPr kumimoji="0" lang="sk-S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užívateľov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&lt;64 (128) 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&lt; 32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3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 km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60 km 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 km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8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50000">
              <a:srgbClr val="FF0000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706187-605C-4013-9643-E9204DC4B9B7}" type="slidenum">
              <a:rPr lang="cs-CZ" altLang="sk-SK" smtClean="0"/>
              <a:pPr eaLnBrk="1" hangingPunct="1"/>
              <a:t>21</a:t>
            </a:fld>
            <a:endParaRPr lang="cs-CZ" altLang="sk-SK" smtClean="0"/>
          </a:p>
        </p:txBody>
      </p:sp>
      <p:sp>
        <p:nvSpPr>
          <p:cNvPr id="21507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67CC4C5-FA55-423D-ADFE-0B0073E405E3}" type="slidenum">
              <a:rPr lang="cs-CZ" altLang="sk-SK" sz="1400"/>
              <a:pPr algn="r" eaLnBrk="1" hangingPunct="1"/>
              <a:t>21</a:t>
            </a:fld>
            <a:endParaRPr lang="cs-CZ" altLang="sk-SK" sz="140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331913" y="2781300"/>
            <a:ext cx="6696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800" b="1" i="1"/>
              <a:t>Pasívne  a aktívne komponenty OAN</a:t>
            </a:r>
            <a:endParaRPr lang="cs-CZ" altLang="sk-SK" sz="28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0CB0A7-D159-43B4-AD92-E64BD70C97B7}" type="slidenum">
              <a:rPr lang="cs-CZ" altLang="sk-SK" smtClean="0"/>
              <a:pPr eaLnBrk="1" hangingPunct="1"/>
              <a:t>22</a:t>
            </a:fld>
            <a:endParaRPr lang="cs-CZ" altLang="sk-SK" smtClean="0"/>
          </a:p>
        </p:txBody>
      </p:sp>
      <p:sp>
        <p:nvSpPr>
          <p:cNvPr id="22531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21248EA-CA9A-48D9-B9B3-E1DBCE02887A}" type="slidenum">
              <a:rPr lang="cs-CZ" altLang="sk-SK" sz="1400"/>
              <a:pPr algn="r" eaLnBrk="1" hangingPunct="1"/>
              <a:t>22</a:t>
            </a:fld>
            <a:endParaRPr lang="cs-CZ" altLang="sk-SK" sz="1400"/>
          </a:p>
        </p:txBody>
      </p:sp>
      <p:pic>
        <p:nvPicPr>
          <p:cNvPr id="22532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76700"/>
            <a:ext cx="31257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 descr="multim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741680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68313" y="260350"/>
            <a:ext cx="6983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b="1"/>
              <a:t>Optické vlákna a ich vlastnosti</a:t>
            </a:r>
            <a:endParaRPr lang="cs-CZ" altLang="sk-SK" sz="2400" b="1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39750" y="5589588"/>
            <a:ext cx="5184775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l-GR" altLang="sk-SK"/>
              <a:t> </a:t>
            </a:r>
            <a:r>
              <a:rPr lang="sk-SK" altLang="sk-SK" b="1" i="1"/>
              <a:t>max. modulačná š.pásma</a:t>
            </a:r>
          </a:p>
        </p:txBody>
      </p:sp>
      <p:sp>
        <p:nvSpPr>
          <p:cNvPr id="22536" name="Text Box 4"/>
          <p:cNvSpPr txBox="1">
            <a:spLocks noChangeArrowheads="1"/>
          </p:cNvSpPr>
          <p:nvPr/>
        </p:nvSpPr>
        <p:spPr bwMode="auto">
          <a:xfrm>
            <a:off x="3563938" y="2420938"/>
            <a:ext cx="129540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plášť</a:t>
            </a:r>
            <a:endParaRPr lang="cs-CZ" altLang="sk-SK"/>
          </a:p>
        </p:txBody>
      </p:sp>
      <p:sp>
        <p:nvSpPr>
          <p:cNvPr id="22537" name="Text Box 5"/>
          <p:cNvSpPr txBox="1">
            <a:spLocks noChangeArrowheads="1"/>
          </p:cNvSpPr>
          <p:nvPr/>
        </p:nvSpPr>
        <p:spPr bwMode="auto">
          <a:xfrm>
            <a:off x="468313" y="3214688"/>
            <a:ext cx="107950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jadro</a:t>
            </a:r>
            <a:endParaRPr lang="cs-CZ" altLang="sk-SK"/>
          </a:p>
        </p:txBody>
      </p:sp>
      <p:pic>
        <p:nvPicPr>
          <p:cNvPr id="10252" name="Picture 12" descr="rainb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64000"/>
            <a:ext cx="30257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5" descr="optical fibre"/>
          <p:cNvPicPr>
            <a:picLocks noChangeAspect="1" noChangeArrowheads="1"/>
          </p:cNvPicPr>
          <p:nvPr/>
        </p:nvPicPr>
        <p:blipFill>
          <a:blip r:embed="rId5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9525"/>
            <a:ext cx="329723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Text Box 16"/>
          <p:cNvSpPr txBox="1">
            <a:spLocks noChangeArrowheads="1"/>
          </p:cNvSpPr>
          <p:nvPr/>
        </p:nvSpPr>
        <p:spPr bwMode="auto">
          <a:xfrm>
            <a:off x="539750" y="1909763"/>
            <a:ext cx="5184775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 rýchlosť svetla je </a:t>
            </a:r>
            <a:r>
              <a:rPr lang="en-US" altLang="sk-SK"/>
              <a:t>~ </a:t>
            </a:r>
            <a:r>
              <a:rPr lang="sk-SK" altLang="sk-SK"/>
              <a:t>2/3 rýchlosti vo vákuu</a:t>
            </a:r>
            <a:endParaRPr lang="en-US" altLang="sk-SK"/>
          </a:p>
        </p:txBody>
      </p:sp>
      <p:sp>
        <p:nvSpPr>
          <p:cNvPr id="22541" name="Text Box 17"/>
          <p:cNvSpPr txBox="1">
            <a:spLocks noChangeArrowheads="1"/>
          </p:cNvSpPr>
          <p:nvPr/>
        </p:nvSpPr>
        <p:spPr bwMode="auto">
          <a:xfrm>
            <a:off x="539750" y="4508500"/>
            <a:ext cx="5184775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- </a:t>
            </a:r>
            <a:r>
              <a:rPr lang="en-US" altLang="sk-SK" b="1" i="1"/>
              <a:t>tlmenie</a:t>
            </a:r>
            <a:r>
              <a:rPr lang="en-US" altLang="sk-SK"/>
              <a:t> </a:t>
            </a:r>
            <a:r>
              <a:rPr lang="el-GR" altLang="sk-SK"/>
              <a:t>=</a:t>
            </a:r>
            <a:r>
              <a:rPr lang="en-US" altLang="sk-SK"/>
              <a:t> {10log(P</a:t>
            </a:r>
            <a:r>
              <a:rPr lang="en-US" altLang="sk-SK" baseline="-25000"/>
              <a:t>1</a:t>
            </a:r>
            <a:r>
              <a:rPr lang="en-US" altLang="sk-SK"/>
              <a:t>/P</a:t>
            </a:r>
            <a:r>
              <a:rPr lang="en-US" altLang="sk-SK" baseline="-25000"/>
              <a:t>2</a:t>
            </a:r>
            <a:r>
              <a:rPr lang="en-US" altLang="sk-SK"/>
              <a:t>) }/ </a:t>
            </a:r>
            <a:r>
              <a:rPr lang="sk-SK" altLang="sk-SK"/>
              <a:t>dĺžka</a:t>
            </a:r>
            <a:r>
              <a:rPr lang="en-US" altLang="sk-SK"/>
              <a:t>  [dB/km]</a:t>
            </a:r>
          </a:p>
        </p:txBody>
      </p:sp>
      <p:sp>
        <p:nvSpPr>
          <p:cNvPr id="22542" name="Text Box 18"/>
          <p:cNvSpPr txBox="1">
            <a:spLocks noChangeArrowheads="1"/>
          </p:cNvSpPr>
          <p:nvPr/>
        </p:nvSpPr>
        <p:spPr bwMode="auto">
          <a:xfrm>
            <a:off x="539750" y="981075"/>
            <a:ext cx="5184775" cy="915988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sk-SK"/>
              <a:t>- </a:t>
            </a:r>
            <a:r>
              <a:rPr lang="sk-SK" altLang="sk-SK" b="1" i="1"/>
              <a:t>počet vidov</a:t>
            </a:r>
            <a:r>
              <a:rPr lang="sk-SK" altLang="sk-SK"/>
              <a:t>: 1-vidové a mnohovidové</a:t>
            </a:r>
            <a:r>
              <a:rPr lang="en-US" altLang="sk-SK"/>
              <a:t> </a:t>
            </a:r>
            <a:r>
              <a:rPr lang="sk-SK" altLang="sk-SK"/>
              <a:t>(čím väčší </a:t>
            </a:r>
            <a:r>
              <a:rPr lang="el-GR" altLang="sk-SK"/>
              <a:t>Φ</a:t>
            </a:r>
            <a:r>
              <a:rPr lang="sk-SK" altLang="sk-SK"/>
              <a:t>, tým viac vidov</a:t>
            </a:r>
            <a:r>
              <a:rPr lang="el-GR" altLang="sk-SK"/>
              <a:t>)</a:t>
            </a:r>
            <a:r>
              <a:rPr lang="sk-SK" altLang="sk-SK"/>
              <a:t>, mnohovidové so skokovou zmenou </a:t>
            </a:r>
            <a:r>
              <a:rPr lang="sk-SK" altLang="sk-SK" i="1"/>
              <a:t>i</a:t>
            </a:r>
            <a:r>
              <a:rPr lang="sk-SK" altLang="sk-SK"/>
              <a:t>, alebo s gradientnou zmenou</a:t>
            </a:r>
            <a:endParaRPr lang="en-US" altLang="sk-SK"/>
          </a:p>
        </p:txBody>
      </p:sp>
      <p:sp>
        <p:nvSpPr>
          <p:cNvPr id="22543" name="Text Box 19"/>
          <p:cNvSpPr txBox="1">
            <a:spLocks noChangeArrowheads="1"/>
          </p:cNvSpPr>
          <p:nvPr/>
        </p:nvSpPr>
        <p:spPr bwMode="auto">
          <a:xfrm>
            <a:off x="539750" y="4941888"/>
            <a:ext cx="5184775" cy="64135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</a:t>
            </a:r>
            <a:r>
              <a:rPr lang="el-GR" altLang="sk-SK"/>
              <a:t> </a:t>
            </a:r>
            <a:r>
              <a:rPr lang="sk-SK" altLang="sk-SK" b="1" i="1"/>
              <a:t>disperzia</a:t>
            </a:r>
            <a:r>
              <a:rPr lang="en-US" altLang="sk-SK"/>
              <a:t> - </a:t>
            </a:r>
            <a:r>
              <a:rPr lang="sk-SK" altLang="sk-SK"/>
              <a:t>odlišná rýchlosť v závislosti od </a:t>
            </a:r>
            <a:r>
              <a:rPr lang="el-GR" altLang="sk-SK" u="sng"/>
              <a:t>λ</a:t>
            </a:r>
            <a:r>
              <a:rPr lang="sk-SK" altLang="sk-SK"/>
              <a:t>,  aj odlišný </a:t>
            </a:r>
            <a:r>
              <a:rPr lang="sk-SK" altLang="sk-SK" i="1" u="sng"/>
              <a:t>i </a:t>
            </a:r>
            <a:r>
              <a:rPr lang="en-US" altLang="sk-SK">
                <a:sym typeface="Wingdings" pitchFamily="2" charset="2"/>
              </a:rPr>
              <a:t> </a:t>
            </a:r>
            <a:r>
              <a:rPr lang="sk-SK" altLang="sk-SK"/>
              <a:t>obmedzenie šírky pásma vlákna</a:t>
            </a:r>
            <a:endParaRPr lang="en-US" altLang="sk-SK"/>
          </a:p>
        </p:txBody>
      </p:sp>
      <p:sp>
        <p:nvSpPr>
          <p:cNvPr id="22544" name="Line 13"/>
          <p:cNvSpPr>
            <a:spLocks noChangeShapeType="1"/>
          </p:cNvSpPr>
          <p:nvPr/>
        </p:nvSpPr>
        <p:spPr bwMode="auto">
          <a:xfrm flipV="1">
            <a:off x="1692275" y="4652963"/>
            <a:ext cx="55435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2545" name="Text Box 20"/>
          <p:cNvSpPr txBox="1">
            <a:spLocks noChangeArrowheads="1"/>
          </p:cNvSpPr>
          <p:nvPr/>
        </p:nvSpPr>
        <p:spPr bwMode="auto">
          <a:xfrm>
            <a:off x="539750" y="6308725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sk-SK"/>
              <a:t>[1]</a:t>
            </a:r>
            <a:endParaRPr lang="en-US" altLang="sk-SK"/>
          </a:p>
        </p:txBody>
      </p:sp>
      <p:sp>
        <p:nvSpPr>
          <p:cNvPr id="22546" name="Text Box 21"/>
          <p:cNvSpPr txBox="1">
            <a:spLocks noChangeArrowheads="1"/>
          </p:cNvSpPr>
          <p:nvPr/>
        </p:nvSpPr>
        <p:spPr bwMode="auto">
          <a:xfrm>
            <a:off x="539750" y="620713"/>
            <a:ext cx="318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sk-SK"/>
              <a:t>-</a:t>
            </a:r>
            <a:r>
              <a:rPr lang="sk-SK" altLang="sk-SK"/>
              <a:t> na báze Si-skla</a:t>
            </a:r>
            <a:r>
              <a:rPr lang="el-GR" altLang="sk-SK"/>
              <a:t> </a:t>
            </a:r>
            <a:r>
              <a:rPr lang="sk-SK" altLang="sk-SK"/>
              <a:t>alebo plastu</a:t>
            </a:r>
            <a:endParaRPr lang="en-US" altLang="sk-SK"/>
          </a:p>
        </p:txBody>
      </p:sp>
      <p:sp>
        <p:nvSpPr>
          <p:cNvPr id="22547" name="Text Box 22"/>
          <p:cNvSpPr txBox="1">
            <a:spLocks noChangeArrowheads="1"/>
          </p:cNvSpPr>
          <p:nvPr/>
        </p:nvSpPr>
        <p:spPr bwMode="auto">
          <a:xfrm>
            <a:off x="0" y="4005263"/>
            <a:ext cx="6011863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b="1"/>
              <a:t>Obr.3.3.10: </a:t>
            </a:r>
            <a:r>
              <a:rPr lang="en-US" altLang="sk-SK"/>
              <a:t>Opt.vl</a:t>
            </a:r>
            <a:r>
              <a:rPr lang="sk-SK" altLang="sk-SK"/>
              <a:t>ákno s vidom vyššieho a nižšieho rádu</a:t>
            </a:r>
            <a:endParaRPr lang="cs-CZ" altLang="sk-SK" b="1"/>
          </a:p>
        </p:txBody>
      </p:sp>
      <p:sp>
        <p:nvSpPr>
          <p:cNvPr id="22548" name="Text Box 25"/>
          <p:cNvSpPr txBox="1">
            <a:spLocks noChangeArrowheads="1"/>
          </p:cNvSpPr>
          <p:nvPr/>
        </p:nvSpPr>
        <p:spPr bwMode="auto">
          <a:xfrm>
            <a:off x="3462338" y="6237288"/>
            <a:ext cx="2362200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Obr.3.3.11 Disperzia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1F2E0A-8702-4892-A346-327ACC528F83}" type="slidenum">
              <a:rPr lang="cs-CZ" altLang="sk-SK" smtClean="0"/>
              <a:pPr eaLnBrk="1" hangingPunct="1"/>
              <a:t>23</a:t>
            </a:fld>
            <a:endParaRPr lang="cs-CZ" altLang="sk-SK" smtClean="0"/>
          </a:p>
        </p:txBody>
      </p:sp>
      <p:sp>
        <p:nvSpPr>
          <p:cNvPr id="23555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30EEF87-C5EF-4E8A-AF06-66B55D51CD72}" type="slidenum">
              <a:rPr lang="cs-CZ" altLang="sk-SK" sz="1400"/>
              <a:pPr algn="r" eaLnBrk="1" hangingPunct="1"/>
              <a:t>23</a:t>
            </a:fld>
            <a:endParaRPr lang="cs-CZ" altLang="sk-SK" sz="1400"/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1625"/>
            <a:ext cx="3813175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0" y="3141663"/>
            <a:ext cx="4319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60463" indent="-11604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/>
              <a:t>Obr.</a:t>
            </a:r>
            <a:r>
              <a:rPr lang="en-US" altLang="sk-SK"/>
              <a:t>3.3.12 </a:t>
            </a:r>
            <a:r>
              <a:rPr lang="sk-SK" altLang="sk-SK"/>
              <a:t>Stupňovité mnohovidové opt.vlákno</a:t>
            </a:r>
            <a:endParaRPr lang="cs-CZ" altLang="sk-SK"/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0" y="3500438"/>
            <a:ext cx="503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[5]</a:t>
            </a:r>
            <a:endParaRPr lang="cs-CZ" altLang="sk-SK"/>
          </a:p>
        </p:txBody>
      </p:sp>
      <p:pic>
        <p:nvPicPr>
          <p:cNvPr id="235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60350"/>
            <a:ext cx="45720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12"/>
          <p:cNvSpPr txBox="1">
            <a:spLocks noChangeArrowheads="1"/>
          </p:cNvSpPr>
          <p:nvPr/>
        </p:nvSpPr>
        <p:spPr bwMode="auto">
          <a:xfrm>
            <a:off x="4284663" y="3068638"/>
            <a:ext cx="4859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60463" indent="-11604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/>
              <a:t>Obr.</a:t>
            </a:r>
            <a:r>
              <a:rPr lang="en-US" altLang="sk-SK"/>
              <a:t>3.3.13</a:t>
            </a:r>
            <a:r>
              <a:rPr lang="sk-SK" altLang="sk-SK"/>
              <a:t> ...úplný odraz na rozhraní jadro - plášť</a:t>
            </a:r>
            <a:endParaRPr lang="cs-CZ" altLang="sk-SK"/>
          </a:p>
        </p:txBody>
      </p:sp>
      <p:sp>
        <p:nvSpPr>
          <p:cNvPr id="23561" name="Text Box 13"/>
          <p:cNvSpPr txBox="1">
            <a:spLocks noChangeArrowheads="1"/>
          </p:cNvSpPr>
          <p:nvPr/>
        </p:nvSpPr>
        <p:spPr bwMode="auto">
          <a:xfrm>
            <a:off x="0" y="0"/>
            <a:ext cx="165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000" b="1"/>
              <a:t>...z optiky:</a:t>
            </a:r>
            <a:endParaRPr lang="cs-CZ" altLang="sk-SK" sz="2000" b="1"/>
          </a:p>
        </p:txBody>
      </p:sp>
      <p:pic>
        <p:nvPicPr>
          <p:cNvPr id="23562" name="Picture 12" descr="opt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3850"/>
            <a:ext cx="6985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 Box 13"/>
          <p:cNvSpPr txBox="1">
            <a:spLocks noChangeArrowheads="1"/>
          </p:cNvSpPr>
          <p:nvPr/>
        </p:nvSpPr>
        <p:spPr bwMode="auto">
          <a:xfrm>
            <a:off x="3981450" y="6356350"/>
            <a:ext cx="3717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sk-SK" sz="1200"/>
              <a:t>www.grepnet.cz/user/data/optika.jpg </a:t>
            </a:r>
          </a:p>
        </p:txBody>
      </p:sp>
      <p:sp>
        <p:nvSpPr>
          <p:cNvPr id="23564" name="Text Box 14"/>
          <p:cNvSpPr txBox="1">
            <a:spLocks noChangeArrowheads="1"/>
          </p:cNvSpPr>
          <p:nvPr/>
        </p:nvSpPr>
        <p:spPr bwMode="auto">
          <a:xfrm>
            <a:off x="4921250" y="3640138"/>
            <a:ext cx="3840163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600" b="1" i="1"/>
              <a:t>n</a:t>
            </a:r>
            <a:r>
              <a:rPr lang="en-US" altLang="sk-SK" sz="1600" i="1"/>
              <a:t>-index lomu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sz="1600" b="1" i="1"/>
              <a:t>NA</a:t>
            </a:r>
            <a:r>
              <a:rPr lang="en-US" altLang="sk-SK" sz="1600" i="1"/>
              <a:t>=n.sin</a:t>
            </a:r>
            <a:r>
              <a:rPr lang="el-GR" altLang="sk-SK" sz="1600" i="1"/>
              <a:t>Θ</a:t>
            </a:r>
            <a:r>
              <a:rPr lang="en-US" altLang="sk-SK" sz="1600" i="1"/>
              <a:t> </a:t>
            </a:r>
            <a:r>
              <a:rPr lang="el-GR" altLang="sk-SK" sz="1600" i="1"/>
              <a:t>...</a:t>
            </a:r>
            <a:r>
              <a:rPr lang="en-US" altLang="sk-SK" sz="1600" i="1"/>
              <a:t> </a:t>
            </a:r>
            <a:r>
              <a:rPr lang="sk-SK" altLang="sk-SK" sz="1600" b="1" i="1"/>
              <a:t>num.apertúra</a:t>
            </a:r>
            <a:r>
              <a:rPr lang="sk-SK" altLang="sk-SK" sz="1600" i="1"/>
              <a:t>; parameter vlákna dôležitý pre naviazanie svetla do vlákna (napr.NA=0,11)</a:t>
            </a:r>
            <a:r>
              <a:rPr lang="el-GR" altLang="sk-SK" sz="1600" i="1"/>
              <a:t> </a:t>
            </a:r>
            <a:endParaRPr lang="cs-CZ" altLang="sk-SK" sz="16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664963-E9CA-4601-A40C-EE0965ABBEE3}" type="slidenum">
              <a:rPr lang="cs-CZ" altLang="sk-SK" smtClean="0"/>
              <a:pPr eaLnBrk="1" hangingPunct="1"/>
              <a:t>24</a:t>
            </a:fld>
            <a:endParaRPr lang="cs-CZ" altLang="sk-SK" smtClean="0"/>
          </a:p>
        </p:txBody>
      </p:sp>
      <p:sp>
        <p:nvSpPr>
          <p:cNvPr id="24579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BDDD14E-CA3B-4993-9151-842F69DC3885}" type="slidenum">
              <a:rPr lang="cs-CZ" altLang="sk-SK" sz="1400"/>
              <a:pPr algn="r" eaLnBrk="1" hangingPunct="1"/>
              <a:t>24</a:t>
            </a:fld>
            <a:endParaRPr lang="cs-CZ" altLang="sk-SK" sz="1400"/>
          </a:p>
        </p:txBody>
      </p:sp>
      <p:pic>
        <p:nvPicPr>
          <p:cNvPr id="24580" name="Picture 5" descr="Image:Optical fiber types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23" y="806451"/>
            <a:ext cx="8410491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768350" y="6270625"/>
            <a:ext cx="6648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200"/>
              <a:t>zdroj: </a:t>
            </a:r>
            <a:r>
              <a:rPr lang="cs-CZ" altLang="sk-SK" sz="1200"/>
              <a:t>http://en.wikipedia.org/wiki/Image:Optical_fiber_types.svg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666750" y="5586413"/>
            <a:ext cx="7945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b="1" dirty="0" err="1"/>
              <a:t>Obr</a:t>
            </a:r>
            <a:r>
              <a:rPr lang="en-US" altLang="sk-SK" b="1" dirty="0"/>
              <a:t>. 3.3.14 </a:t>
            </a:r>
            <a:r>
              <a:rPr lang="en-US" altLang="sk-SK" dirty="0" err="1"/>
              <a:t>Typy</a:t>
            </a:r>
            <a:r>
              <a:rPr lang="en-US" altLang="sk-SK" dirty="0"/>
              <a:t> </a:t>
            </a:r>
            <a:r>
              <a:rPr lang="en-US" altLang="sk-SK" dirty="0" err="1"/>
              <a:t>optick</a:t>
            </a:r>
            <a:r>
              <a:rPr lang="sk-SK" altLang="sk-SK" dirty="0" err="1"/>
              <a:t>ých</a:t>
            </a:r>
            <a:r>
              <a:rPr lang="sk-SK" altLang="sk-SK" dirty="0"/>
              <a:t> vlákien</a:t>
            </a:r>
            <a:r>
              <a:rPr lang="en-US" altLang="sk-SK" dirty="0"/>
              <a:t> </a:t>
            </a:r>
            <a:r>
              <a:rPr lang="en-US" altLang="sk-SK" dirty="0" smtClean="0"/>
              <a:t>(</a:t>
            </a:r>
            <a:r>
              <a:rPr lang="sk-SK" altLang="sk-SK" dirty="0" smtClean="0"/>
              <a:t>skoková </a:t>
            </a:r>
            <a:r>
              <a:rPr lang="en-US" altLang="sk-SK" dirty="0" err="1" smtClean="0"/>
              <a:t>zmena</a:t>
            </a:r>
            <a:r>
              <a:rPr lang="en-US" altLang="sk-SK" dirty="0" smtClean="0"/>
              <a:t> </a:t>
            </a:r>
            <a:r>
              <a:rPr lang="en-US" altLang="sk-SK" dirty="0" err="1"/>
              <a:t>indexu</a:t>
            </a:r>
            <a:r>
              <a:rPr lang="en-US" altLang="sk-SK" dirty="0"/>
              <a:t> </a:t>
            </a:r>
            <a:r>
              <a:rPr lang="en-US" altLang="sk-SK" dirty="0" err="1"/>
              <a:t>lomu</a:t>
            </a:r>
            <a:r>
              <a:rPr lang="en-US" altLang="sk-SK" dirty="0"/>
              <a:t> </a:t>
            </a:r>
            <a:r>
              <a:rPr lang="en-US" altLang="sk-SK" dirty="0" err="1"/>
              <a:t>medzi</a:t>
            </a:r>
            <a:r>
              <a:rPr lang="en-US" altLang="sk-SK" dirty="0"/>
              <a:t> opt. </a:t>
            </a:r>
            <a:r>
              <a:rPr lang="sk-SK" altLang="sk-SK" dirty="0"/>
              <a:t>jadrom</a:t>
            </a:r>
            <a:r>
              <a:rPr lang="en-US" altLang="sk-SK" dirty="0"/>
              <a:t> a </a:t>
            </a:r>
            <a:r>
              <a:rPr lang="sk-SK" altLang="sk-SK" dirty="0"/>
              <a:t>plášťom, resp. plynulá zmena v rámci prierezu jadra)</a:t>
            </a:r>
            <a:endParaRPr lang="cs-CZ" altLang="sk-SK" b="1" dirty="0"/>
          </a:p>
        </p:txBody>
      </p:sp>
      <p:sp>
        <p:nvSpPr>
          <p:cNvPr id="2" name="BlokTextu 1"/>
          <p:cNvSpPr txBox="1"/>
          <p:nvPr/>
        </p:nvSpPr>
        <p:spPr>
          <a:xfrm>
            <a:off x="4639469" y="2037347"/>
            <a:ext cx="1419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solidFill>
                  <a:srgbClr val="FF0000"/>
                </a:solidFill>
              </a:rPr>
              <a:t>- </a:t>
            </a:r>
            <a:r>
              <a:rPr lang="sk-SK" sz="1600" b="1" dirty="0" err="1" smtClean="0">
                <a:solidFill>
                  <a:srgbClr val="FF0000"/>
                </a:solidFill>
              </a:rPr>
              <a:t>Multimode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4856037" y="3554497"/>
            <a:ext cx="1419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solidFill>
                  <a:srgbClr val="FF0000"/>
                </a:solidFill>
              </a:rPr>
              <a:t>- </a:t>
            </a:r>
            <a:r>
              <a:rPr lang="sk-SK" sz="1600" b="1" dirty="0" err="1" smtClean="0">
                <a:solidFill>
                  <a:srgbClr val="FF0000"/>
                </a:solidFill>
              </a:rPr>
              <a:t>Multimode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997074" y="3910513"/>
            <a:ext cx="1419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solidFill>
                  <a:srgbClr val="FF0000"/>
                </a:solidFill>
              </a:rPr>
              <a:t>- najmenší priemer, najrýchlejší prenos, najväčšie vzdialenosti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ACF1F-57FC-4014-9C26-D61901D10E8C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81" y="962527"/>
            <a:ext cx="4988110" cy="39611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6772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959E93-6CAC-4DE5-B544-3A31CCE71624}" type="slidenum">
              <a:rPr lang="cs-CZ" altLang="sk-SK" smtClean="0"/>
              <a:pPr eaLnBrk="1" hangingPunct="1"/>
              <a:t>26</a:t>
            </a:fld>
            <a:endParaRPr lang="cs-CZ" altLang="sk-SK" smtClean="0"/>
          </a:p>
        </p:txBody>
      </p:sp>
      <p:sp>
        <p:nvSpPr>
          <p:cNvPr id="25603" name="Zástupný symbol čísla snímky 8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DC413E7-024B-4DA5-B7DE-F601347A7C64}" type="slidenum">
              <a:rPr lang="cs-CZ" altLang="sk-SK" sz="1400"/>
              <a:pPr algn="r" eaLnBrk="1" hangingPunct="1"/>
              <a:t>26</a:t>
            </a:fld>
            <a:endParaRPr lang="cs-CZ" altLang="sk-SK" sz="140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11188" y="476250"/>
            <a:ext cx="7561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i="1"/>
              <a:t>n (alebo i</a:t>
            </a:r>
            <a:r>
              <a:rPr lang="sk-SK" altLang="sk-SK"/>
              <a:t>) – </a:t>
            </a:r>
            <a:r>
              <a:rPr lang="sk-SK" altLang="sk-SK" b="1"/>
              <a:t>index lomu</a:t>
            </a:r>
            <a:r>
              <a:rPr lang="sk-SK" altLang="sk-SK"/>
              <a:t>, </a:t>
            </a:r>
            <a:r>
              <a:rPr lang="sk-SK" altLang="sk-SK" i="1"/>
              <a:t>v</a:t>
            </a:r>
            <a:r>
              <a:rPr lang="sk-SK" altLang="sk-SK"/>
              <a:t> – rýchlosť šírenia v materiálnom prostredí </a:t>
            </a:r>
            <a:endParaRPr lang="cs-CZ" altLang="sk-SK" i="1"/>
          </a:p>
        </p:txBody>
      </p:sp>
      <p:graphicFrame>
        <p:nvGraphicFramePr>
          <p:cNvPr id="25605" name="Object 5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71214794"/>
              </p:ext>
            </p:extLst>
          </p:nvPr>
        </p:nvGraphicFramePr>
        <p:xfrm>
          <a:off x="6336507" y="934245"/>
          <a:ext cx="1655762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8" name="Equation" r:id="rId3" imgW="748975" imgH="393529" progId="Equation.3">
                  <p:embed/>
                </p:oleObj>
              </mc:Choice>
              <mc:Fallback>
                <p:oleObj name="Equation" r:id="rId3" imgW="748975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6507" y="934245"/>
                        <a:ext cx="1655762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1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258888" y="1052513"/>
          <a:ext cx="151288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9" name="Equation" r:id="rId5" imgW="672808" imgH="253890" progId="Equation.3">
                  <p:embed/>
                </p:oleObj>
              </mc:Choice>
              <mc:Fallback>
                <p:oleObj name="Equation" r:id="rId5" imgW="672808" imgH="25389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052513"/>
                        <a:ext cx="1512887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2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411413" y="3213100"/>
          <a:ext cx="1439862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30" name="Equation" r:id="rId7" imgW="723586" imgH="393529" progId="Equation.3">
                  <p:embed/>
                </p:oleObj>
              </mc:Choice>
              <mc:Fallback>
                <p:oleObj name="Equation" r:id="rId7" imgW="723586" imgH="393529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3213100"/>
                        <a:ext cx="1439862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Text Box 19"/>
          <p:cNvSpPr txBox="1">
            <a:spLocks noChangeArrowheads="1"/>
          </p:cNvSpPr>
          <p:nvPr/>
        </p:nvSpPr>
        <p:spPr bwMode="auto">
          <a:xfrm>
            <a:off x="684213" y="1916113"/>
            <a:ext cx="77041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/>
              <a:t>najjednoduchšie e-m vlny – sínusové:   E(x,t) = E</a:t>
            </a:r>
            <a:r>
              <a:rPr lang="sk-SK" altLang="sk-SK" baseline="-25000"/>
              <a:t>0</a:t>
            </a:r>
            <a:r>
              <a:rPr lang="sk-SK" altLang="sk-SK"/>
              <a:t>cos(</a:t>
            </a:r>
            <a:r>
              <a:rPr lang="el-GR" altLang="sk-SK"/>
              <a:t>ω</a:t>
            </a:r>
            <a:r>
              <a:rPr lang="sk-SK" altLang="sk-SK"/>
              <a:t>t-kx+</a:t>
            </a:r>
            <a:r>
              <a:rPr lang="el-GR" altLang="sk-SK"/>
              <a:t>Φ</a:t>
            </a:r>
            <a:r>
              <a:rPr lang="sk-SK" altLang="sk-SK"/>
              <a:t>)   –  tiež: </a:t>
            </a:r>
            <a:r>
              <a:rPr lang="sk-SK" altLang="sk-SK" b="1"/>
              <a:t>rovinná vlna </a:t>
            </a:r>
            <a:r>
              <a:rPr lang="sk-SK" altLang="sk-SK"/>
              <a:t>šíriaca sa v smere x</a:t>
            </a:r>
            <a:endParaRPr lang="cs-CZ" altLang="sk-SK"/>
          </a:p>
        </p:txBody>
      </p:sp>
      <p:sp>
        <p:nvSpPr>
          <p:cNvPr id="25609" name="Text Box 20"/>
          <p:cNvSpPr txBox="1">
            <a:spLocks noChangeArrowheads="1"/>
          </p:cNvSpPr>
          <p:nvPr/>
        </p:nvSpPr>
        <p:spPr bwMode="auto">
          <a:xfrm>
            <a:off x="1042988" y="2781300"/>
            <a:ext cx="612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k=2</a:t>
            </a:r>
            <a:r>
              <a:rPr lang="el-GR" altLang="sk-SK"/>
              <a:t>π</a:t>
            </a:r>
            <a:r>
              <a:rPr lang="sk-SK" altLang="sk-SK"/>
              <a:t>/</a:t>
            </a:r>
            <a:r>
              <a:rPr lang="el-GR" altLang="sk-SK"/>
              <a:t>λ</a:t>
            </a:r>
            <a:r>
              <a:rPr lang="sk-SK" altLang="sk-SK"/>
              <a:t> .... </a:t>
            </a:r>
            <a:r>
              <a:rPr lang="sk-SK" altLang="sk-SK" b="1"/>
              <a:t>vlnové číslo</a:t>
            </a:r>
            <a:r>
              <a:rPr lang="sk-SK" altLang="sk-SK"/>
              <a:t>,  </a:t>
            </a:r>
            <a:r>
              <a:rPr lang="el-GR" altLang="sk-SK"/>
              <a:t>Φ</a:t>
            </a:r>
            <a:r>
              <a:rPr lang="sk-SK" altLang="sk-SK"/>
              <a:t> .... fázová konšt.(poč.fáza)</a:t>
            </a:r>
            <a:endParaRPr lang="cs-CZ" altLang="sk-SK"/>
          </a:p>
        </p:txBody>
      </p:sp>
      <p:sp>
        <p:nvSpPr>
          <p:cNvPr id="25610" name="Text Box 21"/>
          <p:cNvSpPr txBox="1">
            <a:spLocks noChangeArrowheads="1"/>
          </p:cNvSpPr>
          <p:nvPr/>
        </p:nvSpPr>
        <p:spPr bwMode="auto">
          <a:xfrm>
            <a:off x="539750" y="3284538"/>
            <a:ext cx="1439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 platí tiež:  </a:t>
            </a:r>
            <a:endParaRPr lang="cs-CZ" altLang="sk-SK"/>
          </a:p>
        </p:txBody>
      </p:sp>
      <p:sp>
        <p:nvSpPr>
          <p:cNvPr id="25611" name="Text Box 28"/>
          <p:cNvSpPr txBox="1">
            <a:spLocks noChangeArrowheads="1"/>
          </p:cNvSpPr>
          <p:nvPr/>
        </p:nvSpPr>
        <p:spPr bwMode="auto">
          <a:xfrm>
            <a:off x="4932363" y="3284538"/>
            <a:ext cx="3095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 </a:t>
            </a:r>
            <a:r>
              <a:rPr lang="sk-SK" altLang="sk-SK" b="1"/>
              <a:t>fázová rýchlosť</a:t>
            </a:r>
            <a:endParaRPr lang="cs-CZ" altLang="sk-SK" b="1"/>
          </a:p>
        </p:txBody>
      </p:sp>
      <p:sp>
        <p:nvSpPr>
          <p:cNvPr id="25612" name="Text Box 29"/>
          <p:cNvSpPr txBox="1">
            <a:spLocks noChangeArrowheads="1"/>
          </p:cNvSpPr>
          <p:nvPr/>
        </p:nvSpPr>
        <p:spPr bwMode="auto">
          <a:xfrm>
            <a:off x="611188" y="4076700"/>
            <a:ext cx="82819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-skupina vĺn s blízkou </a:t>
            </a:r>
            <a:r>
              <a:rPr lang="el-GR" altLang="sk-SK"/>
              <a:t>λ</a:t>
            </a:r>
            <a:r>
              <a:rPr lang="sk-SK" altLang="sk-SK"/>
              <a:t> – </a:t>
            </a:r>
            <a:r>
              <a:rPr lang="sk-SK" altLang="sk-SK" b="1"/>
              <a:t>vlnový balík</a:t>
            </a:r>
            <a:r>
              <a:rPr lang="sk-SK" altLang="sk-SK"/>
              <a:t>, ten sa pohybuje </a:t>
            </a:r>
            <a:r>
              <a:rPr lang="sk-SK" altLang="sk-SK" b="1" i="1"/>
              <a:t>skupinovou (grupovou) rýchlosťou</a:t>
            </a:r>
            <a:endParaRPr lang="cs-CZ" altLang="sk-SK" b="1"/>
          </a:p>
        </p:txBody>
      </p:sp>
      <p:graphicFrame>
        <p:nvGraphicFramePr>
          <p:cNvPr id="25613" name="Object 30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3563938" y="4437063"/>
          <a:ext cx="126365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31" name="Equation" r:id="rId9" imgW="545863" imgH="393529" progId="Equation.3">
                  <p:embed/>
                </p:oleObj>
              </mc:Choice>
              <mc:Fallback>
                <p:oleObj name="Equation" r:id="rId9" imgW="545863" imgH="393529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437063"/>
                        <a:ext cx="1263650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4" name="Text Box 33"/>
          <p:cNvSpPr txBox="1">
            <a:spLocks noChangeArrowheads="1"/>
          </p:cNvSpPr>
          <p:nvPr/>
        </p:nvSpPr>
        <p:spPr bwMode="auto">
          <a:xfrm>
            <a:off x="519113" y="5837238"/>
            <a:ext cx="77422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/>
              <a:t>- ďalšia terminológia: </a:t>
            </a:r>
            <a:r>
              <a:rPr lang="sk-SK" altLang="sk-SK" b="1"/>
              <a:t>kritický uhol dopadu, totálny odraz, zákon odrazu</a:t>
            </a:r>
            <a:endParaRPr lang="cs-CZ" altLang="sk-SK" b="1"/>
          </a:p>
        </p:txBody>
      </p:sp>
      <p:sp>
        <p:nvSpPr>
          <p:cNvPr id="25615" name="Text Box 34"/>
          <p:cNvSpPr txBox="1">
            <a:spLocks noChangeArrowheads="1"/>
          </p:cNvSpPr>
          <p:nvPr/>
        </p:nvSpPr>
        <p:spPr bwMode="auto">
          <a:xfrm>
            <a:off x="0" y="0"/>
            <a:ext cx="165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000" b="1"/>
              <a:t>...z optiky:</a:t>
            </a:r>
            <a:endParaRPr lang="cs-CZ" altLang="sk-SK" sz="2000" b="1"/>
          </a:p>
        </p:txBody>
      </p:sp>
      <p:sp>
        <p:nvSpPr>
          <p:cNvPr id="25616" name="BlokTextu 14"/>
          <p:cNvSpPr txBox="1">
            <a:spLocks noChangeArrowheads="1"/>
          </p:cNvSpPr>
          <p:nvPr/>
        </p:nvSpPr>
        <p:spPr bwMode="auto">
          <a:xfrm>
            <a:off x="5200650" y="4389438"/>
            <a:ext cx="35433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/>
              <a:t>(tá je určite zaujímavá, ak si predstavíme signál v podobe spektra susedných harmonických, alebo dokonca v podobe spojitého spektra)</a:t>
            </a:r>
          </a:p>
        </p:txBody>
      </p:sp>
      <p:graphicFrame>
        <p:nvGraphicFramePr>
          <p:cNvPr id="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516024"/>
              </p:ext>
            </p:extLst>
          </p:nvPr>
        </p:nvGraphicFramePr>
        <p:xfrm>
          <a:off x="3771900" y="901700"/>
          <a:ext cx="1711325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32" name="Rovnica" r:id="rId11" imgW="774360" imgH="393480" progId="Equation.3">
                  <p:embed/>
                </p:oleObj>
              </mc:Choice>
              <mc:Fallback>
                <p:oleObj name="Rovnica" r:id="rId11" imgW="774360" imgH="393480" progId="Equation.3">
                  <p:embed/>
                  <p:pic>
                    <p:nvPicPr>
                      <p:cNvPr id="256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900" y="901700"/>
                        <a:ext cx="1711325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F4AE70-AADA-4073-982B-C16514F58D74}" type="slidenum">
              <a:rPr lang="cs-CZ" altLang="sk-SK" smtClean="0"/>
              <a:pPr eaLnBrk="1" hangingPunct="1"/>
              <a:t>27</a:t>
            </a:fld>
            <a:endParaRPr lang="cs-CZ" altLang="sk-SK" smtClean="0"/>
          </a:p>
        </p:txBody>
      </p:sp>
      <p:sp>
        <p:nvSpPr>
          <p:cNvPr id="26627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664C404-9358-496C-9648-9499B3ED14E7}" type="slidenum">
              <a:rPr lang="cs-CZ" altLang="sk-SK" sz="1400"/>
              <a:pPr algn="r" eaLnBrk="1" hangingPunct="1"/>
              <a:t>27</a:t>
            </a:fld>
            <a:endParaRPr lang="cs-CZ" altLang="sk-SK" sz="1400"/>
          </a:p>
        </p:txBody>
      </p:sp>
      <p:pic>
        <p:nvPicPr>
          <p:cNvPr id="2662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86455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total attenuation cu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8532813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41300" y="4881563"/>
            <a:ext cx="57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[1]</a:t>
            </a:r>
            <a:endParaRPr lang="cs-CZ" altLang="sk-SK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58825" y="5599113"/>
            <a:ext cx="7999413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>
                <a:sym typeface="Wingdings" pitchFamily="2" charset="2"/>
              </a:rPr>
              <a:t></a:t>
            </a:r>
            <a:r>
              <a:rPr lang="sk-SK" altLang="sk-SK" b="1">
                <a:sym typeface="Wingdings" pitchFamily="2" charset="2"/>
              </a:rPr>
              <a:t>okná </a:t>
            </a:r>
            <a:r>
              <a:rPr lang="sk-SK" altLang="sk-SK">
                <a:sym typeface="Wingdings" pitchFamily="2" charset="2"/>
              </a:rPr>
              <a:t> (vlnové dĺžky v obl. tepelného IR žiarenia; pozn.: okom viditeľná oblasť je 400 až 700 nm / UF až IR)  ...</a:t>
            </a:r>
            <a:endParaRPr lang="cs-CZ" altLang="sk-SK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900113" y="5300663"/>
            <a:ext cx="7343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Obr.</a:t>
            </a:r>
            <a:r>
              <a:rPr lang="en-US" altLang="sk-SK" b="1"/>
              <a:t>3.3.15</a:t>
            </a:r>
            <a:r>
              <a:rPr lang="sk-SK" altLang="sk-SK" b="1"/>
              <a:t> Závislosť tlmenia od vlnovej dĺžky  a ďalších faktorov</a:t>
            </a:r>
            <a:endParaRPr lang="cs-CZ" altLang="sk-SK" b="1"/>
          </a:p>
        </p:txBody>
      </p:sp>
      <p:sp>
        <p:nvSpPr>
          <p:cNvPr id="26633" name="Text Box 11"/>
          <p:cNvSpPr txBox="1">
            <a:spLocks noChangeArrowheads="1"/>
          </p:cNvSpPr>
          <p:nvPr/>
        </p:nvSpPr>
        <p:spPr bwMode="auto">
          <a:xfrm>
            <a:off x="250825" y="0"/>
            <a:ext cx="8208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Ďalšie vlastnosti opt. vlákien</a:t>
            </a:r>
            <a:endParaRPr lang="cs-CZ" altLang="sk-SK" b="1"/>
          </a:p>
        </p:txBody>
      </p:sp>
      <p:sp>
        <p:nvSpPr>
          <p:cNvPr id="26634" name="Text Box 13"/>
          <p:cNvSpPr txBox="1">
            <a:spLocks noChangeArrowheads="1"/>
          </p:cNvSpPr>
          <p:nvPr/>
        </p:nvSpPr>
        <p:spPr bwMode="auto">
          <a:xfrm>
            <a:off x="96838" y="6161088"/>
            <a:ext cx="7737475" cy="644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altLang="sk-SK" b="1"/>
              <a:t>pr</a:t>
            </a:r>
            <a:r>
              <a:rPr lang="sk-SK" altLang="sk-SK" b="1"/>
              <a:t>íčiny útlmu</a:t>
            </a:r>
            <a:r>
              <a:rPr lang="sk-SK" altLang="sk-SK"/>
              <a:t>: prítomnosť a tvorba iónov OH, Ra</a:t>
            </a:r>
            <a:r>
              <a:rPr lang="en-US" altLang="sk-SK"/>
              <a:t>y</a:t>
            </a:r>
            <a:r>
              <a:rPr lang="sk-SK" altLang="sk-SK"/>
              <a:t>leighov rozptyl („nepodleziteľná“ hranica, rozptyl na časticiach omnoho menších než </a:t>
            </a:r>
            <a:r>
              <a:rPr lang="en-US" altLang="sk-SK"/>
              <a:t>λ</a:t>
            </a:r>
            <a:r>
              <a:rPr lang="sk-SK" altLang="sk-SK"/>
              <a:t>)</a:t>
            </a:r>
            <a:endParaRPr lang="en-US" alt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čísla snímky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7FE3A1-9714-410E-A543-4D5FC8BEF38C}" type="slidenum">
              <a:rPr lang="cs-CZ" altLang="sk-SK" smtClean="0"/>
              <a:pPr eaLnBrk="1" hangingPunct="1"/>
              <a:t>28</a:t>
            </a:fld>
            <a:endParaRPr lang="cs-CZ" altLang="sk-SK" smtClean="0"/>
          </a:p>
        </p:txBody>
      </p:sp>
      <p:pic>
        <p:nvPicPr>
          <p:cNvPr id="27651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3" y="970384"/>
            <a:ext cx="8620967" cy="407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BlokTextu 3"/>
          <p:cNvSpPr txBox="1">
            <a:spLocks noChangeArrowheads="1"/>
          </p:cNvSpPr>
          <p:nvPr/>
        </p:nvSpPr>
        <p:spPr bwMode="auto">
          <a:xfrm>
            <a:off x="750888" y="6362700"/>
            <a:ext cx="28162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 sz="1200"/>
              <a:t>zdroj: Wikipedia / NASA</a:t>
            </a:r>
            <a:endParaRPr lang="sk-SK" altLang="sk-SK" sz="1200"/>
          </a:p>
        </p:txBody>
      </p:sp>
      <p:sp>
        <p:nvSpPr>
          <p:cNvPr id="27653" name="BlokTextu 4"/>
          <p:cNvSpPr txBox="1">
            <a:spLocks noChangeArrowheads="1"/>
          </p:cNvSpPr>
          <p:nvPr/>
        </p:nvSpPr>
        <p:spPr bwMode="auto">
          <a:xfrm>
            <a:off x="750888" y="5146675"/>
            <a:ext cx="821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 b="1"/>
              <a:t>Obr.</a:t>
            </a:r>
            <a:r>
              <a:rPr lang="en-US" altLang="sk-SK"/>
              <a:t>  Electromagnetic transmittance, or opacity </a:t>
            </a:r>
            <a:r>
              <a:rPr lang="sk-SK" altLang="sk-SK"/>
              <a:t>(nepriehľadnosť)</a:t>
            </a:r>
            <a:r>
              <a:rPr lang="en-US" altLang="sk-SK"/>
              <a:t>, of the Earth's atmosphere.</a:t>
            </a:r>
            <a:endParaRPr lang="sk-SK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ACB495-3467-4D1E-B9FD-321FB5BA1DB1}" type="slidenum">
              <a:rPr lang="cs-CZ" altLang="sk-SK" smtClean="0"/>
              <a:pPr eaLnBrk="1" hangingPunct="1"/>
              <a:t>29</a:t>
            </a:fld>
            <a:endParaRPr lang="cs-CZ" altLang="sk-SK" smtClean="0"/>
          </a:p>
        </p:txBody>
      </p:sp>
      <p:sp>
        <p:nvSpPr>
          <p:cNvPr id="28675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452F864-D662-44DE-A069-A8A659C11867}" type="slidenum">
              <a:rPr lang="cs-CZ" altLang="sk-SK" sz="1400"/>
              <a:pPr algn="r" eaLnBrk="1" hangingPunct="1"/>
              <a:t>29</a:t>
            </a:fld>
            <a:endParaRPr lang="cs-CZ" altLang="sk-SK" sz="140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3306763"/>
            <a:ext cx="63785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68338" y="5318125"/>
            <a:ext cx="68405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Tab.</a:t>
            </a:r>
            <a:r>
              <a:rPr lang="en-US" altLang="sk-SK" b="1"/>
              <a:t>3.3.1</a:t>
            </a:r>
            <a:r>
              <a:rPr lang="sk-SK" altLang="sk-SK" b="1"/>
              <a:t> </a:t>
            </a:r>
            <a:r>
              <a:rPr lang="sk-SK" altLang="sk-SK"/>
              <a:t>Vlastnosti štandard. jednovidového vlákna podľa G.652</a:t>
            </a:r>
            <a:r>
              <a:rPr lang="en-US" altLang="sk-SK"/>
              <a:t> (ps-pikosekunda)</a:t>
            </a:r>
            <a:endParaRPr lang="cs-CZ" altLang="sk-SK" b="1"/>
          </a:p>
        </p:txBody>
      </p:sp>
      <p:sp>
        <p:nvSpPr>
          <p:cNvPr id="28678" name="Text Box 22"/>
          <p:cNvSpPr txBox="1">
            <a:spLocks noChangeArrowheads="1"/>
          </p:cNvSpPr>
          <p:nvPr/>
        </p:nvSpPr>
        <p:spPr bwMode="auto">
          <a:xfrm>
            <a:off x="442913" y="295275"/>
            <a:ext cx="7034212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sk-SK" b="1"/>
              <a:t>Okn</a:t>
            </a:r>
            <a:r>
              <a:rPr lang="sk-SK" altLang="sk-SK" b="1"/>
              <a:t>á</a:t>
            </a:r>
            <a:endParaRPr lang="cs-CZ" altLang="sk-SK" b="1"/>
          </a:p>
          <a:p>
            <a:pPr eaLnBrk="1" hangingPunct="1"/>
            <a:r>
              <a:rPr lang="cs-CZ" altLang="sk-SK"/>
              <a:t> Pod</a:t>
            </a:r>
            <a:r>
              <a:rPr lang="sk-SK" altLang="sk-SK"/>
              <a:t>ľa</a:t>
            </a:r>
            <a:r>
              <a:rPr lang="cs-CZ" altLang="sk-SK"/>
              <a:t> </a:t>
            </a:r>
            <a:r>
              <a:rPr lang="cs-CZ" altLang="sk-SK" b="1">
                <a:hlinkClick r:id="rId3" tooltip="ITU-T"/>
              </a:rPr>
              <a:t>ITU-T</a:t>
            </a:r>
            <a:r>
              <a:rPr lang="cs-CZ" altLang="sk-SK"/>
              <a:t> sú definované tieto okná (pre jednovidové vlákno):</a:t>
            </a:r>
          </a:p>
          <a:p>
            <a:pPr eaLnBrk="1" hangingPunct="1"/>
            <a:r>
              <a:rPr lang="cs-CZ" altLang="sk-SK" b="1"/>
              <a:t>O</a:t>
            </a:r>
            <a:r>
              <a:rPr lang="cs-CZ" altLang="sk-SK"/>
              <a:t> (Original) 1260—1310 nm </a:t>
            </a:r>
          </a:p>
          <a:p>
            <a:pPr eaLnBrk="1" hangingPunct="1"/>
            <a:r>
              <a:rPr lang="cs-CZ" altLang="sk-SK" b="1"/>
              <a:t>E</a:t>
            </a:r>
            <a:r>
              <a:rPr lang="cs-CZ" altLang="sk-SK"/>
              <a:t> (Extended) 1360—1460 nm </a:t>
            </a:r>
          </a:p>
          <a:p>
            <a:pPr eaLnBrk="1" hangingPunct="1"/>
            <a:r>
              <a:rPr lang="cs-CZ" altLang="sk-SK" b="1"/>
              <a:t>S</a:t>
            </a:r>
            <a:r>
              <a:rPr lang="cs-CZ" altLang="sk-SK"/>
              <a:t> (Short wavelength) 1460—1530 nm </a:t>
            </a:r>
          </a:p>
          <a:p>
            <a:pPr eaLnBrk="1" hangingPunct="1"/>
            <a:r>
              <a:rPr lang="cs-CZ" altLang="sk-SK" b="1"/>
              <a:t>C</a:t>
            </a:r>
            <a:r>
              <a:rPr lang="cs-CZ" altLang="sk-SK"/>
              <a:t> (Conventional) 1530—1565 nm </a:t>
            </a:r>
          </a:p>
          <a:p>
            <a:pPr eaLnBrk="1" hangingPunct="1"/>
            <a:r>
              <a:rPr lang="cs-CZ" altLang="sk-SK" b="1"/>
              <a:t>L</a:t>
            </a:r>
            <a:r>
              <a:rPr lang="cs-CZ" altLang="sk-SK"/>
              <a:t> (Long wavelength) 1565—1625 nm </a:t>
            </a:r>
          </a:p>
          <a:p>
            <a:pPr eaLnBrk="1" hangingPunct="1"/>
            <a:r>
              <a:rPr lang="cs-CZ" altLang="sk-SK" b="1"/>
              <a:t>U</a:t>
            </a:r>
            <a:r>
              <a:rPr lang="cs-CZ" altLang="sk-SK"/>
              <a:t> (Ultra) nad 1625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424484-DE77-4C15-8458-4DD2EA6820D4}" type="slidenum">
              <a:rPr lang="cs-CZ" altLang="sk-SK" smtClean="0"/>
              <a:pPr eaLnBrk="1" hangingPunct="1"/>
              <a:t>3</a:t>
            </a:fld>
            <a:endParaRPr lang="cs-CZ" altLang="sk-SK" smtClean="0"/>
          </a:p>
        </p:txBody>
      </p:sp>
      <p:sp>
        <p:nvSpPr>
          <p:cNvPr id="4099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0EC7BC-452E-434F-92FA-8134531D0C50}" type="slidenum">
              <a:rPr lang="cs-CZ" altLang="sk-SK" sz="1400"/>
              <a:pPr algn="r" eaLnBrk="1" hangingPunct="1"/>
              <a:t>3</a:t>
            </a:fld>
            <a:endParaRPr lang="cs-CZ" altLang="sk-SK" sz="1400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539750" y="333375"/>
            <a:ext cx="835342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b="1"/>
              <a:t>Hlavné časti OAN: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sk-SK" altLang="sk-SK" b="1"/>
              <a:t>ODN</a:t>
            </a:r>
            <a:r>
              <a:rPr lang="sk-SK" altLang="sk-SK"/>
              <a:t> = Optical Distribution Network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sk-SK" altLang="sk-SK" b="1"/>
              <a:t>NT</a:t>
            </a:r>
            <a:r>
              <a:rPr lang="sk-SK" altLang="sk-SK"/>
              <a:t> = Network Terminal </a:t>
            </a:r>
            <a:r>
              <a:rPr lang="en-US" altLang="sk-SK"/>
              <a:t>, </a:t>
            </a:r>
            <a:r>
              <a:rPr lang="en-US" altLang="sk-SK" b="1"/>
              <a:t>AU</a:t>
            </a:r>
            <a:r>
              <a:rPr lang="en-US" altLang="sk-SK"/>
              <a:t> = Auxiliary Unit, </a:t>
            </a:r>
            <a:r>
              <a:rPr lang="en-US" altLang="sk-SK" b="1"/>
              <a:t>TE</a:t>
            </a:r>
            <a:r>
              <a:rPr lang="en-US" altLang="sk-SK"/>
              <a:t> = Terminal Equipment</a:t>
            </a:r>
            <a:endParaRPr lang="sk-SK" altLang="sk-SK"/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sk-SK" altLang="sk-SK" b="1"/>
              <a:t>ONU</a:t>
            </a:r>
            <a:r>
              <a:rPr lang="sk-SK" altLang="sk-SK"/>
              <a:t> = Optical Network Unit – zakončenie ODN v mieste pripojenia úč. prípojek (niekedy tiež NTU)</a:t>
            </a:r>
            <a:endParaRPr lang="cs-CZ" altLang="sk-SK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611188" y="5949950"/>
            <a:ext cx="63357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Obr.3.</a:t>
            </a:r>
            <a:r>
              <a:rPr lang="en-US" altLang="sk-SK" b="1"/>
              <a:t>3.2</a:t>
            </a:r>
            <a:r>
              <a:rPr lang="sk-SK" altLang="sk-SK" b="1"/>
              <a:t> Funkčná štruktúra OAN</a:t>
            </a:r>
            <a:endParaRPr lang="cs-CZ" altLang="sk-SK" b="1"/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539750" y="1989138"/>
            <a:ext cx="8353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OLT</a:t>
            </a:r>
            <a:r>
              <a:rPr lang="sk-SK" altLang="sk-SK" b="1" dirty="0"/>
              <a:t> = </a:t>
            </a:r>
            <a:r>
              <a:rPr lang="sk-SK" altLang="sk-SK" dirty="0" err="1"/>
              <a:t>Optical</a:t>
            </a:r>
            <a:r>
              <a:rPr lang="sk-SK" altLang="sk-SK" dirty="0"/>
              <a:t> </a:t>
            </a:r>
            <a:r>
              <a:rPr lang="sk-SK" altLang="sk-SK" dirty="0" err="1"/>
              <a:t>Line</a:t>
            </a:r>
            <a:r>
              <a:rPr lang="sk-SK" altLang="sk-SK" dirty="0"/>
              <a:t> </a:t>
            </a:r>
            <a:r>
              <a:rPr lang="sk-SK" altLang="sk-SK" dirty="0" err="1"/>
              <a:t>Termination</a:t>
            </a:r>
            <a:r>
              <a:rPr lang="sk-SK" altLang="sk-SK" dirty="0"/>
              <a:t> – zakončenie v mieste pripojenia na </a:t>
            </a:r>
            <a:r>
              <a:rPr lang="sk-SK" altLang="sk-SK" dirty="0" err="1" smtClean="0"/>
              <a:t>spoj.sieť</a:t>
            </a:r>
            <a:r>
              <a:rPr lang="sk-SK" altLang="sk-SK" dirty="0" smtClean="0"/>
              <a:t> (</a:t>
            </a:r>
            <a:r>
              <a:rPr lang="sk-SK" altLang="sk-SK" dirty="0" err="1" smtClean="0"/>
              <a:t>LTU-line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termination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unit</a:t>
            </a:r>
            <a:r>
              <a:rPr lang="sk-SK" altLang="sk-SK" dirty="0" smtClean="0"/>
              <a:t>)</a:t>
            </a:r>
            <a:endParaRPr lang="cs-CZ" altLang="sk-SK" b="1" dirty="0"/>
          </a:p>
        </p:txBody>
      </p:sp>
      <p:sp>
        <p:nvSpPr>
          <p:cNvPr id="4103" name="Rectangle 9"/>
          <p:cNvSpPr>
            <a:spLocks noChangeArrowheads="1"/>
          </p:cNvSpPr>
          <p:nvPr/>
        </p:nvSpPr>
        <p:spPr bwMode="auto">
          <a:xfrm>
            <a:off x="1052513" y="3657600"/>
            <a:ext cx="866775" cy="5381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1019175" y="3716338"/>
            <a:ext cx="10223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NT (TE)</a:t>
            </a:r>
            <a:endParaRPr lang="cs-CZ" altLang="sk-SK"/>
          </a:p>
        </p:txBody>
      </p:sp>
      <p:sp>
        <p:nvSpPr>
          <p:cNvPr id="4105" name="Rectangle 11"/>
          <p:cNvSpPr>
            <a:spLocks noChangeArrowheads="1"/>
          </p:cNvSpPr>
          <p:nvPr/>
        </p:nvSpPr>
        <p:spPr bwMode="auto">
          <a:xfrm>
            <a:off x="3152775" y="3238500"/>
            <a:ext cx="788988" cy="1020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4106" name="Text Box 12"/>
          <p:cNvSpPr txBox="1">
            <a:spLocks noChangeArrowheads="1"/>
          </p:cNvSpPr>
          <p:nvPr/>
        </p:nvSpPr>
        <p:spPr bwMode="auto">
          <a:xfrm>
            <a:off x="3187700" y="3500438"/>
            <a:ext cx="952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ONU</a:t>
            </a:r>
            <a:endParaRPr lang="cs-CZ" altLang="sk-SK"/>
          </a:p>
        </p:txBody>
      </p:sp>
      <p:sp>
        <p:nvSpPr>
          <p:cNvPr id="4107" name="Rectangle 13"/>
          <p:cNvSpPr>
            <a:spLocks noChangeArrowheads="1"/>
          </p:cNvSpPr>
          <p:nvPr/>
        </p:nvSpPr>
        <p:spPr bwMode="auto">
          <a:xfrm>
            <a:off x="2505075" y="4546600"/>
            <a:ext cx="790575" cy="1020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4108" name="Text Box 14"/>
          <p:cNvSpPr txBox="1">
            <a:spLocks noChangeArrowheads="1"/>
          </p:cNvSpPr>
          <p:nvPr/>
        </p:nvSpPr>
        <p:spPr bwMode="auto">
          <a:xfrm>
            <a:off x="2540000" y="4795838"/>
            <a:ext cx="952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ONU</a:t>
            </a:r>
            <a:endParaRPr lang="cs-CZ" altLang="sk-SK"/>
          </a:p>
        </p:txBody>
      </p:sp>
      <p:sp>
        <p:nvSpPr>
          <p:cNvPr id="4109" name="Oval 15"/>
          <p:cNvSpPr>
            <a:spLocks noChangeArrowheads="1"/>
          </p:cNvSpPr>
          <p:nvPr/>
        </p:nvSpPr>
        <p:spPr bwMode="auto">
          <a:xfrm>
            <a:off x="4494213" y="3929063"/>
            <a:ext cx="1406525" cy="9413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4110" name="Text Box 16"/>
          <p:cNvSpPr txBox="1">
            <a:spLocks noChangeArrowheads="1"/>
          </p:cNvSpPr>
          <p:nvPr/>
        </p:nvSpPr>
        <p:spPr bwMode="auto">
          <a:xfrm>
            <a:off x="4832350" y="4011613"/>
            <a:ext cx="9509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ODN</a:t>
            </a:r>
            <a:endParaRPr lang="cs-CZ" altLang="sk-SK"/>
          </a:p>
        </p:txBody>
      </p:sp>
      <p:sp>
        <p:nvSpPr>
          <p:cNvPr id="4111" name="Rectangle 17"/>
          <p:cNvSpPr>
            <a:spLocks noChangeArrowheads="1"/>
          </p:cNvSpPr>
          <p:nvPr/>
        </p:nvSpPr>
        <p:spPr bwMode="auto">
          <a:xfrm>
            <a:off x="6456363" y="3616325"/>
            <a:ext cx="788987" cy="12969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4112" name="Text Box 18"/>
          <p:cNvSpPr txBox="1">
            <a:spLocks noChangeArrowheads="1"/>
          </p:cNvSpPr>
          <p:nvPr/>
        </p:nvSpPr>
        <p:spPr bwMode="auto">
          <a:xfrm>
            <a:off x="6572250" y="4097338"/>
            <a:ext cx="952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OLT</a:t>
            </a:r>
            <a:endParaRPr lang="cs-CZ" altLang="sk-SK"/>
          </a:p>
        </p:txBody>
      </p:sp>
      <p:sp>
        <p:nvSpPr>
          <p:cNvPr id="4113" name="Line 19"/>
          <p:cNvSpPr>
            <a:spLocks noChangeShapeType="1"/>
          </p:cNvSpPr>
          <p:nvPr/>
        </p:nvSpPr>
        <p:spPr bwMode="auto">
          <a:xfrm>
            <a:off x="938213" y="2724150"/>
            <a:ext cx="0" cy="3086100"/>
          </a:xfrm>
          <a:prstGeom prst="line">
            <a:avLst/>
          </a:prstGeom>
          <a:noFill/>
          <a:ln w="158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14" name="Line 20"/>
          <p:cNvSpPr>
            <a:spLocks noChangeShapeType="1"/>
          </p:cNvSpPr>
          <p:nvPr/>
        </p:nvSpPr>
        <p:spPr bwMode="auto">
          <a:xfrm>
            <a:off x="7508875" y="2713038"/>
            <a:ext cx="0" cy="3086100"/>
          </a:xfrm>
          <a:prstGeom prst="line">
            <a:avLst/>
          </a:prstGeom>
          <a:noFill/>
          <a:ln w="158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15" name="Line 21"/>
          <p:cNvSpPr>
            <a:spLocks noChangeShapeType="1"/>
          </p:cNvSpPr>
          <p:nvPr/>
        </p:nvSpPr>
        <p:spPr bwMode="auto">
          <a:xfrm>
            <a:off x="889000" y="3409950"/>
            <a:ext cx="22637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16" name="Line 22"/>
          <p:cNvSpPr>
            <a:spLocks noChangeShapeType="1"/>
          </p:cNvSpPr>
          <p:nvPr/>
        </p:nvSpPr>
        <p:spPr bwMode="auto">
          <a:xfrm>
            <a:off x="731838" y="5070475"/>
            <a:ext cx="17589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17" name="Line 23"/>
          <p:cNvSpPr>
            <a:spLocks noChangeShapeType="1"/>
          </p:cNvSpPr>
          <p:nvPr/>
        </p:nvSpPr>
        <p:spPr bwMode="auto">
          <a:xfrm flipH="1" flipV="1">
            <a:off x="2898775" y="3946525"/>
            <a:ext cx="254000" cy="14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18" name="Line 24"/>
          <p:cNvSpPr>
            <a:spLocks noChangeShapeType="1"/>
          </p:cNvSpPr>
          <p:nvPr/>
        </p:nvSpPr>
        <p:spPr bwMode="auto">
          <a:xfrm flipH="1">
            <a:off x="1930400" y="3960813"/>
            <a:ext cx="5921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19" name="Line 25"/>
          <p:cNvSpPr>
            <a:spLocks noChangeShapeType="1"/>
          </p:cNvSpPr>
          <p:nvPr/>
        </p:nvSpPr>
        <p:spPr bwMode="auto">
          <a:xfrm flipV="1">
            <a:off x="5897563" y="4362450"/>
            <a:ext cx="5810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0" name="Line 26"/>
          <p:cNvSpPr>
            <a:spLocks noChangeShapeType="1"/>
          </p:cNvSpPr>
          <p:nvPr/>
        </p:nvSpPr>
        <p:spPr bwMode="auto">
          <a:xfrm flipV="1">
            <a:off x="7237413" y="3938588"/>
            <a:ext cx="647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1" name="Line 27"/>
          <p:cNvSpPr>
            <a:spLocks noChangeShapeType="1"/>
          </p:cNvSpPr>
          <p:nvPr/>
        </p:nvSpPr>
        <p:spPr bwMode="auto">
          <a:xfrm>
            <a:off x="7226300" y="4522788"/>
            <a:ext cx="6143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2" name="Line 28"/>
          <p:cNvSpPr>
            <a:spLocks noChangeShapeType="1"/>
          </p:cNvSpPr>
          <p:nvPr/>
        </p:nvSpPr>
        <p:spPr bwMode="auto">
          <a:xfrm>
            <a:off x="3933825" y="3673475"/>
            <a:ext cx="669925" cy="4714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3" name="Line 29"/>
          <p:cNvSpPr>
            <a:spLocks noChangeShapeType="1"/>
          </p:cNvSpPr>
          <p:nvPr/>
        </p:nvSpPr>
        <p:spPr bwMode="auto">
          <a:xfrm flipV="1">
            <a:off x="3286125" y="4557713"/>
            <a:ext cx="1250950" cy="4937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4" name="Line 30"/>
          <p:cNvSpPr>
            <a:spLocks noChangeShapeType="1"/>
          </p:cNvSpPr>
          <p:nvPr/>
        </p:nvSpPr>
        <p:spPr bwMode="auto">
          <a:xfrm>
            <a:off x="4603750" y="4144963"/>
            <a:ext cx="312738" cy="2174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5" name="Line 31"/>
          <p:cNvSpPr>
            <a:spLocks noChangeShapeType="1"/>
          </p:cNvSpPr>
          <p:nvPr/>
        </p:nvSpPr>
        <p:spPr bwMode="auto">
          <a:xfrm flipV="1">
            <a:off x="4562475" y="4398963"/>
            <a:ext cx="368300" cy="1492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6" name="Line 32"/>
          <p:cNvSpPr>
            <a:spLocks noChangeShapeType="1"/>
          </p:cNvSpPr>
          <p:nvPr/>
        </p:nvSpPr>
        <p:spPr bwMode="auto">
          <a:xfrm flipH="1">
            <a:off x="4916488" y="4362450"/>
            <a:ext cx="969962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7" name="Text Box 33"/>
          <p:cNvSpPr txBox="1">
            <a:spLocks noChangeArrowheads="1"/>
          </p:cNvSpPr>
          <p:nvPr/>
        </p:nvSpPr>
        <p:spPr bwMode="auto">
          <a:xfrm>
            <a:off x="3779838" y="2563813"/>
            <a:ext cx="11271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OAN</a:t>
            </a:r>
            <a:endParaRPr lang="cs-CZ" altLang="sk-SK"/>
          </a:p>
        </p:txBody>
      </p:sp>
      <p:sp>
        <p:nvSpPr>
          <p:cNvPr id="4128" name="Text Box 34"/>
          <p:cNvSpPr txBox="1">
            <a:spLocks noChangeArrowheads="1"/>
          </p:cNvSpPr>
          <p:nvPr/>
        </p:nvSpPr>
        <p:spPr bwMode="auto">
          <a:xfrm>
            <a:off x="4257675" y="2905125"/>
            <a:ext cx="2132013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vzostupn</a:t>
            </a:r>
            <a:r>
              <a:rPr lang="sk-SK" altLang="sk-SK">
                <a:latin typeface="Times New Roman" pitchFamily="18" charset="0"/>
              </a:rPr>
              <a:t>ý</a:t>
            </a:r>
            <a:r>
              <a:rPr lang="en-US" altLang="sk-SK">
                <a:latin typeface="Times New Roman" pitchFamily="18" charset="0"/>
              </a:rPr>
              <a:t> smer</a:t>
            </a:r>
          </a:p>
          <a:p>
            <a:pPr eaLnBrk="1" hangingPunct="1"/>
            <a:r>
              <a:rPr lang="en-US" altLang="sk-SK">
                <a:latin typeface="Times New Roman" pitchFamily="18" charset="0"/>
              </a:rPr>
              <a:t>(upstream)</a:t>
            </a:r>
            <a:endParaRPr lang="cs-CZ" altLang="sk-SK"/>
          </a:p>
        </p:txBody>
      </p:sp>
      <p:sp>
        <p:nvSpPr>
          <p:cNvPr id="4129" name="Line 35"/>
          <p:cNvSpPr>
            <a:spLocks noChangeShapeType="1"/>
          </p:cNvSpPr>
          <p:nvPr/>
        </p:nvSpPr>
        <p:spPr bwMode="auto">
          <a:xfrm>
            <a:off x="4773613" y="3687763"/>
            <a:ext cx="9493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30" name="Line 36"/>
          <p:cNvSpPr>
            <a:spLocks noChangeShapeType="1"/>
          </p:cNvSpPr>
          <p:nvPr/>
        </p:nvSpPr>
        <p:spPr bwMode="auto">
          <a:xfrm flipH="1">
            <a:off x="4803775" y="5108575"/>
            <a:ext cx="8937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31" name="Text Box 37"/>
          <p:cNvSpPr txBox="1">
            <a:spLocks noChangeArrowheads="1"/>
          </p:cNvSpPr>
          <p:nvPr/>
        </p:nvSpPr>
        <p:spPr bwMode="auto">
          <a:xfrm>
            <a:off x="4246563" y="5027613"/>
            <a:ext cx="2132012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zostupn</a:t>
            </a:r>
            <a:r>
              <a:rPr lang="sk-SK" altLang="sk-SK">
                <a:latin typeface="Times New Roman" pitchFamily="18" charset="0"/>
              </a:rPr>
              <a:t>ý</a:t>
            </a:r>
            <a:r>
              <a:rPr lang="en-US" altLang="sk-SK">
                <a:latin typeface="Times New Roman" pitchFamily="18" charset="0"/>
              </a:rPr>
              <a:t> smer</a:t>
            </a:r>
          </a:p>
          <a:p>
            <a:pPr eaLnBrk="1" hangingPunct="1"/>
            <a:r>
              <a:rPr lang="en-US" altLang="sk-SK">
                <a:latin typeface="Times New Roman" pitchFamily="18" charset="0"/>
              </a:rPr>
              <a:t>(downstream)</a:t>
            </a:r>
            <a:endParaRPr lang="cs-CZ" altLang="sk-SK"/>
          </a:p>
        </p:txBody>
      </p:sp>
      <p:sp>
        <p:nvSpPr>
          <p:cNvPr id="4132" name="Text Box 38"/>
          <p:cNvSpPr txBox="1">
            <a:spLocks noChangeArrowheads="1"/>
          </p:cNvSpPr>
          <p:nvPr/>
        </p:nvSpPr>
        <p:spPr bwMode="auto">
          <a:xfrm>
            <a:off x="404813" y="4216400"/>
            <a:ext cx="9699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>
                <a:latin typeface="Times New Roman" pitchFamily="18" charset="0"/>
              </a:rPr>
              <a:t>účastnícka strana</a:t>
            </a:r>
            <a:endParaRPr lang="cs-CZ" altLang="sk-SK"/>
          </a:p>
        </p:txBody>
      </p:sp>
      <p:sp>
        <p:nvSpPr>
          <p:cNvPr id="4133" name="Text Box 40"/>
          <p:cNvSpPr txBox="1">
            <a:spLocks noChangeArrowheads="1"/>
          </p:cNvSpPr>
          <p:nvPr/>
        </p:nvSpPr>
        <p:spPr bwMode="auto">
          <a:xfrm>
            <a:off x="7596188" y="3932238"/>
            <a:ext cx="9366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>
                <a:latin typeface="Times New Roman" pitchFamily="18" charset="0"/>
              </a:rPr>
              <a:t>strana siete</a:t>
            </a:r>
            <a:endParaRPr lang="cs-CZ" altLang="sk-SK"/>
          </a:p>
        </p:txBody>
      </p:sp>
      <p:sp>
        <p:nvSpPr>
          <p:cNvPr id="4134" name="Rectangle 42"/>
          <p:cNvSpPr>
            <a:spLocks noChangeArrowheads="1"/>
          </p:cNvSpPr>
          <p:nvPr/>
        </p:nvSpPr>
        <p:spPr bwMode="auto">
          <a:xfrm>
            <a:off x="2528888" y="3736975"/>
            <a:ext cx="396875" cy="414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4135" name="Text Box 43"/>
          <p:cNvSpPr txBox="1">
            <a:spLocks noChangeArrowheads="1"/>
          </p:cNvSpPr>
          <p:nvPr/>
        </p:nvSpPr>
        <p:spPr bwMode="auto">
          <a:xfrm>
            <a:off x="2481263" y="3756025"/>
            <a:ext cx="55086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AU</a:t>
            </a:r>
            <a:endParaRPr lang="cs-CZ" altLang="sk-SK"/>
          </a:p>
        </p:txBody>
      </p:sp>
      <p:sp>
        <p:nvSpPr>
          <p:cNvPr id="4136" name="Line 44"/>
          <p:cNvSpPr>
            <a:spLocks noChangeShapeType="1"/>
          </p:cNvSpPr>
          <p:nvPr/>
        </p:nvSpPr>
        <p:spPr bwMode="auto">
          <a:xfrm flipH="1" flipV="1">
            <a:off x="801688" y="3886200"/>
            <a:ext cx="254000" cy="14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26C425-45F9-4FAD-B0FA-CD75EB3C135D}" type="slidenum">
              <a:rPr lang="cs-CZ" altLang="sk-SK" smtClean="0"/>
              <a:pPr eaLnBrk="1" hangingPunct="1"/>
              <a:t>30</a:t>
            </a:fld>
            <a:endParaRPr lang="cs-CZ" altLang="sk-SK" smtClean="0"/>
          </a:p>
        </p:txBody>
      </p:sp>
      <p:sp>
        <p:nvSpPr>
          <p:cNvPr id="29699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2C6D19C-ED00-4161-9B60-73EFAA445DC4}" type="slidenum">
              <a:rPr lang="cs-CZ" altLang="sk-SK" sz="1400"/>
              <a:pPr algn="r" eaLnBrk="1" hangingPunct="1"/>
              <a:t>30</a:t>
            </a:fld>
            <a:endParaRPr lang="cs-CZ" altLang="sk-SK" sz="1400"/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596900"/>
            <a:ext cx="192405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128963"/>
            <a:ext cx="2508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149475"/>
            <a:ext cx="21494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057650"/>
            <a:ext cx="34083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30638"/>
            <a:ext cx="22256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93675"/>
            <a:ext cx="3795713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6024563"/>
            <a:ext cx="445611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 Box 10"/>
          <p:cNvSpPr txBox="1">
            <a:spLocks noChangeArrowheads="1"/>
          </p:cNvSpPr>
          <p:nvPr/>
        </p:nvSpPr>
        <p:spPr bwMode="auto">
          <a:xfrm>
            <a:off x="3394075" y="4240213"/>
            <a:ext cx="533241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kábel s rúrkami, do ktorých sa zafukujú vlákna (až po uložení na miesto a po pripojení odbočovacích a väzobných členov a pod.)</a:t>
            </a:r>
            <a:endParaRPr lang="cs-CZ" altLang="sk-SK"/>
          </a:p>
        </p:txBody>
      </p:sp>
      <p:sp>
        <p:nvSpPr>
          <p:cNvPr id="29708" name="Line 11"/>
          <p:cNvSpPr>
            <a:spLocks noChangeShapeType="1"/>
          </p:cNvSpPr>
          <p:nvPr/>
        </p:nvSpPr>
        <p:spPr bwMode="auto">
          <a:xfrm>
            <a:off x="2978150" y="1758950"/>
            <a:ext cx="1303338" cy="2535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9709" name="Line 12"/>
          <p:cNvSpPr>
            <a:spLocks noChangeShapeType="1"/>
          </p:cNvSpPr>
          <p:nvPr/>
        </p:nvSpPr>
        <p:spPr bwMode="auto">
          <a:xfrm flipV="1">
            <a:off x="2798763" y="4419600"/>
            <a:ext cx="581025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9710" name="BlokTextu 1"/>
          <p:cNvSpPr txBox="1">
            <a:spLocks noChangeArrowheads="1"/>
          </p:cNvSpPr>
          <p:nvPr/>
        </p:nvSpPr>
        <p:spPr bwMode="auto">
          <a:xfrm>
            <a:off x="3630613" y="9525"/>
            <a:ext cx="5513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b="1"/>
              <a:t>Príklad t</a:t>
            </a:r>
            <a:r>
              <a:rPr lang="en-US" altLang="sk-SK" b="1"/>
              <a:t>echnol</a:t>
            </a:r>
            <a:r>
              <a:rPr lang="sk-SK" altLang="sk-SK" b="1"/>
              <a:t>ó</a:t>
            </a:r>
            <a:r>
              <a:rPr lang="en-US" altLang="sk-SK" b="1"/>
              <a:t>gi</a:t>
            </a:r>
            <a:r>
              <a:rPr lang="sk-SK" altLang="sk-SK" b="1"/>
              <a:t>e</a:t>
            </a:r>
            <a:r>
              <a:rPr lang="en-US" altLang="sk-SK" b="1"/>
              <a:t> </a:t>
            </a:r>
            <a:r>
              <a:rPr lang="sk-SK" altLang="sk-SK" b="1"/>
              <a:t>realizácie optickej kabeláže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742810-95C7-40DF-97E4-6A35C8FCD969}" type="slidenum">
              <a:rPr lang="cs-CZ" altLang="sk-SK" smtClean="0"/>
              <a:pPr eaLnBrk="1" hangingPunct="1"/>
              <a:t>31</a:t>
            </a:fld>
            <a:endParaRPr lang="cs-CZ" altLang="sk-SK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2732088"/>
            <a:ext cx="2643188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2659063"/>
            <a:ext cx="2598738" cy="346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2938463"/>
            <a:ext cx="2554287" cy="30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373063" y="704850"/>
            <a:ext cx="8313737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>
                <a:latin typeface="Times New Roman" pitchFamily="18" charset="0"/>
              </a:rPr>
              <a:t>Hĺbka výkopu 0,9 až 1,2m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</a:pPr>
            <a:r>
              <a:rPr lang="sk-SK" altLang="sk-SK">
                <a:latin typeface="Times New Roman" pitchFamily="18" charset="0"/>
              </a:rPr>
              <a:t>Šírka ryhy min. 0,25 m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</a:pPr>
            <a:r>
              <a:rPr lang="sk-SK" altLang="sk-SK">
                <a:latin typeface="Times New Roman" pitchFamily="18" charset="0"/>
              </a:rPr>
              <a:t>Rovný podklad pred ukladaním multirúry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</a:pPr>
            <a:r>
              <a:rPr lang="sk-SK" altLang="sk-SK">
                <a:latin typeface="Times New Roman" pitchFamily="18" charset="0"/>
              </a:rPr>
              <a:t>Multirúra má byť obklopená 10 cm sypkým materiálom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</a:pPr>
            <a:r>
              <a:rPr lang="sk-SK" altLang="sk-SK">
                <a:latin typeface="Times New Roman" pitchFamily="18" charset="0"/>
              </a:rPr>
              <a:t>nerovnomerný podklad spôsobuje ťažkosti pri zafukovaní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</a:pPr>
            <a:r>
              <a:rPr lang="sk-SK" altLang="sk-SK">
                <a:latin typeface="Times New Roman" pitchFamily="18" charset="0"/>
              </a:rPr>
              <a:t>Priebeh trasy kynety má mať čo najmenej ohybov</a:t>
            </a:r>
            <a:endParaRPr lang="cs-CZ" altLang="sk-SK">
              <a:latin typeface="Times New Roman" pitchFamily="18" charset="0"/>
            </a:endParaRPr>
          </a:p>
        </p:txBody>
      </p:sp>
      <p:pic>
        <p:nvPicPr>
          <p:cNvPr id="30727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613"/>
            <a:ext cx="21177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23A363-841F-49F7-8724-3A1B126E1BF8}" type="slidenum">
              <a:rPr lang="cs-CZ" altLang="sk-SK" smtClean="0"/>
              <a:pPr eaLnBrk="1" hangingPunct="1"/>
              <a:t>32</a:t>
            </a:fld>
            <a:endParaRPr lang="cs-CZ" altLang="sk-SK" smtClean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963863"/>
            <a:ext cx="2554288" cy="331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2214563"/>
            <a:ext cx="3049587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508000" y="957263"/>
            <a:ext cx="6313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Montáž do drážok</a:t>
            </a:r>
            <a:endParaRPr lang="cs-CZ" altLang="sk-SK"/>
          </a:p>
        </p:txBody>
      </p:sp>
      <p:pic>
        <p:nvPicPr>
          <p:cNvPr id="3175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613"/>
            <a:ext cx="21177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0DFE3E-33F8-4839-AD18-CF54D230760E}" type="slidenum">
              <a:rPr lang="cs-CZ" altLang="sk-SK" smtClean="0"/>
              <a:pPr eaLnBrk="1" hangingPunct="1"/>
              <a:t>33</a:t>
            </a:fld>
            <a:endParaRPr lang="cs-CZ" altLang="sk-SK" smtClean="0"/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684213" y="549275"/>
            <a:ext cx="818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b="1"/>
              <a:t>POF</a:t>
            </a:r>
            <a:r>
              <a:rPr lang="en-US" altLang="sk-SK" sz="2400" b="1"/>
              <a:t>s</a:t>
            </a:r>
            <a:r>
              <a:rPr lang="sk-SK" altLang="sk-SK" sz="2400"/>
              <a:t> = Plastic Optical Fibre</a:t>
            </a:r>
            <a:r>
              <a:rPr lang="en-US" altLang="sk-SK" sz="2400"/>
              <a:t>s – plastov</a:t>
            </a:r>
            <a:r>
              <a:rPr lang="sk-SK" altLang="sk-SK" sz="2400"/>
              <a:t>é optické vlákna</a:t>
            </a:r>
            <a:endParaRPr lang="cs-CZ" altLang="sk-SK" sz="2400"/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504825" y="1160463"/>
            <a:ext cx="8432800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sk-SK" dirty="0"/>
              <a:t> </a:t>
            </a:r>
            <a:r>
              <a:rPr lang="sk-SK" altLang="sk-SK" dirty="0"/>
              <a:t>staršie sú z </a:t>
            </a:r>
            <a:r>
              <a:rPr lang="en-US" altLang="sk-SK" dirty="0"/>
              <a:t>PMMA (a</a:t>
            </a:r>
            <a:r>
              <a:rPr lang="sk-SK" altLang="sk-SK" dirty="0" err="1"/>
              <a:t>krylové</a:t>
            </a:r>
            <a:r>
              <a:rPr lang="en-US" altLang="sk-SK" dirty="0"/>
              <a:t>)</a:t>
            </a:r>
            <a:r>
              <a:rPr lang="sk-SK" altLang="sk-SK" dirty="0"/>
              <a:t>, nové</a:t>
            </a:r>
            <a:r>
              <a:rPr lang="en-US" altLang="sk-SK" dirty="0"/>
              <a:t> </a:t>
            </a:r>
            <a:r>
              <a:rPr lang="sk-SK" altLang="sk-SK" dirty="0"/>
              <a:t>majú jadro z </a:t>
            </a:r>
            <a:r>
              <a:rPr lang="sk-SK" altLang="sk-SK" dirty="0" err="1"/>
              <a:t>perfluorinového</a:t>
            </a:r>
            <a:r>
              <a:rPr lang="sk-SK" altLang="sk-SK" dirty="0"/>
              <a:t> polyméru a plášť z </a:t>
            </a:r>
            <a:r>
              <a:rPr lang="sk-SK" altLang="sk-SK" dirty="0" err="1"/>
              <a:t>fluorinového</a:t>
            </a:r>
            <a:r>
              <a:rPr lang="sk-SK" altLang="sk-SK" dirty="0"/>
              <a:t> polyméru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sú ekvivalentné </a:t>
            </a:r>
            <a:r>
              <a:rPr lang="sk-SK" altLang="sk-SK" dirty="0" err="1"/>
              <a:t>multimódovým</a:t>
            </a:r>
            <a:r>
              <a:rPr lang="sk-SK" altLang="sk-SK" dirty="0"/>
              <a:t> skleným vláknam, ich jadro je však asi 100-násobne hrubšie (typicky okolo </a:t>
            </a:r>
            <a:r>
              <a:rPr lang="el-GR" altLang="sk-SK" dirty="0"/>
              <a:t>Φ</a:t>
            </a:r>
            <a:r>
              <a:rPr lang="sk-SK" altLang="sk-SK" dirty="0"/>
              <a:t>=1 mm), a </a:t>
            </a:r>
            <a:r>
              <a:rPr lang="sk-SK" altLang="sk-SK" dirty="0" smtClean="0"/>
              <a:t>majú </a:t>
            </a:r>
            <a:r>
              <a:rPr lang="sk-SK" altLang="sk-SK" dirty="0"/>
              <a:t>stupňovitý indexový profil</a:t>
            </a:r>
            <a:endParaRPr lang="en-US" altLang="sk-SK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sú lacnejšie (oproti skleným), využitie v priemysle, vhodné pre LAN, </a:t>
            </a:r>
            <a:r>
              <a:rPr lang="sk-SK" altLang="sk-SK" dirty="0" smtClean="0"/>
              <a:t>domácu a kancelársku sieť, pre </a:t>
            </a:r>
            <a:r>
              <a:rPr lang="sk-SK" altLang="sk-SK" dirty="0"/>
              <a:t>transport dát a signálov v technológii FTTH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menej náročné na manipuláciu</a:t>
            </a:r>
            <a:endParaRPr lang="en-US" altLang="sk-SK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</a:t>
            </a:r>
            <a:r>
              <a:rPr lang="sk-SK" altLang="sk-SK" b="1" dirty="0"/>
              <a:t>vyšší špecifický útlm</a:t>
            </a:r>
            <a:r>
              <a:rPr lang="sk-SK" altLang="sk-SK" dirty="0"/>
              <a:t> v porovnaní so sklenými, no na ich vývoji sa v tomto smere intenzívne pracuje</a:t>
            </a:r>
            <a:r>
              <a:rPr lang="en-US" altLang="sk-SK" dirty="0"/>
              <a:t> </a:t>
            </a:r>
            <a:endParaRPr lang="sk-SK" altLang="sk-SK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dobré vlastnosti v nepriaznivých podmienkach okolia (v blízkosti VN trafostaníc) – sú odolné voči rušeniam, a sú elastické (pružné, ľahšie ohybné)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sk-SK" dirty="0" err="1"/>
              <a:t>EoPOF</a:t>
            </a:r>
            <a:r>
              <a:rPr lang="en-US" altLang="sk-SK" dirty="0"/>
              <a:t> – Ethernet over POF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609600" y="5943600"/>
            <a:ext cx="6175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400"/>
              <a:t>info – e.g.: http://en.wikipedia.org/wiki/Plastic_optical_fiber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57158" y="571480"/>
            <a:ext cx="5867400" cy="5222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k-SK" dirty="0" smtClean="0"/>
              <a:t>Plastové optické vlákna - útlm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85750" y="5500688"/>
            <a:ext cx="8572500" cy="642937"/>
          </a:xfrm>
        </p:spPr>
        <p:txBody>
          <a:bodyPr/>
          <a:lstStyle/>
          <a:p>
            <a:pPr algn="ctr"/>
            <a:r>
              <a:rPr lang="sk-SK" altLang="sk-SK" smtClean="0"/>
              <a:t>PMMA krok-index POF ukazuje znížený útlm na vlnových dĺžkach 520 a 650 nm, ktoré boli vybrané na prenos 100 Mbit/s, resp. 1 Gbit/s</a:t>
            </a:r>
          </a:p>
        </p:txBody>
      </p:sp>
      <p:pic>
        <p:nvPicPr>
          <p:cNvPr id="9" name="Obrázok 8" descr="gra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85502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7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DC0631-BCDB-4141-BCAC-FF0943EFC7A5}" type="slidenum">
              <a:rPr lang="cs-CZ" altLang="sk-SK" smtClean="0"/>
              <a:pPr eaLnBrk="1" hangingPunct="1"/>
              <a:t>35</a:t>
            </a:fld>
            <a:endParaRPr lang="cs-CZ" altLang="sk-SK" smtClean="0"/>
          </a:p>
        </p:txBody>
      </p:sp>
      <p:sp>
        <p:nvSpPr>
          <p:cNvPr id="32771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C49713C-EA22-456F-817E-15E316E550C0}" type="slidenum">
              <a:rPr lang="cs-CZ" altLang="sk-SK" sz="1400"/>
              <a:pPr algn="r" eaLnBrk="1" hangingPunct="1"/>
              <a:t>35</a:t>
            </a:fld>
            <a:endParaRPr lang="cs-CZ" altLang="sk-SK" sz="1400" dirty="0"/>
          </a:p>
        </p:txBody>
      </p:sp>
      <p:pic>
        <p:nvPicPr>
          <p:cNvPr id="32772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38238"/>
            <a:ext cx="282416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22363"/>
            <a:ext cx="23733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23"/>
          <p:cNvSpPr txBox="1">
            <a:spLocks noChangeArrowheads="1"/>
          </p:cNvSpPr>
          <p:nvPr/>
        </p:nvSpPr>
        <p:spPr bwMode="auto">
          <a:xfrm>
            <a:off x="0" y="436033"/>
            <a:ext cx="84378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000" b="1" i="1" dirty="0" smtClean="0"/>
              <a:t>Väzobné </a:t>
            </a:r>
            <a:r>
              <a:rPr lang="sk-SK" altLang="sk-SK" sz="2000" b="1" i="1" dirty="0"/>
              <a:t>členy</a:t>
            </a:r>
            <a:r>
              <a:rPr lang="en-US" altLang="sk-SK" sz="2000" b="1" i="1" dirty="0"/>
              <a:t> </a:t>
            </a:r>
            <a:r>
              <a:rPr lang="en-US" altLang="sk-SK" sz="2000" dirty="0"/>
              <a:t>(couplers</a:t>
            </a:r>
            <a:r>
              <a:rPr lang="sk-SK" altLang="sk-SK" sz="2000" dirty="0"/>
              <a:t> alebo </a:t>
            </a:r>
            <a:r>
              <a:rPr lang="sk-SK" altLang="sk-SK" sz="2000" dirty="0" err="1"/>
              <a:t>splitters</a:t>
            </a:r>
            <a:r>
              <a:rPr lang="en-US" altLang="sk-SK" sz="2000" dirty="0"/>
              <a:t>)</a:t>
            </a:r>
            <a:r>
              <a:rPr lang="sk-SK" altLang="sk-SK" sz="2000" dirty="0"/>
              <a:t> – základný je </a:t>
            </a:r>
            <a:r>
              <a:rPr lang="sk-SK" altLang="sk-SK" sz="2000" dirty="0" err="1"/>
              <a:t>tzv.“Y</a:t>
            </a:r>
            <a:r>
              <a:rPr lang="sk-SK" altLang="sk-SK" sz="2000" dirty="0"/>
              <a:t>“ alebo 1 x </a:t>
            </a:r>
            <a:r>
              <a:rPr lang="sk-SK" altLang="sk-SK" sz="2000" dirty="0" smtClean="0"/>
              <a:t>2 – zlučujú/rozdeľujú nezávisle na vlnovej dĺžke</a:t>
            </a:r>
            <a:endParaRPr lang="cs-CZ" altLang="sk-SK" sz="2000" dirty="0"/>
          </a:p>
        </p:txBody>
      </p:sp>
      <p:sp>
        <p:nvSpPr>
          <p:cNvPr id="32775" name="Text Box 24"/>
          <p:cNvSpPr txBox="1">
            <a:spLocks noChangeArrowheads="1"/>
          </p:cNvSpPr>
          <p:nvPr/>
        </p:nvSpPr>
        <p:spPr bwMode="auto">
          <a:xfrm>
            <a:off x="625475" y="2690813"/>
            <a:ext cx="419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2 x 2  - rozdelenie signálu z A do C a D</a:t>
            </a:r>
            <a:endParaRPr lang="cs-CZ" altLang="sk-SK"/>
          </a:p>
        </p:txBody>
      </p:sp>
      <p:sp>
        <p:nvSpPr>
          <p:cNvPr id="32776" name="Text Box 25"/>
          <p:cNvSpPr txBox="1">
            <a:spLocks noChangeArrowheads="1"/>
          </p:cNvSpPr>
          <p:nvPr/>
        </p:nvSpPr>
        <p:spPr bwMode="auto">
          <a:xfrm>
            <a:off x="4973638" y="2705100"/>
            <a:ext cx="3024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ale možný je prenos svetla všetkými 8 smermi</a:t>
            </a:r>
            <a:endParaRPr lang="cs-CZ" altLang="sk-SK"/>
          </a:p>
        </p:txBody>
      </p:sp>
      <p:sp>
        <p:nvSpPr>
          <p:cNvPr id="32777" name="Text Box 26"/>
          <p:cNvSpPr txBox="1">
            <a:spLocks noChangeArrowheads="1"/>
          </p:cNvSpPr>
          <p:nvPr/>
        </p:nvSpPr>
        <p:spPr bwMode="auto">
          <a:xfrm>
            <a:off x="0" y="3629025"/>
            <a:ext cx="3729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vznik väzobného člena – </a:t>
            </a:r>
            <a:r>
              <a:rPr lang="sk-SK" altLang="sk-SK" dirty="0" smtClean="0"/>
              <a:t>fúziou</a:t>
            </a:r>
            <a:endParaRPr lang="cs-CZ" altLang="sk-SK" dirty="0"/>
          </a:p>
        </p:txBody>
      </p:sp>
      <p:sp>
        <p:nvSpPr>
          <p:cNvPr id="32778" name="Text Box 27"/>
          <p:cNvSpPr txBox="1">
            <a:spLocks noChangeArrowheads="1"/>
          </p:cNvSpPr>
          <p:nvPr/>
        </p:nvSpPr>
        <p:spPr bwMode="auto">
          <a:xfrm>
            <a:off x="395288" y="6346825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[1]</a:t>
            </a:r>
            <a:r>
              <a:rPr lang="sk-SK" altLang="sk-SK"/>
              <a:t>, </a:t>
            </a:r>
            <a:r>
              <a:rPr lang="en-US" altLang="sk-SK"/>
              <a:t>[5]</a:t>
            </a:r>
            <a:endParaRPr lang="cs-CZ" altLang="sk-SK"/>
          </a:p>
        </p:txBody>
      </p:sp>
      <p:pic>
        <p:nvPicPr>
          <p:cNvPr id="3277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4425950"/>
            <a:ext cx="38131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Text Box 29"/>
          <p:cNvSpPr txBox="1">
            <a:spLocks noChangeArrowheads="1"/>
          </p:cNvSpPr>
          <p:nvPr/>
        </p:nvSpPr>
        <p:spPr bwMode="auto">
          <a:xfrm>
            <a:off x="2665413" y="6284912"/>
            <a:ext cx="208915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b="1" dirty="0" err="1" smtClean="0"/>
              <a:t>Obr.3.3.16</a:t>
            </a:r>
            <a:r>
              <a:rPr lang="sk-SK" altLang="sk-SK" b="1" dirty="0"/>
              <a:t> </a:t>
            </a:r>
            <a:r>
              <a:rPr lang="sk-SK" altLang="sk-SK" b="1" dirty="0" smtClean="0"/>
              <a:t>-</a:t>
            </a:r>
            <a:r>
              <a:rPr lang="en-US" altLang="sk-SK" b="1" dirty="0" smtClean="0"/>
              <a:t> </a:t>
            </a:r>
            <a:r>
              <a:rPr lang="en-US" altLang="sk-SK" b="1" dirty="0" err="1"/>
              <a:t>a,b,c</a:t>
            </a:r>
            <a:endParaRPr lang="en-US" altLang="sk-SK" b="1" dirty="0"/>
          </a:p>
        </p:txBody>
      </p:sp>
      <p:pic>
        <p:nvPicPr>
          <p:cNvPr id="32781" name="Picture 31" descr="1 x 8 optical coup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95" y="639763"/>
            <a:ext cx="1684337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4306888"/>
            <a:ext cx="4094163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4371975"/>
            <a:ext cx="3640138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564049" y="3629025"/>
            <a:ext cx="4190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sk-SK" dirty="0"/>
              <a:t>„</a:t>
            </a:r>
            <a:r>
              <a:rPr lang="sk-SK" altLang="sk-SK" dirty="0" err="1"/>
              <a:t>tapering</a:t>
            </a:r>
            <a:r>
              <a:rPr lang="sk-SK" altLang="sk-SK" dirty="0"/>
              <a:t>“ (</a:t>
            </a:r>
            <a:r>
              <a:rPr lang="sk-SK" altLang="sk-SK" dirty="0" err="1"/>
              <a:t>slov.výraz</a:t>
            </a:r>
            <a:r>
              <a:rPr lang="sk-SK" altLang="sk-SK" dirty="0"/>
              <a:t>? – zúženie, zahrotenie</a:t>
            </a:r>
            <a:r>
              <a:rPr lang="sk-SK" altLang="sk-SK" dirty="0" smtClean="0"/>
              <a:t>)</a:t>
            </a:r>
            <a:r>
              <a:rPr lang="en-US" altLang="sk-SK" dirty="0" smtClean="0"/>
              <a:t> – </a:t>
            </a:r>
            <a:r>
              <a:rPr lang="sk-SK" altLang="sk-SK" dirty="0" err="1"/>
              <a:t>k</a:t>
            </a:r>
            <a:r>
              <a:rPr lang="en-US" altLang="sk-SK" dirty="0" err="1" smtClean="0"/>
              <a:t>oncentr</a:t>
            </a:r>
            <a:r>
              <a:rPr lang="sk-SK" altLang="sk-SK" dirty="0" smtClean="0"/>
              <a:t>á</a:t>
            </a:r>
            <a:r>
              <a:rPr lang="en-US" altLang="sk-SK" dirty="0" err="1" smtClean="0"/>
              <a:t>cia</a:t>
            </a:r>
            <a:r>
              <a:rPr lang="en-US" altLang="sk-SK" dirty="0" smtClean="0"/>
              <a:t> </a:t>
            </a:r>
            <a:r>
              <a:rPr lang="sk-SK" altLang="sk-SK" dirty="0" err="1" smtClean="0"/>
              <a:t>opt</a:t>
            </a:r>
            <a:r>
              <a:rPr lang="sk-SK" altLang="sk-SK" dirty="0" smtClean="0"/>
              <a:t>. vstupu do malého výstupu, pripojenie diódového lasera a pod.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111967" y="0"/>
            <a:ext cx="73476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altLang="sk-SK" b="1" dirty="0"/>
              <a:t>Ďalšie komponenty OAN (pasívne):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446BB8-5F71-4DD9-97D5-FDA1B844BFF2}" type="slidenum">
              <a:rPr lang="cs-CZ" altLang="sk-SK" smtClean="0"/>
              <a:pPr eaLnBrk="1" hangingPunct="1"/>
              <a:t>36</a:t>
            </a:fld>
            <a:endParaRPr lang="cs-CZ" altLang="sk-SK" smtClean="0"/>
          </a:p>
        </p:txBody>
      </p:sp>
      <p:sp>
        <p:nvSpPr>
          <p:cNvPr id="34819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0FE3EF0-5D1D-46AA-A857-44D62A236FCA}" type="slidenum">
              <a:rPr lang="cs-CZ" altLang="sk-SK" sz="1400"/>
              <a:pPr algn="r" eaLnBrk="1" hangingPunct="1"/>
              <a:t>36</a:t>
            </a:fld>
            <a:endParaRPr lang="cs-CZ" altLang="sk-SK" sz="1400"/>
          </a:p>
        </p:txBody>
      </p:sp>
      <p:pic>
        <p:nvPicPr>
          <p:cNvPr id="3482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3457575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17"/>
          <p:cNvSpPr txBox="1">
            <a:spLocks noChangeArrowheads="1"/>
          </p:cNvSpPr>
          <p:nvPr/>
        </p:nvSpPr>
        <p:spPr bwMode="auto">
          <a:xfrm>
            <a:off x="250825" y="404813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Väzobný člen typu hviezda - prechodový</a:t>
            </a:r>
            <a:endParaRPr lang="cs-CZ" altLang="sk-SK"/>
          </a:p>
        </p:txBody>
      </p:sp>
      <p:grpSp>
        <p:nvGrpSpPr>
          <p:cNvPr id="34822" name="Group 31"/>
          <p:cNvGrpSpPr>
            <a:grpSpLocks/>
          </p:cNvGrpSpPr>
          <p:nvPr/>
        </p:nvGrpSpPr>
        <p:grpSpPr bwMode="auto">
          <a:xfrm>
            <a:off x="5364163" y="836613"/>
            <a:ext cx="3382962" cy="1511300"/>
            <a:chOff x="703" y="2567"/>
            <a:chExt cx="4581" cy="1589"/>
          </a:xfrm>
        </p:grpSpPr>
        <p:pic>
          <p:nvPicPr>
            <p:cNvPr id="34839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567"/>
              <a:ext cx="4581" cy="1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40" name="Rectangle 22"/>
            <p:cNvSpPr>
              <a:spLocks noChangeArrowheads="1"/>
            </p:cNvSpPr>
            <p:nvPr/>
          </p:nvSpPr>
          <p:spPr bwMode="auto">
            <a:xfrm>
              <a:off x="1020" y="2569"/>
              <a:ext cx="1542" cy="3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34841" name="Rectangle 23"/>
            <p:cNvSpPr>
              <a:spLocks noChangeArrowheads="1"/>
            </p:cNvSpPr>
            <p:nvPr/>
          </p:nvSpPr>
          <p:spPr bwMode="auto">
            <a:xfrm>
              <a:off x="748" y="2658"/>
              <a:ext cx="91" cy="13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34842" name="Rectangle 24"/>
            <p:cNvSpPr>
              <a:spLocks noChangeArrowheads="1"/>
            </p:cNvSpPr>
            <p:nvPr/>
          </p:nvSpPr>
          <p:spPr bwMode="auto">
            <a:xfrm>
              <a:off x="793" y="3928"/>
              <a:ext cx="2449" cy="1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34843" name="Rectangle 25"/>
            <p:cNvSpPr>
              <a:spLocks noChangeArrowheads="1"/>
            </p:cNvSpPr>
            <p:nvPr/>
          </p:nvSpPr>
          <p:spPr bwMode="auto">
            <a:xfrm>
              <a:off x="2472" y="3429"/>
              <a:ext cx="545" cy="49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34844" name="Rectangle 26"/>
            <p:cNvSpPr>
              <a:spLocks noChangeArrowheads="1"/>
            </p:cNvSpPr>
            <p:nvPr/>
          </p:nvSpPr>
          <p:spPr bwMode="auto">
            <a:xfrm>
              <a:off x="2381" y="2839"/>
              <a:ext cx="545" cy="49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34845" name="Rectangle 27"/>
            <p:cNvSpPr>
              <a:spLocks noChangeArrowheads="1"/>
            </p:cNvSpPr>
            <p:nvPr/>
          </p:nvSpPr>
          <p:spPr bwMode="auto">
            <a:xfrm>
              <a:off x="748" y="2612"/>
              <a:ext cx="545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</p:grpSp>
      <p:sp>
        <p:nvSpPr>
          <p:cNvPr id="34823" name="Text Box 29"/>
          <p:cNvSpPr txBox="1">
            <a:spLocks noChangeArrowheads="1"/>
          </p:cNvSpPr>
          <p:nvPr/>
        </p:nvSpPr>
        <p:spPr bwMode="auto">
          <a:xfrm>
            <a:off x="4859338" y="469900"/>
            <a:ext cx="403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 </a:t>
            </a:r>
            <a:r>
              <a:rPr lang="en-US" altLang="sk-SK"/>
              <a:t>V</a:t>
            </a:r>
            <a:r>
              <a:rPr lang="sk-SK" altLang="sk-SK"/>
              <a:t>äzobný člen typu hviezda</a:t>
            </a:r>
            <a:r>
              <a:rPr lang="en-US" altLang="sk-SK"/>
              <a:t> </a:t>
            </a:r>
            <a:r>
              <a:rPr lang="sk-SK" altLang="sk-SK"/>
              <a:t>- </a:t>
            </a:r>
            <a:r>
              <a:rPr lang="en-US" altLang="sk-SK"/>
              <a:t>reflexn</a:t>
            </a:r>
            <a:r>
              <a:rPr lang="sk-SK" altLang="sk-SK"/>
              <a:t>ý</a:t>
            </a:r>
            <a:endParaRPr lang="cs-CZ" altLang="sk-SK"/>
          </a:p>
        </p:txBody>
      </p:sp>
      <p:sp>
        <p:nvSpPr>
          <p:cNvPr id="34824" name="Text Box 30"/>
          <p:cNvSpPr txBox="1">
            <a:spLocks noChangeArrowheads="1"/>
          </p:cNvSpPr>
          <p:nvPr/>
        </p:nvSpPr>
        <p:spPr bwMode="auto">
          <a:xfrm>
            <a:off x="250825" y="6302375"/>
            <a:ext cx="574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[1]</a:t>
            </a:r>
            <a:endParaRPr lang="cs-CZ" altLang="sk-SK"/>
          </a:p>
        </p:txBody>
      </p:sp>
      <p:sp>
        <p:nvSpPr>
          <p:cNvPr id="34825" name="Text Box 32"/>
          <p:cNvSpPr txBox="1">
            <a:spLocks noChangeArrowheads="1"/>
          </p:cNvSpPr>
          <p:nvPr/>
        </p:nvSpPr>
        <p:spPr bwMode="auto">
          <a:xfrm>
            <a:off x="725488" y="3392488"/>
            <a:ext cx="1871662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Obr.3.3.17 a,b </a:t>
            </a:r>
          </a:p>
        </p:txBody>
      </p:sp>
      <p:sp>
        <p:nvSpPr>
          <p:cNvPr id="34826" name="Text Box 33"/>
          <p:cNvSpPr txBox="1">
            <a:spLocks noChangeArrowheads="1"/>
          </p:cNvSpPr>
          <p:nvPr/>
        </p:nvSpPr>
        <p:spPr bwMode="auto">
          <a:xfrm>
            <a:off x="550863" y="2466975"/>
            <a:ext cx="3890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 signál z A sa rovnomerne rozdelí do G až L</a:t>
            </a:r>
            <a:endParaRPr lang="cs-CZ" altLang="sk-SK"/>
          </a:p>
        </p:txBody>
      </p:sp>
      <p:sp>
        <p:nvSpPr>
          <p:cNvPr id="34827" name="Text Box 34"/>
          <p:cNvSpPr txBox="1">
            <a:spLocks noChangeArrowheads="1"/>
          </p:cNvSpPr>
          <p:nvPr/>
        </p:nvSpPr>
        <p:spPr bwMode="auto">
          <a:xfrm>
            <a:off x="5427663" y="2684463"/>
            <a:ext cx="3222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 signál napr. z A sa odrazí a rozdelí do všetkých portov</a:t>
            </a:r>
            <a:endParaRPr lang="cs-CZ" altLang="sk-SK"/>
          </a:p>
        </p:txBody>
      </p:sp>
      <p:pic>
        <p:nvPicPr>
          <p:cNvPr id="34828" name="Picture 36" descr="optical coupler gif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3481388"/>
            <a:ext cx="33242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Line 41"/>
          <p:cNvSpPr>
            <a:spLocks noChangeShapeType="1"/>
          </p:cNvSpPr>
          <p:nvPr/>
        </p:nvSpPr>
        <p:spPr bwMode="auto">
          <a:xfrm>
            <a:off x="5805488" y="3570288"/>
            <a:ext cx="34925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0" name="Line 42"/>
          <p:cNvSpPr>
            <a:spLocks noChangeShapeType="1"/>
          </p:cNvSpPr>
          <p:nvPr/>
        </p:nvSpPr>
        <p:spPr bwMode="auto">
          <a:xfrm>
            <a:off x="7343775" y="3643313"/>
            <a:ext cx="522288" cy="9429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1" name="Line 43"/>
          <p:cNvSpPr>
            <a:spLocks noChangeShapeType="1"/>
          </p:cNvSpPr>
          <p:nvPr/>
        </p:nvSpPr>
        <p:spPr bwMode="auto">
          <a:xfrm flipH="1" flipV="1">
            <a:off x="7069138" y="4208463"/>
            <a:ext cx="406400" cy="334962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2" name="Line 44"/>
          <p:cNvSpPr>
            <a:spLocks noChangeShapeType="1"/>
          </p:cNvSpPr>
          <p:nvPr/>
        </p:nvSpPr>
        <p:spPr bwMode="auto">
          <a:xfrm flipH="1">
            <a:off x="5907088" y="4224338"/>
            <a:ext cx="261937" cy="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3" name="Line 45"/>
          <p:cNvSpPr>
            <a:spLocks noChangeShapeType="1"/>
          </p:cNvSpPr>
          <p:nvPr/>
        </p:nvSpPr>
        <p:spPr bwMode="auto">
          <a:xfrm flipH="1">
            <a:off x="5919788" y="3800475"/>
            <a:ext cx="261937" cy="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4" name="Line 46"/>
          <p:cNvSpPr>
            <a:spLocks noChangeShapeType="1"/>
          </p:cNvSpPr>
          <p:nvPr/>
        </p:nvSpPr>
        <p:spPr bwMode="auto">
          <a:xfrm flipH="1">
            <a:off x="5876925" y="4657725"/>
            <a:ext cx="261938" cy="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5" name="Line 47"/>
          <p:cNvSpPr>
            <a:spLocks noChangeShapeType="1"/>
          </p:cNvSpPr>
          <p:nvPr/>
        </p:nvSpPr>
        <p:spPr bwMode="auto">
          <a:xfrm flipH="1">
            <a:off x="5876925" y="5397500"/>
            <a:ext cx="261938" cy="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6" name="Line 48"/>
          <p:cNvSpPr>
            <a:spLocks noChangeShapeType="1"/>
          </p:cNvSpPr>
          <p:nvPr/>
        </p:nvSpPr>
        <p:spPr bwMode="auto">
          <a:xfrm flipH="1">
            <a:off x="5934075" y="5848350"/>
            <a:ext cx="261938" cy="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7" name="Line 49"/>
          <p:cNvSpPr>
            <a:spLocks noChangeShapeType="1"/>
          </p:cNvSpPr>
          <p:nvPr/>
        </p:nvSpPr>
        <p:spPr bwMode="auto">
          <a:xfrm flipH="1">
            <a:off x="5919788" y="6240463"/>
            <a:ext cx="261937" cy="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8" name="Line 50"/>
          <p:cNvSpPr>
            <a:spLocks noChangeShapeType="1"/>
          </p:cNvSpPr>
          <p:nvPr/>
        </p:nvSpPr>
        <p:spPr bwMode="auto">
          <a:xfrm flipH="1">
            <a:off x="8229600" y="3121025"/>
            <a:ext cx="73025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6F9588-CEE6-4721-BFFC-597789A909EA}" type="slidenum">
              <a:rPr lang="cs-CZ" altLang="sk-SK" smtClean="0"/>
              <a:pPr eaLnBrk="1" hangingPunct="1"/>
              <a:t>37</a:t>
            </a:fld>
            <a:endParaRPr lang="cs-CZ" altLang="sk-SK" smtClean="0"/>
          </a:p>
        </p:txBody>
      </p:sp>
      <p:sp>
        <p:nvSpPr>
          <p:cNvPr id="36867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E6DFC46-1B55-41BD-843A-6EEC2367EE4F}" type="slidenum">
              <a:rPr lang="cs-CZ" altLang="sk-SK" sz="1400"/>
              <a:pPr algn="r" eaLnBrk="1" hangingPunct="1"/>
              <a:t>37</a:t>
            </a:fld>
            <a:endParaRPr lang="cs-CZ" altLang="sk-SK" sz="140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65528" y="1189643"/>
            <a:ext cx="60769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 smtClean="0"/>
              <a:t>Spojky</a:t>
            </a:r>
            <a:r>
              <a:rPr lang="en-US" altLang="sk-SK" b="1" dirty="0" smtClean="0"/>
              <a:t>  </a:t>
            </a:r>
            <a:r>
              <a:rPr lang="en-US" altLang="sk-SK" b="1" dirty="0"/>
              <a:t>- </a:t>
            </a:r>
            <a:r>
              <a:rPr lang="en-US" altLang="sk-SK" dirty="0" err="1"/>
              <a:t>jednoduch</a:t>
            </a:r>
            <a:r>
              <a:rPr lang="sk-SK" altLang="sk-SK" dirty="0"/>
              <a:t>é </a:t>
            </a:r>
            <a:r>
              <a:rPr lang="sk-SK" altLang="sk-SK" dirty="0" smtClean="0"/>
              <a:t>rozoberateľné</a:t>
            </a:r>
            <a:endParaRPr lang="sk-SK" altLang="sk-SK" b="1" dirty="0"/>
          </a:p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Optické </a:t>
            </a:r>
            <a:r>
              <a:rPr lang="sk-SK" altLang="sk-SK" b="1" dirty="0" smtClean="0"/>
              <a:t>konektory</a:t>
            </a:r>
          </a:p>
        </p:txBody>
      </p:sp>
      <p:sp>
        <p:nvSpPr>
          <p:cNvPr id="36869" name="Line 7"/>
          <p:cNvSpPr>
            <a:spLocks noChangeShapeType="1"/>
          </p:cNvSpPr>
          <p:nvPr/>
        </p:nvSpPr>
        <p:spPr bwMode="auto">
          <a:xfrm>
            <a:off x="395288" y="3141663"/>
            <a:ext cx="8497887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pic>
        <p:nvPicPr>
          <p:cNvPr id="3687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303213"/>
            <a:ext cx="2012950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3324225"/>
            <a:ext cx="44894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488"/>
            <a:ext cx="914400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Line 11"/>
          <p:cNvSpPr>
            <a:spLocks noChangeShapeType="1"/>
          </p:cNvSpPr>
          <p:nvPr/>
        </p:nvSpPr>
        <p:spPr bwMode="auto">
          <a:xfrm flipH="1">
            <a:off x="638175" y="2192338"/>
            <a:ext cx="581025" cy="3482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pic>
        <p:nvPicPr>
          <p:cNvPr id="3687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6551613"/>
            <a:ext cx="21177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ACF1F-57FC-4014-9C26-D61901D10E8C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  <p:pic>
        <p:nvPicPr>
          <p:cNvPr id="3" name="Picture 9" descr="MRV-WDM-DWDMMUX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0" y="1855960"/>
            <a:ext cx="1428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375371" y="1088647"/>
            <a:ext cx="642912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altLang="sk-SK" b="1" dirty="0" err="1" smtClean="0"/>
              <a:t>Príklad</a:t>
            </a:r>
            <a:r>
              <a:rPr lang="cs-CZ" altLang="sk-SK" b="1" dirty="0" smtClean="0"/>
              <a:t> </a:t>
            </a:r>
            <a:r>
              <a:rPr lang="cs-CZ" altLang="sk-SK" b="1" dirty="0" err="1" smtClean="0"/>
              <a:t>realizácie</a:t>
            </a:r>
            <a:r>
              <a:rPr lang="cs-CZ" altLang="sk-SK" b="1" dirty="0" smtClean="0"/>
              <a:t> - </a:t>
            </a:r>
            <a:r>
              <a:rPr lang="cs-CZ" altLang="sk-SK" b="1" dirty="0" err="1" smtClean="0"/>
              <a:t>pasívny</a:t>
            </a:r>
            <a:r>
              <a:rPr lang="cs-CZ" altLang="sk-SK" b="1" dirty="0" smtClean="0"/>
              <a:t> </a:t>
            </a:r>
            <a:r>
              <a:rPr lang="cs-CZ" altLang="sk-SK" b="1" dirty="0"/>
              <a:t>DWDM modul</a:t>
            </a:r>
          </a:p>
          <a:p>
            <a:pPr eaLnBrk="0" hangingPunct="0"/>
            <a:r>
              <a:rPr lang="cs-CZ" altLang="sk-SK" dirty="0"/>
              <a:t>        </a:t>
            </a:r>
          </a:p>
          <a:p>
            <a:pPr eaLnBrk="0" hangingPunct="0">
              <a:buFontTx/>
              <a:buChar char="•"/>
            </a:pPr>
            <a:r>
              <a:rPr lang="cs-CZ" altLang="sk-SK" dirty="0"/>
              <a:t>32, 16 </a:t>
            </a:r>
            <a:r>
              <a:rPr lang="cs-CZ" altLang="sk-SK" dirty="0" err="1"/>
              <a:t>pasívnych</a:t>
            </a:r>
            <a:r>
              <a:rPr lang="cs-CZ" altLang="sk-SK" dirty="0"/>
              <a:t> </a:t>
            </a:r>
            <a:r>
              <a:rPr lang="cs-CZ" altLang="sk-SK" dirty="0" err="1"/>
              <a:t>kanálov</a:t>
            </a:r>
            <a:r>
              <a:rPr lang="cs-CZ" altLang="sk-SK" dirty="0"/>
              <a:t> DWDM </a:t>
            </a:r>
            <a:r>
              <a:rPr lang="cs-CZ" altLang="sk-SK" dirty="0" err="1"/>
              <a:t>Mux</a:t>
            </a:r>
            <a:r>
              <a:rPr lang="cs-CZ" altLang="sk-SK" dirty="0"/>
              <a:t>/</a:t>
            </a:r>
            <a:r>
              <a:rPr lang="cs-CZ" altLang="sk-SK" dirty="0" err="1"/>
              <a:t>Demux</a:t>
            </a:r>
            <a:r>
              <a:rPr lang="cs-CZ" altLang="sk-SK" dirty="0"/>
              <a:t> </a:t>
            </a:r>
          </a:p>
          <a:p>
            <a:pPr eaLnBrk="0" hangingPunct="0">
              <a:buFontTx/>
              <a:buChar char="•"/>
            </a:pPr>
            <a:r>
              <a:rPr lang="cs-CZ" altLang="sk-SK" dirty="0"/>
              <a:t>100GHz (0,8nm) ITU </a:t>
            </a:r>
            <a:r>
              <a:rPr lang="cs-CZ" altLang="sk-SK" dirty="0" err="1"/>
              <a:t>Grid</a:t>
            </a:r>
            <a:r>
              <a:rPr lang="cs-CZ" altLang="sk-SK" dirty="0"/>
              <a:t>, C Band </a:t>
            </a:r>
          </a:p>
          <a:p>
            <a:pPr eaLnBrk="0" hangingPunct="0">
              <a:buFontTx/>
              <a:buChar char="•"/>
            </a:pPr>
            <a:r>
              <a:rPr lang="cs-CZ" altLang="sk-SK" dirty="0" err="1"/>
              <a:t>Transparentný</a:t>
            </a:r>
            <a:r>
              <a:rPr lang="cs-CZ" altLang="sk-SK" dirty="0"/>
              <a:t> </a:t>
            </a:r>
            <a:r>
              <a:rPr lang="cs-CZ" altLang="sk-SK" dirty="0" err="1"/>
              <a:t>prenos</a:t>
            </a:r>
            <a:r>
              <a:rPr lang="cs-CZ" altLang="sk-SK" dirty="0"/>
              <a:t> (</a:t>
            </a:r>
            <a:r>
              <a:rPr lang="cs-CZ" altLang="sk-SK" dirty="0" err="1"/>
              <a:t>protokolovo</a:t>
            </a:r>
            <a:r>
              <a:rPr lang="cs-CZ" altLang="sk-SK" dirty="0"/>
              <a:t> nezávislý) </a:t>
            </a:r>
          </a:p>
          <a:p>
            <a:pPr eaLnBrk="0" hangingPunct="0">
              <a:buFontTx/>
              <a:buChar char="•"/>
            </a:pPr>
            <a:r>
              <a:rPr lang="cs-CZ" altLang="sk-SK" dirty="0"/>
              <a:t>Bezpečné fyzické </a:t>
            </a:r>
            <a:r>
              <a:rPr lang="cs-CZ" altLang="sk-SK" dirty="0" err="1"/>
              <a:t>oddelenie</a:t>
            </a:r>
            <a:r>
              <a:rPr lang="cs-CZ" altLang="sk-SK" dirty="0"/>
              <a:t> </a:t>
            </a:r>
            <a:r>
              <a:rPr lang="cs-CZ" altLang="sk-SK" dirty="0" err="1"/>
              <a:t>medzi</a:t>
            </a:r>
            <a:r>
              <a:rPr lang="cs-CZ" altLang="sk-SK" dirty="0"/>
              <a:t> </a:t>
            </a:r>
            <a:r>
              <a:rPr lang="cs-CZ" altLang="sk-SK" dirty="0" err="1"/>
              <a:t>kanálmi</a:t>
            </a:r>
            <a:r>
              <a:rPr lang="cs-CZ" altLang="sk-SK" dirty="0"/>
              <a:t> </a:t>
            </a:r>
          </a:p>
          <a:p>
            <a:pPr eaLnBrk="0" hangingPunct="0">
              <a:buFontTx/>
              <a:buChar char="•"/>
            </a:pPr>
            <a:r>
              <a:rPr lang="cs-CZ" altLang="sk-SK" dirty="0" err="1"/>
              <a:t>Minimálny</a:t>
            </a:r>
            <a:r>
              <a:rPr lang="cs-CZ" altLang="sk-SK" dirty="0"/>
              <a:t> vložený </a:t>
            </a:r>
            <a:r>
              <a:rPr lang="cs-CZ" altLang="sk-SK" dirty="0" err="1"/>
              <a:t>útlm</a:t>
            </a:r>
            <a:r>
              <a:rPr lang="cs-CZ" altLang="sk-SK" dirty="0"/>
              <a:t> </a:t>
            </a:r>
          </a:p>
          <a:p>
            <a:pPr eaLnBrk="0" hangingPunct="0">
              <a:buFontTx/>
              <a:buChar char="•"/>
            </a:pPr>
            <a:r>
              <a:rPr lang="cs-CZ" altLang="sk-SK" dirty="0" err="1"/>
              <a:t>Plne</a:t>
            </a:r>
            <a:r>
              <a:rPr lang="cs-CZ" altLang="sk-SK" dirty="0"/>
              <a:t> </a:t>
            </a:r>
            <a:r>
              <a:rPr lang="cs-CZ" altLang="sk-SK" dirty="0" err="1"/>
              <a:t>pasívny</a:t>
            </a:r>
            <a:r>
              <a:rPr lang="cs-CZ" altLang="sk-SK" dirty="0"/>
              <a:t> komponent (bez </a:t>
            </a:r>
            <a:r>
              <a:rPr lang="cs-CZ" altLang="sk-SK" dirty="0" err="1"/>
              <a:t>napájania</a:t>
            </a:r>
            <a:r>
              <a:rPr lang="cs-CZ" altLang="sk-SK" dirty="0"/>
              <a:t>) </a:t>
            </a:r>
          </a:p>
          <a:p>
            <a:pPr eaLnBrk="0" hangingPunct="0">
              <a:buFontTx/>
              <a:buChar char="•"/>
            </a:pPr>
            <a:r>
              <a:rPr lang="cs-CZ" altLang="sk-SK" dirty="0"/>
              <a:t>Vysoká hustota </a:t>
            </a:r>
            <a:r>
              <a:rPr lang="cs-CZ" altLang="sk-SK" dirty="0" err="1"/>
              <a:t>portov</a:t>
            </a:r>
            <a:endParaRPr lang="cs-CZ" altLang="sk-SK" dirty="0"/>
          </a:p>
          <a:p>
            <a:pPr eaLnBrk="0" hangingPunct="0"/>
            <a:endParaRPr lang="cs-CZ" alt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380246" y="325925"/>
            <a:ext cx="7930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sk-SK" b="1" dirty="0"/>
              <a:t>Vlnové </a:t>
            </a:r>
            <a:r>
              <a:rPr lang="sk-SK" altLang="sk-SK" b="1" dirty="0" err="1"/>
              <a:t>multiplexory</a:t>
            </a:r>
            <a:r>
              <a:rPr lang="sk-SK" altLang="sk-SK" b="1" dirty="0"/>
              <a:t> – </a:t>
            </a:r>
            <a:r>
              <a:rPr lang="sk-SK" altLang="sk-SK" dirty="0"/>
              <a:t>zlučujú/rozdeľujú výkon na základe </a:t>
            </a:r>
            <a:r>
              <a:rPr lang="sk-SK" altLang="sk-SK" dirty="0" err="1"/>
              <a:t>vln</a:t>
            </a:r>
            <a:r>
              <a:rPr lang="sk-SK" altLang="sk-SK" dirty="0"/>
              <a:t>. dĺžky</a:t>
            </a:r>
            <a:endParaRPr lang="sk-SK" altLang="sk-SK" b="1" dirty="0"/>
          </a:p>
          <a:p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285184" y="4227969"/>
            <a:ext cx="85193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Optické izolátory – </a:t>
            </a:r>
            <a:r>
              <a:rPr lang="sk-SK" altLang="sk-SK" dirty="0"/>
              <a:t>2-portové – umožňujú </a:t>
            </a:r>
            <a:r>
              <a:rPr lang="sk-SK" altLang="sk-SK" dirty="0" smtClean="0"/>
              <a:t>prechod </a:t>
            </a:r>
            <a:r>
              <a:rPr lang="sk-SK" altLang="sk-SK" dirty="0"/>
              <a:t>1 smerom, a zabraňujú v smere opačnom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Optické </a:t>
            </a:r>
            <a:r>
              <a:rPr lang="sk-SK" altLang="sk-SK" b="1" dirty="0" err="1"/>
              <a:t>cirkulátory</a:t>
            </a:r>
            <a:r>
              <a:rPr lang="sk-SK" altLang="sk-SK" b="1" dirty="0"/>
              <a:t> – </a:t>
            </a:r>
            <a:r>
              <a:rPr lang="sk-SK" altLang="sk-SK" dirty="0"/>
              <a:t>spätný </a:t>
            </a:r>
            <a:r>
              <a:rPr lang="sk-SK" altLang="sk-SK" dirty="0" smtClean="0"/>
              <a:t>prechod </a:t>
            </a:r>
            <a:r>
              <a:rPr lang="sk-SK" altLang="sk-SK" dirty="0"/>
              <a:t>je smerovaný na 3.port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Vláknový optický </a:t>
            </a:r>
            <a:r>
              <a:rPr lang="sk-SK" altLang="sk-SK" b="1" dirty="0" smtClean="0"/>
              <a:t>filter – </a:t>
            </a:r>
            <a:r>
              <a:rPr lang="sk-SK" altLang="sk-SK" dirty="0" smtClean="0"/>
              <a:t>2 alebo viac portov – vlnovo citlivá súčiastka – tlmenie, izolácia alebo odraz</a:t>
            </a:r>
            <a:endParaRPr lang="cs-CZ" altLang="sk-SK" b="1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5517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C3000A-FC75-4538-9C2D-4771F7FBECA9}" type="slidenum">
              <a:rPr lang="cs-CZ" altLang="sk-SK" smtClean="0"/>
              <a:pPr eaLnBrk="1" hangingPunct="1"/>
              <a:t>39</a:t>
            </a:fld>
            <a:endParaRPr lang="cs-CZ" altLang="sk-SK" smtClean="0"/>
          </a:p>
        </p:txBody>
      </p:sp>
      <p:sp>
        <p:nvSpPr>
          <p:cNvPr id="37891" name="Zástupný symbol čísla snímky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6E3375-8964-468E-B563-A1296EB319DE}" type="slidenum">
              <a:rPr lang="cs-CZ" altLang="sk-SK" sz="1400"/>
              <a:pPr algn="r" eaLnBrk="1" hangingPunct="1"/>
              <a:t>39</a:t>
            </a:fld>
            <a:endParaRPr lang="cs-CZ" altLang="sk-SK" sz="140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69" y="4113401"/>
            <a:ext cx="6839899" cy="246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1"/>
          <p:cNvSpPr txBox="1">
            <a:spLocks noChangeArrowheads="1"/>
          </p:cNvSpPr>
          <p:nvPr/>
        </p:nvSpPr>
        <p:spPr bwMode="auto">
          <a:xfrm>
            <a:off x="398463" y="284163"/>
            <a:ext cx="85709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 - </a:t>
            </a:r>
            <a:r>
              <a:rPr lang="en-US" altLang="sk-SK" b="1"/>
              <a:t>patch panel</a:t>
            </a:r>
            <a:r>
              <a:rPr lang="en-US" altLang="sk-SK"/>
              <a:t>  -</a:t>
            </a:r>
            <a:r>
              <a:rPr lang="sk-SK" altLang="sk-SK"/>
              <a:t> panel pre spojenia optických vlákien a zároveň pre ich ochranu</a:t>
            </a:r>
          </a:p>
          <a:p>
            <a:pPr eaLnBrk="1" hangingPunct="1">
              <a:spcBef>
                <a:spcPct val="50000"/>
              </a:spcBef>
            </a:pPr>
            <a:endParaRPr lang="en-US" altLang="sk-SK"/>
          </a:p>
        </p:txBody>
      </p:sp>
      <p:sp>
        <p:nvSpPr>
          <p:cNvPr id="37894" name="Text Box 51"/>
          <p:cNvSpPr txBox="1">
            <a:spLocks noChangeArrowheads="1"/>
          </p:cNvSpPr>
          <p:nvPr/>
        </p:nvSpPr>
        <p:spPr bwMode="auto">
          <a:xfrm>
            <a:off x="285750" y="3740150"/>
            <a:ext cx="86836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 - </a:t>
            </a:r>
            <a:r>
              <a:rPr lang="sk-SK" altLang="sk-SK" b="1"/>
              <a:t>ODF – Optical Distribution Frame – </a:t>
            </a:r>
            <a:r>
              <a:rPr lang="sk-SK" altLang="sk-SK"/>
              <a:t>optický rozvod – pre riadené prepojenia vlákien </a:t>
            </a:r>
          </a:p>
          <a:p>
            <a:pPr eaLnBrk="1" hangingPunct="1">
              <a:spcBef>
                <a:spcPct val="50000"/>
              </a:spcBef>
            </a:pPr>
            <a:endParaRPr lang="en-US" altLang="sk-SK"/>
          </a:p>
        </p:txBody>
      </p:sp>
      <p:sp>
        <p:nvSpPr>
          <p:cNvPr id="37895" name="BlokTextu 5"/>
          <p:cNvSpPr txBox="1">
            <a:spLocks noChangeArrowheads="1"/>
          </p:cNvSpPr>
          <p:nvPr/>
        </p:nvSpPr>
        <p:spPr bwMode="auto">
          <a:xfrm>
            <a:off x="312738" y="6438900"/>
            <a:ext cx="777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sz="1200"/>
              <a:t>zdroj:  </a:t>
            </a:r>
            <a:r>
              <a:rPr lang="sk-SK" altLang="sk-SK" sz="1200">
                <a:hlinkClick r:id="rId3"/>
              </a:rPr>
              <a:t>http://www.huihongfiber.com/fiber-test-equipment.html</a:t>
            </a:r>
            <a:endParaRPr lang="sk-SK" altLang="sk-SK" sz="1200"/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1222375"/>
            <a:ext cx="36179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BlokTextu 11"/>
          <p:cNvSpPr txBox="1">
            <a:spLocks noChangeArrowheads="1"/>
          </p:cNvSpPr>
          <p:nvPr/>
        </p:nvSpPr>
        <p:spPr bwMode="auto">
          <a:xfrm>
            <a:off x="5373688" y="2517775"/>
            <a:ext cx="3770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sz="1200"/>
              <a:t>zdroje: http://www.b2bfiberoptic.com/04-01002.htm</a:t>
            </a:r>
          </a:p>
        </p:txBody>
      </p:sp>
      <p:pic>
        <p:nvPicPr>
          <p:cNvPr id="3789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736600"/>
            <a:ext cx="459422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BlokTextu 13"/>
          <p:cNvSpPr txBox="1">
            <a:spLocks noChangeArrowheads="1"/>
          </p:cNvSpPr>
          <p:nvPr/>
        </p:nvSpPr>
        <p:spPr bwMode="auto">
          <a:xfrm>
            <a:off x="5148263" y="2794000"/>
            <a:ext cx="3533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sz="1200"/>
              <a:t>http://www.alibaba.com/product-gs/212149133/Patch_Panel_Fiber_Optic_Patch_Panel.html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2785309" y="6219174"/>
            <a:ext cx="236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(vaničky, zásobníky)</a:t>
            </a:r>
            <a:endParaRPr lang="sk-SK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66B6D7-BB4A-403F-94E7-D9F65D30C3B8}" type="slidenum">
              <a:rPr lang="cs-CZ" altLang="sk-SK" smtClean="0"/>
              <a:pPr eaLnBrk="1" hangingPunct="1"/>
              <a:t>4</a:t>
            </a:fld>
            <a:endParaRPr lang="cs-CZ" altLang="sk-SK" smtClean="0"/>
          </a:p>
        </p:txBody>
      </p:sp>
      <p:sp>
        <p:nvSpPr>
          <p:cNvPr id="5123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9F2BCF8-264C-4AA1-B9CF-D630A1D0D63D}" type="slidenum">
              <a:rPr lang="cs-CZ" altLang="sk-SK" sz="1400"/>
              <a:pPr algn="r" eaLnBrk="1" hangingPunct="1"/>
              <a:t>4</a:t>
            </a:fld>
            <a:endParaRPr lang="cs-CZ" altLang="sk-SK" sz="1400"/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84313"/>
            <a:ext cx="5595937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755650" y="360363"/>
            <a:ext cx="8064500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000" b="1" dirty="0"/>
              <a:t>Architektúry (varianty) </a:t>
            </a:r>
            <a:r>
              <a:rPr lang="sk-SK" altLang="sk-SK" sz="2000" b="1" dirty="0" err="1"/>
              <a:t>FITL</a:t>
            </a:r>
            <a:r>
              <a:rPr lang="sk-SK" altLang="sk-SK" dirty="0"/>
              <a:t>:  </a:t>
            </a:r>
            <a:r>
              <a:rPr lang="sk-SK" altLang="sk-SK" i="1" u="sng" dirty="0"/>
              <a:t>optická</a:t>
            </a:r>
            <a:r>
              <a:rPr lang="sk-SK" altLang="sk-SK" dirty="0"/>
              <a:t> (</a:t>
            </a:r>
            <a:r>
              <a:rPr lang="sk-SK" altLang="sk-SK" dirty="0" err="1"/>
              <a:t>FTTT</a:t>
            </a:r>
            <a:r>
              <a:rPr lang="sk-SK" altLang="sk-SK" dirty="0"/>
              <a:t>) + </a:t>
            </a:r>
            <a:r>
              <a:rPr lang="sk-SK" altLang="sk-SK" i="1" u="sng" dirty="0"/>
              <a:t>hybridné</a:t>
            </a:r>
            <a:r>
              <a:rPr lang="sk-SK" altLang="sk-SK" dirty="0"/>
              <a:t> (optika + metal. vedenia </a:t>
            </a:r>
            <a:r>
              <a:rPr lang="en-US" altLang="sk-SK" dirty="0"/>
              <a:t>– </a:t>
            </a:r>
            <a:r>
              <a:rPr lang="en-US" altLang="sk-SK" dirty="0" err="1"/>
              <a:t>ostatn</a:t>
            </a:r>
            <a:r>
              <a:rPr lang="sk-SK" altLang="sk-SK" dirty="0"/>
              <a:t>é):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FTTT</a:t>
            </a:r>
            <a:r>
              <a:rPr lang="sk-SK" altLang="sk-SK" b="1" dirty="0"/>
              <a:t> </a:t>
            </a:r>
            <a:r>
              <a:rPr lang="sk-SK" altLang="sk-SK" dirty="0"/>
              <a:t>(</a:t>
            </a:r>
            <a:r>
              <a:rPr lang="sk-SK" altLang="sk-SK" dirty="0" err="1"/>
              <a:t>Fibre</a:t>
            </a:r>
            <a:r>
              <a:rPr lang="sk-SK" altLang="sk-SK" dirty="0"/>
              <a:t> to </a:t>
            </a:r>
            <a:r>
              <a:rPr lang="sk-SK" altLang="sk-SK" dirty="0" err="1"/>
              <a:t>the</a:t>
            </a:r>
            <a:r>
              <a:rPr lang="sk-SK" altLang="sk-SK" dirty="0"/>
              <a:t> Terminal)</a:t>
            </a:r>
            <a:r>
              <a:rPr lang="en-US" altLang="sk-SK" dirty="0"/>
              <a:t>, </a:t>
            </a:r>
            <a:r>
              <a:rPr lang="en-US" altLang="sk-SK" b="1" dirty="0" err="1"/>
              <a:t>FTTD</a:t>
            </a:r>
            <a:r>
              <a:rPr lang="en-US" altLang="sk-SK" dirty="0"/>
              <a:t>(...Desk)</a:t>
            </a:r>
            <a:endParaRPr lang="sk-SK" altLang="sk-SK" b="1" dirty="0"/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FTTP</a:t>
            </a:r>
            <a:r>
              <a:rPr lang="sk-SK" altLang="sk-SK" b="1" dirty="0"/>
              <a:t> </a:t>
            </a:r>
            <a:r>
              <a:rPr lang="sk-SK" altLang="sk-SK" dirty="0"/>
              <a:t>(...Premise)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FTTH</a:t>
            </a:r>
            <a:r>
              <a:rPr lang="sk-SK" altLang="sk-SK" b="1" dirty="0"/>
              <a:t> </a:t>
            </a:r>
            <a:r>
              <a:rPr lang="sk-SK" altLang="sk-SK" dirty="0"/>
              <a:t>(... </a:t>
            </a:r>
            <a:r>
              <a:rPr lang="sk-SK" altLang="sk-SK" dirty="0" err="1"/>
              <a:t>Home</a:t>
            </a:r>
            <a:r>
              <a:rPr lang="sk-SK" altLang="sk-SK" dirty="0"/>
              <a:t>)</a:t>
            </a:r>
            <a:endParaRPr lang="sk-SK" altLang="sk-SK" b="1" dirty="0"/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FTTB</a:t>
            </a:r>
            <a:r>
              <a:rPr lang="sk-SK" altLang="sk-SK" b="1" dirty="0"/>
              <a:t> </a:t>
            </a:r>
            <a:r>
              <a:rPr lang="sk-SK" altLang="sk-SK" dirty="0"/>
              <a:t>(... </a:t>
            </a:r>
            <a:r>
              <a:rPr lang="sk-SK" altLang="sk-SK" dirty="0" err="1"/>
              <a:t>Building</a:t>
            </a:r>
            <a:r>
              <a:rPr lang="sk-SK" altLang="sk-SK" dirty="0"/>
              <a:t>)</a:t>
            </a:r>
            <a:endParaRPr lang="sk-SK" altLang="sk-SK" b="1" dirty="0"/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FTTC</a:t>
            </a:r>
            <a:r>
              <a:rPr lang="sk-SK" altLang="sk-SK" b="1" dirty="0"/>
              <a:t> (</a:t>
            </a:r>
            <a:r>
              <a:rPr lang="sk-SK" altLang="sk-SK" dirty="0"/>
              <a:t>.... </a:t>
            </a:r>
            <a:r>
              <a:rPr lang="sk-SK" altLang="sk-SK" dirty="0" err="1"/>
              <a:t>Curb</a:t>
            </a:r>
            <a:r>
              <a:rPr lang="sk-SK" altLang="sk-SK" dirty="0"/>
              <a:t> - obrubník)</a:t>
            </a:r>
            <a:endParaRPr lang="sk-SK" altLang="sk-SK" b="1" dirty="0"/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FTTE</a:t>
            </a:r>
            <a:r>
              <a:rPr lang="sk-SK" altLang="sk-SK" b="1" dirty="0"/>
              <a:t> </a:t>
            </a:r>
            <a:r>
              <a:rPr lang="sk-SK" altLang="sk-SK" dirty="0"/>
              <a:t>(... Exchange)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FTTO</a:t>
            </a:r>
            <a:r>
              <a:rPr lang="sk-SK" altLang="sk-SK" b="1" dirty="0"/>
              <a:t> </a:t>
            </a:r>
            <a:r>
              <a:rPr lang="sk-SK" altLang="sk-SK" dirty="0"/>
              <a:t>(...Office)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FTTCab</a:t>
            </a:r>
            <a:r>
              <a:rPr lang="sk-SK" altLang="sk-SK" b="1" dirty="0"/>
              <a:t> </a:t>
            </a:r>
            <a:r>
              <a:rPr lang="sk-SK" altLang="sk-SK" dirty="0"/>
              <a:t>(...</a:t>
            </a:r>
            <a:r>
              <a:rPr lang="sk-SK" altLang="sk-SK" dirty="0" err="1"/>
              <a:t>Cabinet</a:t>
            </a:r>
            <a:r>
              <a:rPr lang="sk-SK" altLang="sk-SK" dirty="0"/>
              <a:t>)</a:t>
            </a:r>
            <a:endParaRPr lang="cs-CZ" altLang="sk-SK" b="1" dirty="0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6491288"/>
            <a:ext cx="8459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 na metal. časti (starej, z pôvodnej POTS) sa väčšinou aplikuje systém VDSL</a:t>
            </a:r>
            <a:endParaRPr lang="cs-CZ" altLang="sk-SK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611188" y="5516563"/>
            <a:ext cx="1511300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Obr.3.3.3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767388" y="2152650"/>
            <a:ext cx="368300" cy="20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573838" y="3695700"/>
            <a:ext cx="368300" cy="20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7429500" y="3990975"/>
            <a:ext cx="368300" cy="20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7281863" y="4535488"/>
            <a:ext cx="368300" cy="20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7310438" y="4875213"/>
            <a:ext cx="368300" cy="20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7294563" y="5230813"/>
            <a:ext cx="368300" cy="20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7296150" y="5554663"/>
            <a:ext cx="368300" cy="20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4970463" y="3849688"/>
            <a:ext cx="2349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V="1">
            <a:off x="5221288" y="2212975"/>
            <a:ext cx="338137" cy="16367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V="1">
            <a:off x="5559425" y="2212975"/>
            <a:ext cx="222250" cy="14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>
            <a:off x="4970463" y="3952875"/>
            <a:ext cx="9874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 flipV="1">
            <a:off x="6002338" y="3805238"/>
            <a:ext cx="206375" cy="133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 flipV="1">
            <a:off x="6238875" y="3790950"/>
            <a:ext cx="338138" cy="14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>
            <a:off x="5973763" y="3938588"/>
            <a:ext cx="234950" cy="161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 flipV="1">
            <a:off x="6208713" y="4100513"/>
            <a:ext cx="1254125" cy="142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3" name="Line 23"/>
          <p:cNvSpPr>
            <a:spLocks noChangeShapeType="1"/>
          </p:cNvSpPr>
          <p:nvPr/>
        </p:nvSpPr>
        <p:spPr bwMode="auto">
          <a:xfrm>
            <a:off x="4970463" y="4041775"/>
            <a:ext cx="2349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4" name="Line 24"/>
          <p:cNvSpPr>
            <a:spLocks noChangeShapeType="1"/>
          </p:cNvSpPr>
          <p:nvPr/>
        </p:nvSpPr>
        <p:spPr bwMode="auto">
          <a:xfrm>
            <a:off x="5205413" y="4025900"/>
            <a:ext cx="311150" cy="1755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5" name="Line 25"/>
          <p:cNvSpPr>
            <a:spLocks noChangeShapeType="1"/>
          </p:cNvSpPr>
          <p:nvPr/>
        </p:nvSpPr>
        <p:spPr bwMode="auto">
          <a:xfrm>
            <a:off x="5500688" y="5767388"/>
            <a:ext cx="3841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 flipV="1">
            <a:off x="5854700" y="5589588"/>
            <a:ext cx="250825" cy="2063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>
            <a:off x="6135688" y="5603875"/>
            <a:ext cx="2349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8" name="Line 28"/>
          <p:cNvSpPr>
            <a:spLocks noChangeShapeType="1"/>
          </p:cNvSpPr>
          <p:nvPr/>
        </p:nvSpPr>
        <p:spPr bwMode="auto">
          <a:xfrm>
            <a:off x="5913438" y="5751513"/>
            <a:ext cx="206375" cy="161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9" name="Line 29"/>
          <p:cNvSpPr>
            <a:spLocks noChangeShapeType="1"/>
          </p:cNvSpPr>
          <p:nvPr/>
        </p:nvSpPr>
        <p:spPr bwMode="auto">
          <a:xfrm flipV="1">
            <a:off x="6105525" y="5899150"/>
            <a:ext cx="1150938" cy="14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50" name="Line 30"/>
          <p:cNvSpPr>
            <a:spLocks noChangeShapeType="1"/>
          </p:cNvSpPr>
          <p:nvPr/>
        </p:nvSpPr>
        <p:spPr bwMode="auto">
          <a:xfrm flipH="1" flipV="1">
            <a:off x="7226300" y="4616450"/>
            <a:ext cx="15875" cy="128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51" name="Line 32"/>
          <p:cNvSpPr>
            <a:spLocks noChangeShapeType="1"/>
          </p:cNvSpPr>
          <p:nvPr/>
        </p:nvSpPr>
        <p:spPr bwMode="auto">
          <a:xfrm>
            <a:off x="3392488" y="5014913"/>
            <a:ext cx="192087" cy="1428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4FA65F-E139-4B8D-8C37-6F0BC8F21884}" type="slidenum">
              <a:rPr lang="cs-CZ" altLang="sk-SK" smtClean="0"/>
              <a:pPr eaLnBrk="1" hangingPunct="1"/>
              <a:t>40</a:t>
            </a:fld>
            <a:endParaRPr lang="cs-CZ" altLang="sk-SK" smtClean="0"/>
          </a:p>
        </p:txBody>
      </p:sp>
      <p:sp>
        <p:nvSpPr>
          <p:cNvPr id="35843" name="Zástupný symbol čísla snímky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F53BBD0-4174-49A0-A808-980675AB8EF1}" type="slidenum">
              <a:rPr lang="cs-CZ" altLang="sk-SK" sz="1400"/>
              <a:pPr algn="r" eaLnBrk="1" hangingPunct="1"/>
              <a:t>40</a:t>
            </a:fld>
            <a:endParaRPr lang="cs-CZ" altLang="sk-SK" sz="1400"/>
          </a:p>
        </p:txBody>
      </p:sp>
      <p:graphicFrame>
        <p:nvGraphicFramePr>
          <p:cNvPr id="23653" name="Group 101"/>
          <p:cNvGraphicFramePr>
            <a:graphicFrameLocks noGrp="1"/>
          </p:cNvGraphicFramePr>
          <p:nvPr>
            <p:ph/>
          </p:nvPr>
        </p:nvGraphicFramePr>
        <p:xfrm>
          <a:off x="395288" y="333375"/>
          <a:ext cx="8497887" cy="5470532"/>
        </p:xfrm>
        <a:graphic>
          <a:graphicData uri="http://schemas.openxmlformats.org/drawingml/2006/table">
            <a:tbl>
              <a:tblPr/>
              <a:tblGrid>
                <a:gridCol w="2125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2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5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Komponent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Typick</a:t>
                      </a:r>
                      <a:r>
                        <a:rPr kumimoji="0" lang="sk-SK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é hodnoty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[dB]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</a:t>
                      </a:r>
                      <a:r>
                        <a:rPr kumimoji="0" lang="sk-SK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čet / dĺžka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Opt.vlákno 1550nm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,27 dB/km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=0,05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 = 0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÷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 km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Opt.vlákno 1310nm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,7 dB/km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=0,15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 = 0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÷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 km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Spojka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,1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=0,05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m=1,2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÷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2/km;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m≥2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Konektor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,4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 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≥2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Distrib.bod 1:2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3,8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6,7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9,8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1:16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13,1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1:32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17,0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6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WDM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,5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5900" name="Text Box 98"/>
          <p:cNvSpPr txBox="1">
            <a:spLocks noChangeArrowheads="1"/>
          </p:cNvSpPr>
          <p:nvPr/>
        </p:nvSpPr>
        <p:spPr bwMode="auto">
          <a:xfrm>
            <a:off x="7864475" y="7842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sk-SK"/>
          </a:p>
        </p:txBody>
      </p:sp>
      <p:sp>
        <p:nvSpPr>
          <p:cNvPr id="35901" name="Text Box 100"/>
          <p:cNvSpPr txBox="1">
            <a:spLocks noChangeArrowheads="1"/>
          </p:cNvSpPr>
          <p:nvPr/>
        </p:nvSpPr>
        <p:spPr bwMode="auto">
          <a:xfrm>
            <a:off x="395288" y="6092825"/>
            <a:ext cx="784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Tab.</a:t>
            </a:r>
            <a:r>
              <a:rPr lang="en-US" altLang="sk-SK" b="1"/>
              <a:t>3.3.2</a:t>
            </a:r>
            <a:r>
              <a:rPr lang="sk-SK" altLang="sk-SK"/>
              <a:t> Typické hodnoty útlmu optických komponentov v OAN (</a:t>
            </a:r>
            <a:r>
              <a:rPr lang="el-GR" altLang="sk-SK"/>
              <a:t>μ –</a:t>
            </a:r>
            <a:r>
              <a:rPr lang="sk-SK" altLang="sk-SK"/>
              <a:t>stredná hodnota, </a:t>
            </a:r>
            <a:r>
              <a:rPr lang="el-GR" altLang="sk-SK"/>
              <a:t>σ-</a:t>
            </a:r>
            <a:r>
              <a:rPr lang="sk-SK" altLang="sk-SK"/>
              <a:t>štand.odchýlka) </a:t>
            </a:r>
            <a:r>
              <a:rPr lang="en-US" altLang="sk-SK"/>
              <a:t>[3]</a:t>
            </a:r>
            <a:endParaRPr lang="en-US" altLang="sk-SK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3617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611032-6556-48D2-B149-BA87D80D1EB1}" type="slidenum">
              <a:rPr lang="cs-CZ" altLang="sk-SK" smtClean="0"/>
              <a:pPr eaLnBrk="1" hangingPunct="1"/>
              <a:t>41</a:t>
            </a:fld>
            <a:endParaRPr lang="cs-CZ" altLang="sk-SK" smtClean="0"/>
          </a:p>
        </p:txBody>
      </p:sp>
      <p:sp>
        <p:nvSpPr>
          <p:cNvPr id="38915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6A8444A-331B-441D-A92C-4859372E9C10}" type="slidenum">
              <a:rPr lang="cs-CZ" altLang="sk-SK" sz="1400"/>
              <a:pPr algn="r" eaLnBrk="1" hangingPunct="1"/>
              <a:t>41</a:t>
            </a:fld>
            <a:endParaRPr lang="cs-CZ" altLang="sk-SK" sz="140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291"/>
            <a:ext cx="8683625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613"/>
            <a:ext cx="21177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BlokTextu 4"/>
          <p:cNvSpPr txBox="1">
            <a:spLocks noChangeArrowheads="1"/>
          </p:cNvSpPr>
          <p:nvPr/>
        </p:nvSpPr>
        <p:spPr bwMode="auto">
          <a:xfrm>
            <a:off x="1828800" y="3895725"/>
            <a:ext cx="1252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sz="1200"/>
              <a:t>odbočka</a:t>
            </a:r>
          </a:p>
        </p:txBody>
      </p:sp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193675" y="787400"/>
            <a:ext cx="50006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>
                <a:solidFill>
                  <a:srgbClr val="006699"/>
                </a:solidFill>
              </a:rPr>
              <a:t>Ukážka technológie (Emtelle) – káblov a ďalších komponentov – umožňujúcej vytvoriť pružnú infraštruktúru od poskytovateľa k podnikom, individuálnym bytovým jednotkám alebo „k obrubníku“.</a:t>
            </a:r>
            <a:endParaRPr lang="cs-CZ" altLang="sk-SK">
              <a:solidFill>
                <a:srgbClr val="006699"/>
              </a:solidFill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2187087" y="6160184"/>
            <a:ext cx="160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prázdne rúrky v </a:t>
            </a:r>
            <a:r>
              <a:rPr lang="en-US" dirty="0" err="1" smtClean="0"/>
              <a:t>multir</a:t>
            </a:r>
            <a:r>
              <a:rPr lang="sk-SK" dirty="0" err="1" smtClean="0"/>
              <a:t>úre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7693B3-5F71-4BE7-8995-E6755D93765E}" type="slidenum">
              <a:rPr lang="cs-CZ" altLang="sk-SK" smtClean="0"/>
              <a:pPr eaLnBrk="1" hangingPunct="1"/>
              <a:t>42</a:t>
            </a:fld>
            <a:endParaRPr lang="cs-CZ" altLang="sk-SK" smtClean="0"/>
          </a:p>
        </p:txBody>
      </p:sp>
      <p:sp>
        <p:nvSpPr>
          <p:cNvPr id="39939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A926EE3-9EEC-45C2-9088-5F37CA085DFC}" type="slidenum">
              <a:rPr lang="cs-CZ" altLang="sk-SK" sz="1400"/>
              <a:pPr algn="r" eaLnBrk="1" hangingPunct="1"/>
              <a:t>42</a:t>
            </a:fld>
            <a:endParaRPr lang="cs-CZ" altLang="sk-SK" sz="1400"/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719829" y="2087280"/>
            <a:ext cx="7273925" cy="383181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sk-SK" altLang="sk-SK" b="1" dirty="0" smtClean="0"/>
              <a:t>Optické </a:t>
            </a:r>
            <a:r>
              <a:rPr lang="sk-SK" altLang="sk-SK" b="1" dirty="0" smtClean="0"/>
              <a:t>zdroje – </a:t>
            </a:r>
            <a:r>
              <a:rPr lang="sk-SK" altLang="sk-SK" dirty="0" smtClean="0"/>
              <a:t>LED – nižšia modulačná rýchlosť, širšie </a:t>
            </a:r>
            <a:r>
              <a:rPr lang="sk-SK" altLang="sk-SK" dirty="0" err="1" smtClean="0"/>
              <a:t>výst</a:t>
            </a:r>
            <a:r>
              <a:rPr lang="sk-SK" altLang="sk-SK" dirty="0" smtClean="0"/>
              <a:t>. spektrum, menšie vyžarovanie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sk-SK" altLang="sk-SK" b="1" dirty="0"/>
              <a:t>	</a:t>
            </a:r>
            <a:r>
              <a:rPr lang="sk-SK" altLang="sk-SK" b="1" dirty="0" smtClean="0"/>
              <a:t>	  - </a:t>
            </a:r>
            <a:r>
              <a:rPr lang="sk-SK" altLang="sk-SK" dirty="0" smtClean="0"/>
              <a:t>Laser – dióda s optickým </a:t>
            </a:r>
            <a:r>
              <a:rPr lang="sk-SK" altLang="sk-SK" dirty="0" err="1" smtClean="0"/>
              <a:t>rezonátorom</a:t>
            </a:r>
            <a:endParaRPr lang="sk-SK" altLang="sk-SK" dirty="0"/>
          </a:p>
          <a:p>
            <a:pPr marL="0" indent="0" eaLnBrk="1" hangingPunct="1">
              <a:spcBef>
                <a:spcPct val="50000"/>
              </a:spcBef>
            </a:pPr>
            <a:r>
              <a:rPr lang="sk-SK" altLang="sk-SK" b="1" dirty="0" smtClean="0"/>
              <a:t>2.  Optické detektory – </a:t>
            </a:r>
            <a:r>
              <a:rPr lang="sk-SK" altLang="sk-SK" dirty="0" smtClean="0"/>
              <a:t>menia </a:t>
            </a:r>
            <a:r>
              <a:rPr lang="sk-SK" altLang="sk-SK" dirty="0" err="1" smtClean="0"/>
              <a:t>opt</a:t>
            </a:r>
            <a:r>
              <a:rPr lang="sk-SK" altLang="sk-SK" dirty="0" smtClean="0"/>
              <a:t>. energiu na el. prúd; ten je zosilnený a spracovaný ďalej. V PON sú PIN diódy a lavínové diódy (APD = </a:t>
            </a:r>
            <a:r>
              <a:rPr lang="sk-SK" altLang="sk-SK" dirty="0" err="1" smtClean="0"/>
              <a:t>Avalanche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Photodiode</a:t>
            </a:r>
            <a:r>
              <a:rPr lang="sk-SK" altLang="sk-SK" dirty="0" smtClean="0"/>
              <a:t>)</a:t>
            </a:r>
            <a:endParaRPr lang="sk-SK" altLang="sk-SK" dirty="0"/>
          </a:p>
          <a:p>
            <a:pPr marL="0" indent="0" eaLnBrk="1" hangingPunct="1">
              <a:spcBef>
                <a:spcPct val="50000"/>
              </a:spcBef>
            </a:pPr>
            <a:r>
              <a:rPr lang="sk-SK" altLang="sk-SK" b="1" dirty="0" smtClean="0"/>
              <a:t>3.  Optický zosilňovač – </a:t>
            </a:r>
            <a:r>
              <a:rPr lang="sk-SK" altLang="sk-SK" dirty="0" smtClean="0"/>
              <a:t>s OE/EO konverziou (=</a:t>
            </a:r>
            <a:r>
              <a:rPr lang="sk-SK" altLang="sk-SK" dirty="0" err="1" smtClean="0"/>
              <a:t>opakovače</a:t>
            </a:r>
            <a:r>
              <a:rPr lang="sk-SK" altLang="sk-SK" dirty="0" smtClean="0"/>
              <a:t>), drahé</a:t>
            </a:r>
          </a:p>
          <a:p>
            <a:pPr marL="457200" lvl="1" indent="0" eaLnBrk="1" hangingPunct="1">
              <a:spcBef>
                <a:spcPct val="50000"/>
              </a:spcBef>
            </a:pPr>
            <a:r>
              <a:rPr lang="sk-SK" altLang="sk-SK" b="1" dirty="0"/>
              <a:t>	</a:t>
            </a:r>
            <a:r>
              <a:rPr lang="sk-SK" altLang="sk-SK" b="1" dirty="0" smtClean="0"/>
              <a:t>	          - </a:t>
            </a:r>
            <a:r>
              <a:rPr lang="sk-SK" altLang="sk-SK" b="1" dirty="0" err="1" smtClean="0"/>
              <a:t>erbiové</a:t>
            </a:r>
            <a:r>
              <a:rPr lang="sk-SK" altLang="sk-SK" b="1" dirty="0" smtClean="0"/>
              <a:t> </a:t>
            </a:r>
            <a:r>
              <a:rPr lang="sk-SK" altLang="sk-SK" dirty="0" smtClean="0"/>
              <a:t>(doping), laserové (</a:t>
            </a:r>
            <a:r>
              <a:rPr lang="sk-SK" altLang="sk-SK" dirty="0" err="1" smtClean="0"/>
              <a:t>pumping</a:t>
            </a:r>
            <a:r>
              <a:rPr lang="sk-SK" altLang="sk-SK" dirty="0" smtClean="0"/>
              <a:t>)</a:t>
            </a:r>
            <a:endParaRPr lang="sk-SK" altLang="sk-SK" b="1" dirty="0"/>
          </a:p>
          <a:p>
            <a:pPr marL="0" indent="0" eaLnBrk="1" hangingPunct="1">
              <a:spcBef>
                <a:spcPct val="50000"/>
              </a:spcBef>
            </a:pPr>
            <a:r>
              <a:rPr lang="sk-SK" altLang="sk-SK" b="1" dirty="0" smtClean="0"/>
              <a:t>4.  WADM </a:t>
            </a:r>
            <a:r>
              <a:rPr lang="sk-SK" altLang="sk-SK" b="1" dirty="0"/>
              <a:t>– </a:t>
            </a:r>
            <a:r>
              <a:rPr lang="sk-SK" altLang="sk-SK" dirty="0" err="1"/>
              <a:t>Wavelength</a:t>
            </a:r>
            <a:r>
              <a:rPr lang="sk-SK" altLang="sk-SK" dirty="0"/>
              <a:t> </a:t>
            </a:r>
            <a:r>
              <a:rPr lang="sk-SK" altLang="sk-SK" dirty="0" err="1"/>
              <a:t>add</a:t>
            </a:r>
            <a:r>
              <a:rPr lang="sk-SK" altLang="sk-SK" dirty="0"/>
              <a:t>/drop </a:t>
            </a:r>
            <a:r>
              <a:rPr lang="sk-SK" altLang="sk-SK" dirty="0" err="1"/>
              <a:t>multiplexor</a:t>
            </a:r>
            <a:r>
              <a:rPr lang="sk-SK" altLang="sk-SK" dirty="0"/>
              <a:t>- programovateľné optické spínacie pole – medzi 2 optickými linkami, s podporou </a:t>
            </a:r>
            <a:r>
              <a:rPr lang="sk-SK" altLang="sk-SK" dirty="0" err="1"/>
              <a:t>multiplexu</a:t>
            </a:r>
            <a:r>
              <a:rPr lang="sk-SK" altLang="sk-SK" dirty="0"/>
              <a:t> WDM</a:t>
            </a:r>
            <a:endParaRPr lang="cs-CZ" altLang="sk-SK" dirty="0"/>
          </a:p>
        </p:txBody>
      </p:sp>
      <p:sp>
        <p:nvSpPr>
          <p:cNvPr id="2" name="BlokTextu 1"/>
          <p:cNvSpPr txBox="1"/>
          <p:nvPr/>
        </p:nvSpPr>
        <p:spPr>
          <a:xfrm>
            <a:off x="671804" y="653143"/>
            <a:ext cx="735252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sk-SK" altLang="sk-SK" sz="2400" b="1" i="1" dirty="0"/>
              <a:t>Aktívne optické </a:t>
            </a:r>
            <a:r>
              <a:rPr lang="sk-SK" altLang="sk-SK" sz="2400" b="1" i="1" dirty="0" smtClean="0"/>
              <a:t>komponenty</a:t>
            </a:r>
            <a:endParaRPr lang="sk-SK" altLang="sk-SK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989D9-F9FC-4070-A5C7-7926A66C1C58}" type="slidenum">
              <a:rPr lang="cs-CZ" altLang="sk-SK" smtClean="0"/>
              <a:pPr eaLnBrk="1" hangingPunct="1"/>
              <a:t>43</a:t>
            </a:fld>
            <a:endParaRPr lang="cs-CZ" altLang="sk-SK" smtClean="0"/>
          </a:p>
        </p:txBody>
      </p:sp>
      <p:sp>
        <p:nvSpPr>
          <p:cNvPr id="40963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E3C41D5-DA87-48DD-8ED0-6055ED01CB85}" type="slidenum">
              <a:rPr lang="cs-CZ" altLang="sk-SK" sz="1400"/>
              <a:pPr algn="r" eaLnBrk="1" hangingPunct="1"/>
              <a:t>43</a:t>
            </a:fld>
            <a:endParaRPr lang="cs-CZ" altLang="sk-SK" sz="1400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79425" y="536575"/>
            <a:ext cx="8229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 - potom sú ešte </a:t>
            </a:r>
            <a:r>
              <a:rPr lang="sk-SK" altLang="sk-SK" b="1" dirty="0" err="1" smtClean="0"/>
              <a:t>swiče</a:t>
            </a:r>
            <a:r>
              <a:rPr lang="sk-SK" altLang="sk-SK" b="1" dirty="0" smtClean="0"/>
              <a:t> </a:t>
            </a:r>
            <a:r>
              <a:rPr lang="sk-SK" altLang="sk-SK" b="1" dirty="0"/>
              <a:t>– spínače, prepínače – </a:t>
            </a:r>
            <a:r>
              <a:rPr lang="sk-SK" altLang="sk-SK" dirty="0"/>
              <a:t>fungujú ako smerovače (</a:t>
            </a:r>
            <a:r>
              <a:rPr lang="sk-SK" altLang="sk-SK" dirty="0" err="1"/>
              <a:t>router</a:t>
            </a:r>
            <a:r>
              <a:rPr lang="sk-SK" altLang="sk-SK" dirty="0"/>
              <a:t>); presmerujú </a:t>
            </a:r>
            <a:r>
              <a:rPr lang="sk-SK" altLang="sk-SK" dirty="0" err="1"/>
              <a:t>opt.signál</a:t>
            </a:r>
            <a:r>
              <a:rPr lang="sk-SK" altLang="sk-SK" dirty="0"/>
              <a:t> do zvoleného smeru – ich podstatnými zložkami sú </a:t>
            </a:r>
            <a:r>
              <a:rPr lang="sk-SK" altLang="sk-SK" b="1" dirty="0"/>
              <a:t>šošovky a </a:t>
            </a:r>
            <a:r>
              <a:rPr lang="sk-SK" altLang="sk-SK" b="1" dirty="0" err="1"/>
              <a:t>opt</a:t>
            </a:r>
            <a:r>
              <a:rPr lang="sk-SK" altLang="sk-SK" b="1" dirty="0"/>
              <a:t>. hranoly – </a:t>
            </a:r>
            <a:r>
              <a:rPr lang="sk-SK" altLang="sk-SK" dirty="0"/>
              <a:t>spínače môžu byť premosťujúce (</a:t>
            </a:r>
            <a:r>
              <a:rPr lang="sk-SK" altLang="sk-SK" dirty="0" err="1"/>
              <a:t>bypass</a:t>
            </a:r>
            <a:r>
              <a:rPr lang="sk-SK" altLang="sk-SK" dirty="0"/>
              <a:t>) a 2-polohové</a:t>
            </a:r>
            <a:endParaRPr lang="cs-CZ" alt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5ADE57-5031-4918-A809-8772F4A6C870}" type="slidenum">
              <a:rPr lang="cs-CZ" altLang="sk-SK" smtClean="0"/>
              <a:pPr eaLnBrk="1" hangingPunct="1"/>
              <a:t>44</a:t>
            </a:fld>
            <a:endParaRPr lang="cs-CZ" altLang="sk-SK" smtClean="0"/>
          </a:p>
        </p:txBody>
      </p:sp>
      <p:sp>
        <p:nvSpPr>
          <p:cNvPr id="41987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705F50D-19DC-4FE7-847E-3DA3C0DD1806}" type="slidenum">
              <a:rPr lang="cs-CZ" altLang="sk-SK" sz="1400"/>
              <a:pPr algn="r" eaLnBrk="1" hangingPunct="1"/>
              <a:t>44</a:t>
            </a:fld>
            <a:endParaRPr lang="cs-CZ" altLang="sk-SK" sz="140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11188" y="1125330"/>
            <a:ext cx="7848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 smtClean="0"/>
              <a:t>dvojvláknovo </a:t>
            </a:r>
            <a:r>
              <a:rPr lang="sk-SK" altLang="sk-SK" dirty="0"/>
              <a:t>s priestorovo deleným </a:t>
            </a:r>
            <a:r>
              <a:rPr lang="sk-SK" altLang="sk-SK" dirty="0" err="1"/>
              <a:t>multiplexom</a:t>
            </a:r>
            <a:r>
              <a:rPr lang="sk-SK" altLang="sk-SK" dirty="0"/>
              <a:t> (</a:t>
            </a:r>
            <a:r>
              <a:rPr lang="sk-SK" altLang="sk-SK" b="1" dirty="0"/>
              <a:t>SDM</a:t>
            </a:r>
            <a:r>
              <a:rPr lang="sk-SK" altLang="sk-SK" dirty="0"/>
              <a:t>) – pre každý smer 1 vlákno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jednovláknovo so striedaním časových úsekov (</a:t>
            </a:r>
            <a:r>
              <a:rPr lang="sk-SK" altLang="sk-SK" dirty="0" err="1"/>
              <a:t>ping-pong</a:t>
            </a:r>
            <a:r>
              <a:rPr lang="sk-SK" altLang="sk-SK" dirty="0"/>
              <a:t>) – </a:t>
            </a:r>
            <a:r>
              <a:rPr lang="sk-SK" altLang="sk-SK" b="1" dirty="0"/>
              <a:t>TCM</a:t>
            </a:r>
            <a:r>
              <a:rPr lang="sk-SK" altLang="sk-SK" dirty="0"/>
              <a:t> (</a:t>
            </a:r>
            <a:r>
              <a:rPr lang="sk-SK" altLang="sk-SK" dirty="0" err="1"/>
              <a:t>Time</a:t>
            </a:r>
            <a:r>
              <a:rPr lang="sk-SK" altLang="sk-SK" dirty="0"/>
              <a:t> </a:t>
            </a:r>
            <a:r>
              <a:rPr lang="sk-SK" altLang="sk-SK" dirty="0" err="1"/>
              <a:t>Compression</a:t>
            </a:r>
            <a:r>
              <a:rPr lang="sk-SK" altLang="sk-SK" dirty="0"/>
              <a:t> </a:t>
            </a:r>
            <a:r>
              <a:rPr lang="sk-SK" altLang="sk-SK" dirty="0" err="1"/>
              <a:t>Multiplex</a:t>
            </a:r>
            <a:r>
              <a:rPr lang="sk-SK" altLang="sk-SK" dirty="0"/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dirty="0"/>
              <a:t>- jednovláknovo na 2 </a:t>
            </a:r>
            <a:r>
              <a:rPr lang="sk-SK" altLang="sk-SK" dirty="0" err="1"/>
              <a:t>vln</a:t>
            </a:r>
            <a:r>
              <a:rPr lang="sk-SK" altLang="sk-SK" dirty="0"/>
              <a:t>. dĺžkach 1310 a 1550 nm – </a:t>
            </a:r>
            <a:r>
              <a:rPr lang="sk-SK" altLang="sk-SK" b="1" dirty="0"/>
              <a:t>WDM</a:t>
            </a:r>
            <a:r>
              <a:rPr lang="sk-SK" altLang="sk-SK" dirty="0"/>
              <a:t> </a:t>
            </a:r>
            <a:endParaRPr lang="cs-CZ" altLang="sk-SK" dirty="0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47701" y="3165693"/>
            <a:ext cx="7812088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sk-SK" altLang="sk-SK" sz="2400" b="1" dirty="0" smtClean="0"/>
              <a:t>Príklady profesionálnych optických prístupových systémov</a:t>
            </a:r>
            <a:endParaRPr lang="en-US" altLang="sk-SK" sz="2400" b="1" dirty="0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54857" y="4075400"/>
            <a:ext cx="7561262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Alcatel 1570 – </a:t>
            </a:r>
            <a:r>
              <a:rPr lang="sk-SK" altLang="sk-SK" dirty="0" smtClean="0"/>
              <a:t>BB hybridný opticko-koaxiálny prenosový systém</a:t>
            </a:r>
            <a:endParaRPr lang="sk-SK" altLang="sk-SK" dirty="0"/>
          </a:p>
          <a:p>
            <a:pPr eaLnBrk="1" hangingPunct="1">
              <a:spcBef>
                <a:spcPct val="50000"/>
              </a:spcBef>
            </a:pPr>
            <a:r>
              <a:rPr lang="sk-SK" altLang="sk-SK" dirty="0"/>
              <a:t>Alcatel 1575 (HYTAS – Hybrid </a:t>
            </a:r>
            <a:r>
              <a:rPr lang="sk-SK" altLang="sk-SK" dirty="0" err="1"/>
              <a:t>Telecommunication</a:t>
            </a:r>
            <a:r>
              <a:rPr lang="sk-SK" altLang="sk-SK" dirty="0"/>
              <a:t> Access </a:t>
            </a:r>
            <a:r>
              <a:rPr lang="sk-SK" altLang="sk-SK" dirty="0" err="1"/>
              <a:t>System</a:t>
            </a:r>
            <a:r>
              <a:rPr lang="sk-SK" altLang="sk-SK" dirty="0"/>
              <a:t>) – s AON, </a:t>
            </a:r>
            <a:endParaRPr lang="sk-SK" altLang="sk-SK" dirty="0" smtClean="0"/>
          </a:p>
          <a:p>
            <a:pPr eaLnBrk="1" hangingPunct="1">
              <a:spcBef>
                <a:spcPct val="50000"/>
              </a:spcBef>
            </a:pPr>
            <a:r>
              <a:rPr lang="sk-SK" altLang="sk-SK" dirty="0" smtClean="0"/>
              <a:t>Siemens </a:t>
            </a:r>
            <a:r>
              <a:rPr lang="sk-SK" altLang="sk-SK" dirty="0" err="1"/>
              <a:t>Fast</a:t>
            </a:r>
            <a:r>
              <a:rPr lang="sk-SK" altLang="sk-SK" dirty="0"/>
              <a:t> </a:t>
            </a:r>
            <a:r>
              <a:rPr lang="sk-SK" altLang="sk-SK" dirty="0" err="1"/>
              <a:t>Link</a:t>
            </a:r>
            <a:r>
              <a:rPr lang="sk-SK" altLang="sk-SK" dirty="0"/>
              <a:t> – </a:t>
            </a:r>
            <a:r>
              <a:rPr lang="sk-SK" altLang="sk-SK" dirty="0" smtClean="0"/>
              <a:t>hybridný systém, vonkajšie aj vnútorné použitie, spojovacie členy, sklené aj plastové vlákna</a:t>
            </a:r>
            <a:endParaRPr lang="sk-SK" altLang="sk-SK" dirty="0"/>
          </a:p>
          <a:p>
            <a:pPr eaLnBrk="1" hangingPunct="1">
              <a:spcBef>
                <a:spcPct val="50000"/>
              </a:spcBef>
            </a:pPr>
            <a:endParaRPr lang="en-US" altLang="sk-SK" dirty="0"/>
          </a:p>
        </p:txBody>
      </p:sp>
      <p:sp>
        <p:nvSpPr>
          <p:cNvPr id="2" name="BlokTextu 1"/>
          <p:cNvSpPr txBox="1"/>
          <p:nvPr/>
        </p:nvSpPr>
        <p:spPr>
          <a:xfrm>
            <a:off x="611189" y="233265"/>
            <a:ext cx="78486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altLang="sk-SK" sz="2400" b="1" dirty="0"/>
              <a:t>Zabezpečenie obojsmernej prevádzky v OAN</a:t>
            </a:r>
            <a:r>
              <a:rPr lang="sk-SK" altLang="sk-SK" sz="2400" b="1" dirty="0" smtClean="0"/>
              <a:t>:</a:t>
            </a:r>
            <a:endParaRPr lang="sk-SK" altLang="sk-SK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EBCAB6-8543-4EA6-BE74-37157C45B9B9}" type="slidenum">
              <a:rPr lang="cs-CZ" altLang="sk-SK" smtClean="0"/>
              <a:pPr eaLnBrk="1" hangingPunct="1"/>
              <a:t>45</a:t>
            </a:fld>
            <a:endParaRPr lang="cs-CZ" altLang="sk-SK" smtClean="0"/>
          </a:p>
        </p:txBody>
      </p:sp>
      <p:sp>
        <p:nvSpPr>
          <p:cNvPr id="43011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E061B24-6B25-410C-9229-A8067198B7B0}" type="slidenum">
              <a:rPr lang="cs-CZ" altLang="sk-SK" sz="1400"/>
              <a:pPr algn="r" eaLnBrk="1" hangingPunct="1"/>
              <a:t>45</a:t>
            </a:fld>
            <a:endParaRPr lang="cs-CZ" altLang="sk-SK" sz="1400"/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481013" y="342900"/>
            <a:ext cx="8401730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sk-SK" altLang="sk-SK" sz="2400" b="1" dirty="0"/>
              <a:t>OPTICKÉ SMEROVÉ SPOJE  -  </a:t>
            </a:r>
            <a:r>
              <a:rPr lang="sk-SK" altLang="sk-SK" sz="2400" b="1" dirty="0" smtClean="0"/>
              <a:t>FSO</a:t>
            </a:r>
            <a:r>
              <a:rPr lang="en-US" altLang="sk-SK" sz="2400" b="1" dirty="0" smtClean="0"/>
              <a:t>  </a:t>
            </a:r>
            <a:r>
              <a:rPr lang="en-US" altLang="sk-SK" sz="2400" b="1" dirty="0" smtClean="0"/>
              <a:t>(</a:t>
            </a:r>
            <a:r>
              <a:rPr lang="sk-SK" altLang="sk-SK" sz="2400" b="1" dirty="0" err="1" smtClean="0"/>
              <a:t>bezvláknové</a:t>
            </a:r>
            <a:r>
              <a:rPr lang="sk-SK" altLang="sk-SK" sz="2400" b="1" dirty="0" smtClean="0"/>
              <a:t>!)</a:t>
            </a:r>
            <a:endParaRPr lang="en-US" altLang="sk-SK" sz="2400" b="1" dirty="0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71450" y="1125538"/>
            <a:ext cx="897255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- </a:t>
            </a:r>
            <a:r>
              <a:rPr lang="sk-SK" altLang="sk-SK" b="1" dirty="0" err="1"/>
              <a:t>FSO</a:t>
            </a:r>
            <a:r>
              <a:rPr lang="sk-SK" altLang="sk-SK" dirty="0"/>
              <a:t>= </a:t>
            </a:r>
            <a:r>
              <a:rPr lang="sk-SK" altLang="sk-SK" dirty="0" err="1"/>
              <a:t>Free</a:t>
            </a:r>
            <a:r>
              <a:rPr lang="sk-SK" altLang="sk-SK" dirty="0"/>
              <a:t> </a:t>
            </a:r>
            <a:r>
              <a:rPr lang="sk-SK" altLang="sk-SK" dirty="0" err="1"/>
              <a:t>Space</a:t>
            </a:r>
            <a:r>
              <a:rPr lang="sk-SK" altLang="sk-SK" dirty="0"/>
              <a:t> </a:t>
            </a:r>
            <a:r>
              <a:rPr lang="sk-SK" altLang="sk-SK" dirty="0" err="1"/>
              <a:t>Optic</a:t>
            </a:r>
            <a:r>
              <a:rPr lang="sk-SK" altLang="sk-SK" dirty="0"/>
              <a:t> </a:t>
            </a:r>
            <a:r>
              <a:rPr lang="sk-SK" altLang="sk-SK" dirty="0" err="1"/>
              <a:t>system</a:t>
            </a:r>
            <a:r>
              <a:rPr lang="sk-SK" altLang="sk-SK" dirty="0"/>
              <a:t>, alebo aj </a:t>
            </a:r>
            <a:r>
              <a:rPr lang="sk-SK" altLang="sk-SK" dirty="0" err="1"/>
              <a:t>Cable</a:t>
            </a:r>
            <a:r>
              <a:rPr lang="sk-SK" altLang="sk-SK" dirty="0"/>
              <a:t> </a:t>
            </a:r>
            <a:r>
              <a:rPr lang="sk-SK" altLang="sk-SK" dirty="0" err="1"/>
              <a:t>Free</a:t>
            </a:r>
            <a:r>
              <a:rPr lang="sk-SK" altLang="sk-SK" dirty="0"/>
              <a:t> </a:t>
            </a:r>
            <a:r>
              <a:rPr lang="sk-SK" altLang="sk-SK" dirty="0" err="1"/>
              <a:t>system</a:t>
            </a:r>
            <a:r>
              <a:rPr lang="sk-SK" altLang="sk-SK" dirty="0"/>
              <a:t>, </a:t>
            </a:r>
            <a:r>
              <a:rPr lang="sk-SK" altLang="sk-SK" dirty="0" err="1"/>
              <a:t>No-Fiber</a:t>
            </a:r>
            <a:r>
              <a:rPr lang="sk-SK" altLang="sk-SK" dirty="0"/>
              <a:t> </a:t>
            </a:r>
            <a:r>
              <a:rPr lang="sk-SK" altLang="sk-SK" dirty="0" err="1"/>
              <a:t>Optical</a:t>
            </a:r>
            <a:r>
              <a:rPr lang="sk-SK" altLang="sk-SK" dirty="0"/>
              <a:t> </a:t>
            </a:r>
            <a:r>
              <a:rPr lang="sk-SK" altLang="sk-SK" dirty="0" err="1"/>
              <a:t>Data</a:t>
            </a:r>
            <a:r>
              <a:rPr lang="sk-SK" altLang="sk-SK" dirty="0"/>
              <a:t> </a:t>
            </a:r>
            <a:r>
              <a:rPr lang="sk-SK" altLang="sk-SK" dirty="0" err="1"/>
              <a:t>Link</a:t>
            </a:r>
            <a:r>
              <a:rPr lang="sk-SK" altLang="sk-SK" dirty="0"/>
              <a:t>...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prenos voľným priestorom, podobne ako </a:t>
            </a:r>
            <a:r>
              <a:rPr lang="sk-SK" altLang="sk-SK" dirty="0" err="1"/>
              <a:t>RRS</a:t>
            </a:r>
            <a:r>
              <a:rPr lang="sk-SK" altLang="sk-SK" dirty="0"/>
              <a:t> (rádio reléové spoje)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dnes digitálny úplne duplexný spoj s priamou intenzitnou moduláciou; prenos pomocou úzkych </a:t>
            </a:r>
            <a:r>
              <a:rPr lang="sk-SK" altLang="sk-SK" dirty="0" err="1"/>
              <a:t>opt</a:t>
            </a:r>
            <a:r>
              <a:rPr lang="sk-SK" altLang="sk-SK" dirty="0"/>
              <a:t>. zväzkov; najčastejšie na </a:t>
            </a:r>
            <a:r>
              <a:rPr lang="el-GR" altLang="sk-SK" dirty="0"/>
              <a:t>λ</a:t>
            </a:r>
            <a:r>
              <a:rPr lang="sk-SK" altLang="sk-SK" dirty="0"/>
              <a:t>= 785 a 850 nm; dosah 2 km aj viac;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b="1" dirty="0"/>
              <a:t>výhoda</a:t>
            </a:r>
            <a:r>
              <a:rPr lang="sk-SK" altLang="sk-SK" dirty="0"/>
              <a:t>: inštalácia a nastavenie koncových staníc, a môže začať komunikácia,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</a:t>
            </a:r>
            <a:r>
              <a:rPr lang="sk-SK" altLang="sk-SK" b="1" dirty="0"/>
              <a:t>výhody</a:t>
            </a:r>
            <a:r>
              <a:rPr lang="sk-SK" altLang="sk-SK" dirty="0"/>
              <a:t> oproti rádiovým spojom : vysoko smerový zväzok (vysoká priestorová </a:t>
            </a:r>
            <a:r>
              <a:rPr lang="sk-SK" altLang="sk-SK" dirty="0" err="1"/>
              <a:t>selektivita</a:t>
            </a:r>
            <a:r>
              <a:rPr lang="sk-SK" altLang="sk-SK" dirty="0"/>
              <a:t> </a:t>
            </a:r>
            <a:r>
              <a:rPr lang="sk-SK" altLang="sk-SK" dirty="0" err="1">
                <a:sym typeface="Wingdings" pitchFamily="2" charset="2"/>
              </a:rPr>
              <a:t>nehrozí</a:t>
            </a:r>
            <a:r>
              <a:rPr lang="sk-SK" altLang="sk-SK" dirty="0">
                <a:sym typeface="Wingdings" pitchFamily="2" charset="2"/>
              </a:rPr>
              <a:t> interferencia s inými spojmi</a:t>
            </a:r>
            <a:r>
              <a:rPr lang="sk-SK" altLang="sk-SK" dirty="0"/>
              <a:t>, veľká šírka pásma (</a:t>
            </a:r>
            <a:r>
              <a:rPr lang="el-GR" altLang="sk-SK" dirty="0">
                <a:sym typeface="Wingdings" pitchFamily="2" charset="2"/>
              </a:rPr>
              <a:t></a:t>
            </a:r>
            <a:r>
              <a:rPr lang="sk-SK" altLang="sk-SK" dirty="0">
                <a:sym typeface="Wingdings" pitchFamily="2" charset="2"/>
              </a:rPr>
              <a:t>vysoké </a:t>
            </a:r>
            <a:r>
              <a:rPr lang="sk-SK" altLang="sk-SK" dirty="0" err="1">
                <a:sym typeface="Wingdings" pitchFamily="2" charset="2"/>
              </a:rPr>
              <a:t>prenos.rýchlosti</a:t>
            </a:r>
            <a:r>
              <a:rPr lang="sk-SK" altLang="sk-SK" dirty="0">
                <a:sym typeface="Wingdings" pitchFamily="2" charset="2"/>
              </a:rPr>
              <a:t>), menšie alebo žiadne legislatívne prekážky pri nasadení (zatiaľ  )</a:t>
            </a:r>
            <a:endParaRPr lang="sk-SK" altLang="sk-SK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</a:t>
            </a:r>
            <a:r>
              <a:rPr lang="sk-SK" altLang="sk-SK" b="1" dirty="0"/>
              <a:t>nevýhody</a:t>
            </a:r>
            <a:r>
              <a:rPr lang="sk-SK" altLang="sk-SK" dirty="0"/>
              <a:t> ...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dirty="0"/>
              <a:t>-časti </a:t>
            </a:r>
            <a:r>
              <a:rPr lang="sk-SK" altLang="sk-SK" dirty="0" err="1"/>
              <a:t>opt</a:t>
            </a:r>
            <a:r>
              <a:rPr lang="sk-SK" altLang="sk-SK" dirty="0"/>
              <a:t>. smerových systémov: ...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dirty="0"/>
              <a:t>- použitie: najčastejšie pre vysokorýchlostné prepojenie lokálnych sietí pre prenos dát aj hovorov</a:t>
            </a:r>
          </a:p>
          <a:p>
            <a:pPr eaLnBrk="1" hangingPunct="1">
              <a:spcBef>
                <a:spcPct val="50000"/>
              </a:spcBef>
            </a:pPr>
            <a:endParaRPr lang="en-US" altLang="sk-SK" dirty="0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V="1">
            <a:off x="4256088" y="6116638"/>
            <a:ext cx="112077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404AA7-EB85-48C3-8AA1-A5FEC711A3D0}" type="slidenum">
              <a:rPr lang="cs-CZ" altLang="sk-SK" smtClean="0"/>
              <a:pPr eaLnBrk="1" hangingPunct="1"/>
              <a:t>46</a:t>
            </a:fld>
            <a:endParaRPr lang="cs-CZ" altLang="sk-SK" dirty="0" smtClean="0"/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323850" y="2657475"/>
            <a:ext cx="8569325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Tahoma" pitchFamily="34" charset="0"/>
              </a:rPr>
              <a:t>vývoj  moderných komunikačných technológií v rámci </a:t>
            </a:r>
            <a:r>
              <a:rPr lang="sk-SK" altLang="sk-SK" dirty="0" err="1">
                <a:latin typeface="Tahoma" pitchFamily="34" charset="0"/>
              </a:rPr>
              <a:t>FSO</a:t>
            </a:r>
            <a:r>
              <a:rPr lang="sk-SK" altLang="sk-SK" dirty="0">
                <a:latin typeface="Tahoma" pitchFamily="34" charset="0"/>
              </a:rPr>
              <a:t>: </a:t>
            </a:r>
            <a:r>
              <a:rPr lang="sk-SK" altLang="sk-SK" b="1" dirty="0">
                <a:latin typeface="Tahoma" pitchFamily="34" charset="0"/>
              </a:rPr>
              <a:t>„inteligentné osvetlenie“</a:t>
            </a:r>
            <a:r>
              <a:rPr lang="sk-SK" altLang="sk-SK" dirty="0">
                <a:latin typeface="Tahoma" pitchFamily="34" charset="0"/>
              </a:rPr>
              <a:t> – využitie zdrojov viditeľného svetla (</a:t>
            </a:r>
            <a:r>
              <a:rPr lang="sk-SK" altLang="sk-SK" dirty="0" err="1">
                <a:latin typeface="Tahoma" pitchFamily="34" charset="0"/>
              </a:rPr>
              <a:t>LED</a:t>
            </a:r>
            <a:r>
              <a:rPr lang="sk-SK" altLang="sk-SK" dirty="0">
                <a:latin typeface="Tahoma" pitchFamily="34" charset="0"/>
              </a:rPr>
              <a:t> žiaroviek)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Tahoma" pitchFamily="34" charset="0"/>
              </a:rPr>
              <a:t>-- pre domácu širokopásmovú sieť (vo vnútri, v rámci miestnosti)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Tahoma" pitchFamily="34" charset="0"/>
              </a:rPr>
              <a:t>-- pre vonkajšiu komunikáciu  - rôznu obojsmernú signalizáciu a komunikáciu v doprave, v záchranných systémoch  a pod.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sk-SK" altLang="sk-SK" dirty="0"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Tahoma" pitchFamily="34" charset="0"/>
              </a:rPr>
              <a:t>stačí rozsvietiť žiarovku pripojenú k </a:t>
            </a:r>
            <a:r>
              <a:rPr lang="sk-SK" altLang="sk-SK" dirty="0" smtClean="0">
                <a:latin typeface="Tahoma" pitchFamily="34" charset="0"/>
              </a:rPr>
              <a:t>AP, </a:t>
            </a:r>
            <a:r>
              <a:rPr lang="sk-SK" altLang="sk-SK" dirty="0">
                <a:latin typeface="Tahoma" pitchFamily="34" charset="0"/>
              </a:rPr>
              <a:t>a môže sa začať komunikácia</a:t>
            </a:r>
          </a:p>
          <a:p>
            <a:pPr>
              <a:spcBef>
                <a:spcPct val="50000"/>
              </a:spcBef>
            </a:pPr>
            <a:r>
              <a:rPr lang="sk-SK" altLang="sk-SK" dirty="0">
                <a:latin typeface="Tahoma" pitchFamily="34" charset="0"/>
              </a:rPr>
              <a:t>Výhody:  nezvyšovanie </a:t>
            </a:r>
            <a:r>
              <a:rPr lang="sk-SK" altLang="sk-SK" dirty="0" err="1">
                <a:latin typeface="Tahoma" pitchFamily="34" charset="0"/>
              </a:rPr>
              <a:t>e-m</a:t>
            </a:r>
            <a:r>
              <a:rPr lang="sk-SK" altLang="sk-SK" dirty="0">
                <a:latin typeface="Tahoma" pitchFamily="34" charset="0"/>
              </a:rPr>
              <a:t> smogu, vysoké rýchlosti</a:t>
            </a:r>
          </a:p>
          <a:p>
            <a:pPr>
              <a:spcBef>
                <a:spcPct val="50000"/>
              </a:spcBef>
            </a:pPr>
            <a:r>
              <a:rPr lang="sk-SK" altLang="sk-SK" dirty="0">
                <a:latin typeface="Tahoma" pitchFamily="34" charset="0"/>
              </a:rPr>
              <a:t>Výskum: </a:t>
            </a:r>
            <a:r>
              <a:rPr lang="sk-SK" altLang="sk-SK" dirty="0" smtClean="0">
                <a:latin typeface="Tahoma" pitchFamily="34" charset="0"/>
              </a:rPr>
              <a:t>projekty </a:t>
            </a:r>
            <a:r>
              <a:rPr lang="sk-SK" altLang="sk-SK" dirty="0">
                <a:latin typeface="Tahoma" pitchFamily="34" charset="0"/>
              </a:rPr>
              <a:t>v </a:t>
            </a:r>
            <a:r>
              <a:rPr lang="sk-SK" altLang="sk-SK" dirty="0" err="1">
                <a:latin typeface="Tahoma" pitchFamily="34" charset="0"/>
              </a:rPr>
              <a:t>Troy</a:t>
            </a:r>
            <a:r>
              <a:rPr lang="sk-SK" altLang="sk-SK" dirty="0">
                <a:latin typeface="Tahoma" pitchFamily="34" charset="0"/>
              </a:rPr>
              <a:t>, Boston, Nové </a:t>
            </a:r>
            <a:r>
              <a:rPr lang="sk-SK" altLang="sk-SK" dirty="0" err="1">
                <a:latin typeface="Tahoma" pitchFamily="34" charset="0"/>
              </a:rPr>
              <a:t>Mexico</a:t>
            </a:r>
            <a:r>
              <a:rPr lang="sk-SK" altLang="sk-SK" dirty="0">
                <a:latin typeface="Tahoma" pitchFamily="34" charset="0"/>
              </a:rPr>
              <a:t>, </a:t>
            </a:r>
            <a:r>
              <a:rPr lang="sk-SK" altLang="sk-SK" dirty="0" err="1">
                <a:latin typeface="Tahoma" pitchFamily="34" charset="0"/>
              </a:rPr>
              <a:t>Baltimor</a:t>
            </a:r>
            <a:r>
              <a:rPr lang="sk-SK" altLang="sk-SK" dirty="0">
                <a:latin typeface="Tahoma" pitchFamily="34" charset="0"/>
              </a:rPr>
              <a:t>, Washington, </a:t>
            </a:r>
            <a:r>
              <a:rPr lang="sk-SK" altLang="sk-SK" dirty="0" err="1">
                <a:latin typeface="Tahoma" pitchFamily="34" charset="0"/>
              </a:rPr>
              <a:t>Terre</a:t>
            </a:r>
            <a:r>
              <a:rPr lang="sk-SK" altLang="sk-SK" dirty="0">
                <a:latin typeface="Tahoma" pitchFamily="34" charset="0"/>
              </a:rPr>
              <a:t> </a:t>
            </a:r>
            <a:r>
              <a:rPr lang="sk-SK" altLang="sk-SK" dirty="0" err="1">
                <a:latin typeface="Tahoma" pitchFamily="34" charset="0"/>
              </a:rPr>
              <a:t>Haute</a:t>
            </a:r>
            <a:endParaRPr lang="cs-CZ" altLang="sk-SK" dirty="0">
              <a:latin typeface="Tahoma" pitchFamily="34" charset="0"/>
            </a:endParaRP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366713" y="830263"/>
            <a:ext cx="877728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sz="2400" b="1" dirty="0" smtClean="0"/>
              <a:t>FSO -</a:t>
            </a:r>
            <a:endParaRPr lang="sk-SK" altLang="sk-SK" sz="2400" b="1" dirty="0"/>
          </a:p>
          <a:p>
            <a:pPr algn="ctr" eaLnBrk="1" hangingPunct="1">
              <a:spcBef>
                <a:spcPct val="50000"/>
              </a:spcBef>
            </a:pPr>
            <a:r>
              <a:rPr lang="sk-SK" altLang="sk-SK" sz="2400" b="1" dirty="0"/>
              <a:t>Moderný vývojový trend v </a:t>
            </a:r>
            <a:r>
              <a:rPr lang="sk-SK" altLang="sk-SK" sz="2400" b="1" dirty="0" smtClean="0"/>
              <a:t>oblasti – </a:t>
            </a:r>
            <a:r>
              <a:rPr lang="sk-SK" altLang="sk-SK" sz="2400" b="1" dirty="0"/>
              <a:t>predmet viacerých výskumných projektov (hlavne v USA)</a:t>
            </a:r>
            <a:endParaRPr lang="cs-CZ" altLang="sk-SK" sz="24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A720BF-6A21-48E6-9F82-9529DDA55FFF}" type="slidenum">
              <a:rPr lang="cs-CZ" altLang="sk-SK" smtClean="0"/>
              <a:pPr eaLnBrk="1" hangingPunct="1"/>
              <a:t>47</a:t>
            </a:fld>
            <a:endParaRPr lang="cs-CZ" altLang="sk-SK" smtClean="0"/>
          </a:p>
        </p:txBody>
      </p:sp>
      <p:sp>
        <p:nvSpPr>
          <p:cNvPr id="45059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61BF5A3-808C-45C4-88BA-587412DAB655}" type="slidenum">
              <a:rPr lang="cs-CZ" altLang="sk-SK" sz="1400"/>
              <a:pPr algn="r" eaLnBrk="1" hangingPunct="1"/>
              <a:t>47</a:t>
            </a:fld>
            <a:endParaRPr lang="cs-CZ" altLang="sk-SK" sz="1400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39750" y="404813"/>
            <a:ext cx="78486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Referencie: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/>
              <a:t>[1]  </a:t>
            </a:r>
            <a:r>
              <a:rPr lang="cs-CZ" altLang="sk-SK">
                <a:hlinkClick r:id="rId2"/>
              </a:rPr>
              <a:t>http://www.oftc.usyd.edu.au/edweb/devices/networks/coupler8.html</a:t>
            </a:r>
            <a:endParaRPr lang="cs-CZ" altLang="sk-SK"/>
          </a:p>
          <a:p>
            <a:pPr eaLnBrk="1" hangingPunct="1"/>
            <a:r>
              <a:rPr lang="en-US" altLang="sk-SK"/>
              <a:t>[</a:t>
            </a:r>
            <a:r>
              <a:rPr lang="sk-SK" altLang="sk-SK"/>
              <a:t>2</a:t>
            </a:r>
            <a:r>
              <a:rPr lang="en-US" altLang="sk-SK"/>
              <a:t>] </a:t>
            </a:r>
            <a:r>
              <a:rPr lang="sk-SK" altLang="sk-SK"/>
              <a:t>V.Kapoun: Přístupové a transportní síte. VUT v Brně, 1999.</a:t>
            </a:r>
          </a:p>
          <a:p>
            <a:pPr eaLnBrk="1" hangingPunct="1"/>
            <a:r>
              <a:rPr lang="en-US" altLang="sk-SK"/>
              <a:t>[</a:t>
            </a:r>
            <a:r>
              <a:rPr lang="sk-SK" altLang="sk-SK"/>
              <a:t>3</a:t>
            </a:r>
            <a:r>
              <a:rPr lang="en-US" altLang="sk-SK"/>
              <a:t>]</a:t>
            </a:r>
            <a:r>
              <a:rPr lang="sk-SK" altLang="sk-SK"/>
              <a:t> Vaculík: Prístupové siete</a:t>
            </a:r>
            <a:r>
              <a:rPr lang="en-US" altLang="sk-SK"/>
              <a:t>.</a:t>
            </a:r>
            <a:r>
              <a:rPr lang="sk-SK" altLang="sk-SK"/>
              <a:t> ŽU v Žiline, 2000.</a:t>
            </a:r>
          </a:p>
          <a:p>
            <a:pPr eaLnBrk="1" hangingPunct="1"/>
            <a:r>
              <a:rPr lang="en-US" altLang="sk-SK"/>
              <a:t>[</a:t>
            </a:r>
            <a:r>
              <a:rPr lang="sk-SK" altLang="sk-SK"/>
              <a:t>4</a:t>
            </a:r>
            <a:r>
              <a:rPr lang="en-US" altLang="sk-SK"/>
              <a:t>] </a:t>
            </a:r>
            <a:r>
              <a:rPr lang="sk-SK" altLang="sk-SK"/>
              <a:t>J</a:t>
            </a:r>
            <a:r>
              <a:rPr lang="en-US" altLang="sk-SK"/>
              <a:t>. </a:t>
            </a:r>
            <a:r>
              <a:rPr lang="sk-SK" altLang="sk-SK"/>
              <a:t>Vodrážka: Přenosové systémy v přístupové síti</a:t>
            </a:r>
            <a:r>
              <a:rPr lang="en-US" altLang="sk-SK"/>
              <a:t>. </a:t>
            </a:r>
            <a:r>
              <a:rPr lang="sk-SK" altLang="sk-SK"/>
              <a:t>ČVUT, 2003.</a:t>
            </a:r>
            <a:endParaRPr lang="en-US" altLang="sk-SK"/>
          </a:p>
          <a:p>
            <a:pPr eaLnBrk="1" hangingPunct="1"/>
            <a:r>
              <a:rPr lang="en-US" altLang="sk-SK"/>
              <a:t>[5] J.</a:t>
            </a:r>
            <a:r>
              <a:rPr lang="sk-SK" altLang="sk-SK"/>
              <a:t> Turán: Optoelektronika, Harlequin (s podporou FEI_TU-KE), 2002.</a:t>
            </a:r>
            <a:endParaRPr lang="en-US" altLang="sk-SK"/>
          </a:p>
          <a:p>
            <a:pPr eaLnBrk="1" hangingPunct="1">
              <a:spcBef>
                <a:spcPct val="50000"/>
              </a:spcBef>
            </a:pPr>
            <a:endParaRPr lang="cs-CZ" altLang="sk-SK"/>
          </a:p>
          <a:p>
            <a:pPr eaLnBrk="1" hangingPunct="1">
              <a:spcBef>
                <a:spcPct val="50000"/>
              </a:spcBef>
            </a:pPr>
            <a:endParaRPr lang="sk-SK" altLang="sk-SK"/>
          </a:p>
          <a:p>
            <a:pPr eaLnBrk="1" hangingPunct="1">
              <a:spcBef>
                <a:spcPct val="50000"/>
              </a:spcBef>
            </a:pPr>
            <a:endParaRPr lang="cs-CZ" altLang="sk-SK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8B0111-8634-49BE-92AA-A1F97AA0CDEF}" type="slidenum">
              <a:rPr lang="cs-CZ" altLang="sk-SK" smtClean="0"/>
              <a:pPr eaLnBrk="1" hangingPunct="1"/>
              <a:t>5</a:t>
            </a:fld>
            <a:endParaRPr lang="cs-CZ" altLang="sk-SK" smtClean="0"/>
          </a:p>
        </p:txBody>
      </p:sp>
      <p:sp>
        <p:nvSpPr>
          <p:cNvPr id="6147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5D241B8-D817-420B-A45B-A0535D6AB413}" type="slidenum">
              <a:rPr lang="cs-CZ" altLang="sk-SK" sz="1400"/>
              <a:pPr algn="r" eaLnBrk="1" hangingPunct="1"/>
              <a:t>5</a:t>
            </a:fld>
            <a:endParaRPr lang="cs-CZ" altLang="sk-SK" sz="140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0784"/>
            <a:ext cx="8961120" cy="673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623888" y="6473825"/>
            <a:ext cx="333375" cy="1889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2" name="BlokTextu 1"/>
          <p:cNvSpPr txBox="1"/>
          <p:nvPr/>
        </p:nvSpPr>
        <p:spPr>
          <a:xfrm>
            <a:off x="7620000" y="153909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metóda zafukovania vlákna/kábla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142834" y="2668822"/>
            <a:ext cx="96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TDC</a:t>
            </a:r>
            <a:endParaRPr lang="sk-SK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8E3787-7813-41BC-B8F5-EBC6BE776184}" type="slidenum">
              <a:rPr lang="cs-CZ" altLang="sk-SK" smtClean="0"/>
              <a:pPr eaLnBrk="1" hangingPunct="1"/>
              <a:t>6</a:t>
            </a:fld>
            <a:endParaRPr lang="cs-CZ" altLang="sk-SK" smtClean="0"/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479425"/>
            <a:ext cx="4848225" cy="361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788"/>
            <a:ext cx="3859213" cy="42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713288"/>
            <a:ext cx="5299075" cy="191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725433" y="6432825"/>
            <a:ext cx="686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Obr</a:t>
            </a:r>
            <a:r>
              <a:rPr lang="en-US" dirty="0" smtClean="0"/>
              <a:t>. </a:t>
            </a:r>
            <a:r>
              <a:rPr lang="en-US" dirty="0" err="1" smtClean="0"/>
              <a:t>Komponenty</a:t>
            </a:r>
            <a:r>
              <a:rPr lang="en-US" dirty="0" smtClean="0"/>
              <a:t> a </a:t>
            </a:r>
            <a:r>
              <a:rPr lang="en-US" dirty="0" err="1" smtClean="0"/>
              <a:t>zariadenia</a:t>
            </a:r>
            <a:r>
              <a:rPr lang="en-US" dirty="0" smtClean="0"/>
              <a:t> </a:t>
            </a:r>
            <a:r>
              <a:rPr lang="en-US" dirty="0" err="1" smtClean="0"/>
              <a:t>OAN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ACF1F-57FC-4014-9C26-D61901D10E8C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756628"/>
              </p:ext>
            </p:extLst>
          </p:nvPr>
        </p:nvGraphicFramePr>
        <p:xfrm>
          <a:off x="3983958" y="25050"/>
          <a:ext cx="4424742" cy="1823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25" name="Visio" r:id="rId3" imgW="3800094" imgH="1576705" progId="Visio.Drawing.11">
                  <p:embed/>
                </p:oleObj>
              </mc:Choice>
              <mc:Fallback>
                <p:oleObj name="Visio" r:id="rId3" imgW="3800094" imgH="1576705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958" y="25050"/>
                        <a:ext cx="4424742" cy="18238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780333"/>
              </p:ext>
            </p:extLst>
          </p:nvPr>
        </p:nvGraphicFramePr>
        <p:xfrm>
          <a:off x="4312182" y="1393737"/>
          <a:ext cx="5200902" cy="3166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26" name="Visio" r:id="rId5" imgW="4137279" imgH="2506663" progId="Visio.Drawing.11">
                  <p:embed/>
                </p:oleObj>
              </mc:Choice>
              <mc:Fallback>
                <p:oleObj name="Visio" r:id="rId5" imgW="4137279" imgH="2506663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2182" y="1393737"/>
                        <a:ext cx="5200902" cy="31664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0571" y="747406"/>
            <a:ext cx="42797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ele-GroteskEERegular"/>
                <a:ea typeface="Times New Roman" pitchFamily="18" charset="0"/>
                <a:cs typeface="Times New Roman" pitchFamily="18" charset="0"/>
              </a:rPr>
              <a:t> Vonkajšie pripojenie domu (FTTH).</a:t>
            </a:r>
            <a:endParaRPr kumimoji="0" lang="sk-SK" alt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0571" y="1474966"/>
            <a:ext cx="53687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kumimoji="0" lang="sk-SK" altLang="sk-SK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ele-GroteskEERegular"/>
                <a:ea typeface="Times New Roman" pitchFamily="18" charset="0"/>
                <a:cs typeface="Times New Roman" pitchFamily="18" charset="0"/>
              </a:rPr>
              <a:t> Vonkajšie pripojenie bytového </a:t>
            </a:r>
            <a:r>
              <a:rPr kumimoji="0" lang="sk-SK" altLang="sk-SK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ele-GroteskEERegular"/>
                <a:ea typeface="Times New Roman" pitchFamily="18" charset="0"/>
                <a:cs typeface="Times New Roman" pitchFamily="18" charset="0"/>
              </a:rPr>
              <a:t>domu / polyfunkčného </a:t>
            </a:r>
            <a:r>
              <a:rPr kumimoji="0" lang="sk-SK" altLang="sk-SK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ele-GroteskEERegular"/>
                <a:ea typeface="Times New Roman" pitchFamily="18" charset="0"/>
                <a:cs typeface="Times New Roman" pitchFamily="18" charset="0"/>
              </a:rPr>
              <a:t>domu (FTTH/FTTF</a:t>
            </a:r>
            <a:r>
              <a:rPr kumimoji="0" lang="en-US" altLang="sk-SK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ele-GroteskEERegular"/>
                <a:ea typeface="Times New Roman" pitchFamily="18" charset="0"/>
                <a:cs typeface="Times New Roman" pitchFamily="18" charset="0"/>
              </a:rPr>
              <a:t>, </a:t>
            </a:r>
            <a:r>
              <a:rPr lang="sk-SK" dirty="0" err="1"/>
              <a:t>Fibre</a:t>
            </a:r>
            <a:r>
              <a:rPr lang="sk-SK" dirty="0"/>
              <a:t> To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Floor</a:t>
            </a:r>
            <a:r>
              <a:rPr lang="sk-SK" dirty="0"/>
              <a:t>)</a:t>
            </a:r>
            <a:r>
              <a:rPr kumimoji="0" lang="sk-SK" altLang="sk-SK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ele-GroteskEERegular"/>
                <a:ea typeface="Times New Roman" pitchFamily="18" charset="0"/>
                <a:cs typeface="Times New Roman" pitchFamily="18" charset="0"/>
              </a:rPr>
              <a:t>).</a:t>
            </a:r>
            <a:endParaRPr kumimoji="0" lang="sk-SK" alt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53657" y="3772082"/>
            <a:ext cx="45521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ele-GroteskEERegular"/>
                <a:ea typeface="Times New Roman" pitchFamily="18" charset="0"/>
                <a:cs typeface="Times New Roman" pitchFamily="18" charset="0"/>
              </a:rPr>
              <a:t>Vonkajšie pripojenia polyfunkčného domu (FTTB).</a:t>
            </a:r>
            <a:endParaRPr kumimoji="0" lang="sk-SK" alt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352847" y="6461369"/>
            <a:ext cx="258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zdroj</a:t>
            </a:r>
            <a:r>
              <a:rPr lang="en-US" sz="1200" dirty="0" smtClean="0"/>
              <a:t>: T-Com</a:t>
            </a:r>
            <a:endParaRPr lang="sk-SK" sz="1200" dirty="0"/>
          </a:p>
        </p:txBody>
      </p:sp>
      <p:sp>
        <p:nvSpPr>
          <p:cNvPr id="9" name="BlokTextu 8"/>
          <p:cNvSpPr txBox="1"/>
          <p:nvPr/>
        </p:nvSpPr>
        <p:spPr>
          <a:xfrm>
            <a:off x="5739896" y="1765425"/>
            <a:ext cx="1892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(</a:t>
            </a:r>
            <a:r>
              <a:rPr lang="sk-SK" sz="1200" dirty="0" smtClean="0"/>
              <a:t>DB – asi „</a:t>
            </a:r>
            <a:r>
              <a:rPr lang="sk-SK" sz="1200" dirty="0" err="1" smtClean="0"/>
              <a:t>direct</a:t>
            </a:r>
            <a:r>
              <a:rPr lang="sk-SK" sz="1200" dirty="0" smtClean="0"/>
              <a:t> </a:t>
            </a:r>
            <a:r>
              <a:rPr lang="sk-SK" sz="1200" dirty="0" err="1" smtClean="0"/>
              <a:t>burial</a:t>
            </a:r>
            <a:r>
              <a:rPr lang="sk-SK" sz="1200" dirty="0" smtClean="0"/>
              <a:t>“)</a:t>
            </a:r>
            <a:endParaRPr lang="sk-SK" sz="1200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808022"/>
              </p:ext>
            </p:extLst>
          </p:nvPr>
        </p:nvGraphicFramePr>
        <p:xfrm>
          <a:off x="1706576" y="3665786"/>
          <a:ext cx="5354019" cy="3120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27" name="Visio" r:id="rId7" imgW="4288155" imgH="2506663" progId="Visio.Drawing.11">
                  <p:embed/>
                </p:oleObj>
              </mc:Choice>
              <mc:Fallback>
                <p:oleObj name="Visio" r:id="rId7" imgW="4288155" imgH="2506663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6576" y="3665786"/>
                        <a:ext cx="5354019" cy="31209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lokTextu 10"/>
          <p:cNvSpPr txBox="1"/>
          <p:nvPr/>
        </p:nvSpPr>
        <p:spPr>
          <a:xfrm>
            <a:off x="190571" y="6246439"/>
            <a:ext cx="41513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Obr</a:t>
            </a:r>
            <a:r>
              <a:rPr lang="en-US" b="1" dirty="0" smtClean="0"/>
              <a:t>. Mo</a:t>
            </a:r>
            <a:r>
              <a:rPr lang="sk-SK" b="1" dirty="0" err="1" smtClean="0"/>
              <a:t>žnosti</a:t>
            </a:r>
            <a:r>
              <a:rPr lang="sk-SK" b="1" dirty="0" smtClean="0"/>
              <a:t> optického prístupu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390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C5A6B8-7DBC-46D4-802A-F14DC7B8A31F}" type="slidenum">
              <a:rPr lang="cs-CZ" altLang="sk-SK" smtClean="0"/>
              <a:pPr eaLnBrk="1" hangingPunct="1"/>
              <a:t>8</a:t>
            </a:fld>
            <a:endParaRPr lang="cs-CZ" altLang="sk-SK" smtClean="0"/>
          </a:p>
        </p:txBody>
      </p:sp>
      <p:sp>
        <p:nvSpPr>
          <p:cNvPr id="8195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8AC1639-E765-4367-B7F5-683CA62495BA}" type="slidenum">
              <a:rPr lang="cs-CZ" altLang="sk-SK" sz="1400"/>
              <a:pPr algn="r" eaLnBrk="1" hangingPunct="1"/>
              <a:t>8</a:t>
            </a:fld>
            <a:endParaRPr lang="cs-CZ" altLang="sk-SK" sz="1400"/>
          </a:p>
        </p:txBody>
      </p:sp>
      <p:pic>
        <p:nvPicPr>
          <p:cNvPr id="8196" name="Picture 4" descr="FTT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30188"/>
            <a:ext cx="868045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96913" y="4630738"/>
            <a:ext cx="7140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 niekedy najbežnejšie riešenie  - nie je to však skutočná OAN (opt. kábel končí v ústredni, kde je DSLAM a z neho xDSL prípojky)</a:t>
            </a:r>
            <a:endParaRPr lang="cs-CZ" altLang="sk-SK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 flipV="1">
            <a:off x="1901825" y="2728913"/>
            <a:ext cx="681038" cy="233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5ADC95-3839-48E5-8075-5A3BDC9E6270}" type="slidenum">
              <a:rPr lang="cs-CZ" altLang="sk-SK" smtClean="0"/>
              <a:pPr eaLnBrk="1" hangingPunct="1"/>
              <a:t>9</a:t>
            </a:fld>
            <a:endParaRPr lang="cs-CZ" altLang="sk-SK" smtClean="0"/>
          </a:p>
        </p:txBody>
      </p:sp>
      <p:sp>
        <p:nvSpPr>
          <p:cNvPr id="9219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C7DE46E-3C80-4389-8BD6-AAEBF91B072E}" type="slidenum">
              <a:rPr lang="cs-CZ" altLang="sk-SK" sz="1400"/>
              <a:pPr algn="r" eaLnBrk="1" hangingPunct="1"/>
              <a:t>9</a:t>
            </a:fld>
            <a:endParaRPr lang="cs-CZ" altLang="sk-SK" sz="1400"/>
          </a:p>
        </p:txBody>
      </p:sp>
      <p:pic>
        <p:nvPicPr>
          <p:cNvPr id="9220" name="Picture 4" descr="FTT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06400"/>
            <a:ext cx="85153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702175" y="231775"/>
            <a:ext cx="1930400" cy="885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3322</TotalTime>
  <Words>2977</Words>
  <Application>Microsoft Office PowerPoint</Application>
  <PresentationFormat>Prezentácia na obrazovke (4:3)</PresentationFormat>
  <Paragraphs>437</Paragraphs>
  <Slides>47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snímok</vt:lpstr>
      </vt:variant>
      <vt:variant>
        <vt:i4>47</vt:i4>
      </vt:variant>
    </vt:vector>
  </HeadingPairs>
  <TitlesOfParts>
    <vt:vector size="60" baseType="lpstr">
      <vt:lpstr>Adobe Arabic</vt:lpstr>
      <vt:lpstr>Arial</vt:lpstr>
      <vt:lpstr>Brush Script MT</vt:lpstr>
      <vt:lpstr>Calibri</vt:lpstr>
      <vt:lpstr>굴림</vt:lpstr>
      <vt:lpstr>Tahoma</vt:lpstr>
      <vt:lpstr>Tele-GroteskEERegular</vt:lpstr>
      <vt:lpstr>Times New Roman</vt:lpstr>
      <vt:lpstr>Wingdings</vt:lpstr>
      <vt:lpstr>Default Design</vt:lpstr>
      <vt:lpstr>Visio</vt:lpstr>
      <vt:lpstr>Equation</vt:lpstr>
      <vt:lpstr>Microsoft Equation 3.0</vt:lpstr>
      <vt:lpstr>Komunikačná technika 2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Plastové optické vlákna - útlm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KEMT FEI TU 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Prístupové siete</dc:title>
  <dc:creator>LM</dc:creator>
  <cp:lastModifiedBy>Ludmila Macekova</cp:lastModifiedBy>
  <cp:revision>271</cp:revision>
  <dcterms:created xsi:type="dcterms:W3CDTF">2007-10-23T15:15:25Z</dcterms:created>
  <dcterms:modified xsi:type="dcterms:W3CDTF">2017-03-10T15:05:49Z</dcterms:modified>
</cp:coreProperties>
</file>