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32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3" r:id="rId3"/>
    <p:sldId id="260" r:id="rId4"/>
    <p:sldId id="259" r:id="rId5"/>
    <p:sldId id="258" r:id="rId6"/>
    <p:sldId id="264" r:id="rId7"/>
    <p:sldId id="265" r:id="rId8"/>
    <p:sldId id="266" r:id="rId9"/>
    <p:sldId id="257" r:id="rId10"/>
    <p:sldId id="273" r:id="rId11"/>
    <p:sldId id="272" r:id="rId12"/>
    <p:sldId id="281" r:id="rId13"/>
    <p:sldId id="268" r:id="rId14"/>
    <p:sldId id="275" r:id="rId15"/>
    <p:sldId id="274" r:id="rId16"/>
    <p:sldId id="269" r:id="rId17"/>
    <p:sldId id="270" r:id="rId18"/>
    <p:sldId id="277" r:id="rId19"/>
    <p:sldId id="282" r:id="rId20"/>
    <p:sldId id="279" r:id="rId21"/>
    <p:sldId id="271" r:id="rId22"/>
    <p:sldId id="296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5" r:id="rId32"/>
    <p:sldId id="291" r:id="rId33"/>
    <p:sldId id="292" r:id="rId34"/>
    <p:sldId id="293" r:id="rId35"/>
    <p:sldId id="297" r:id="rId36"/>
    <p:sldId id="280" r:id="rId3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59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22.wmf"/><Relationship Id="rId7" Type="http://schemas.openxmlformats.org/officeDocument/2006/relationships/image" Target="../media/image41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94B4E-177C-4B2C-AB99-10CB25986F2E}" type="datetimeFigureOut">
              <a:rPr lang="sk-SK" smtClean="0"/>
              <a:t>5. 4. 2018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61326-8D80-4B97-8016-6B218374EE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05472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EDDF3-C77A-412F-B955-4E3621DD37F9}" type="datetimeFigureOut">
              <a:rPr lang="sk-SK" smtClean="0"/>
              <a:t>5. 4. 2018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D9C09-2658-4C6E-8147-20A16B52F1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90807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BC881D-BDD0-4066-91F5-A089A082F356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D9C09-2658-4C6E-8147-20A16B52F183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8952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C858-BEC7-4449-93B7-B522D553330D}" type="datetimeFigureOut">
              <a:rPr lang="sk-SK" smtClean="0"/>
              <a:t>5. 4. 2018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3CDF-7A29-4834-BC08-B36A050C060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059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C858-BEC7-4449-93B7-B522D553330D}" type="datetimeFigureOut">
              <a:rPr lang="sk-SK" smtClean="0"/>
              <a:t>5. 4. 2018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3CDF-7A29-4834-BC08-B36A050C060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916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C858-BEC7-4449-93B7-B522D553330D}" type="datetimeFigureOut">
              <a:rPr lang="sk-SK" smtClean="0"/>
              <a:t>5. 4. 2018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3CDF-7A29-4834-BC08-B36A050C060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243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C858-BEC7-4449-93B7-B522D553330D}" type="datetimeFigureOut">
              <a:rPr lang="sk-SK" smtClean="0"/>
              <a:t>5. 4. 2018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3CDF-7A29-4834-BC08-B36A050C060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162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C858-BEC7-4449-93B7-B522D553330D}" type="datetimeFigureOut">
              <a:rPr lang="sk-SK" smtClean="0"/>
              <a:t>5. 4. 2018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3CDF-7A29-4834-BC08-B36A050C060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200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C858-BEC7-4449-93B7-B522D553330D}" type="datetimeFigureOut">
              <a:rPr lang="sk-SK" smtClean="0"/>
              <a:t>5. 4. 2018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3CDF-7A29-4834-BC08-B36A050C060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6052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C858-BEC7-4449-93B7-B522D553330D}" type="datetimeFigureOut">
              <a:rPr lang="sk-SK" smtClean="0"/>
              <a:t>5. 4. 2018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3CDF-7A29-4834-BC08-B36A050C060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37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C858-BEC7-4449-93B7-B522D553330D}" type="datetimeFigureOut">
              <a:rPr lang="sk-SK" smtClean="0"/>
              <a:t>5. 4. 2018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3CDF-7A29-4834-BC08-B36A050C060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200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C858-BEC7-4449-93B7-B522D553330D}" type="datetimeFigureOut">
              <a:rPr lang="sk-SK" smtClean="0"/>
              <a:t>5. 4. 2018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3CDF-7A29-4834-BC08-B36A050C060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875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C858-BEC7-4449-93B7-B522D553330D}" type="datetimeFigureOut">
              <a:rPr lang="sk-SK" smtClean="0"/>
              <a:t>5. 4. 2018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3CDF-7A29-4834-BC08-B36A050C060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136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C858-BEC7-4449-93B7-B522D553330D}" type="datetimeFigureOut">
              <a:rPr lang="sk-SK" smtClean="0"/>
              <a:t>5. 4. 2018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3CDF-7A29-4834-BC08-B36A050C060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833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FC858-BEC7-4449-93B7-B522D553330D}" type="datetimeFigureOut">
              <a:rPr lang="sk-SK" smtClean="0"/>
              <a:t>5. 4. 2018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13CDF-7A29-4834-BC08-B36A050C060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341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4.jpeg"/><Relationship Id="rId2" Type="http://schemas.openxmlformats.org/officeDocument/2006/relationships/hyperlink" Target="http://en.wikipedia.org/wiki/File:ConstellationGPS.gi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http://en.wikipedia.org/wiki/File:Sputnik_8K71PS_grey.sv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upload.wikimedia.org/wikipedia/commons/d/d4/World_Magnetic_Declination_2010.pdf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2yo.com/satellite/?s=36397" TargetMode="External"/><Relationship Id="rId13" Type="http://schemas.openxmlformats.org/officeDocument/2006/relationships/hyperlink" Target="http://www.n2yo.com/?s=23730" TargetMode="External"/><Relationship Id="rId18" Type="http://schemas.openxmlformats.org/officeDocument/2006/relationships/hyperlink" Target="http://www.n2yo.com/browse/?y=2005&amp;m=10" TargetMode="External"/><Relationship Id="rId26" Type="http://schemas.openxmlformats.org/officeDocument/2006/relationships/hyperlink" Target="http://www.n2yo.com/satellite/?s=15677" TargetMode="External"/><Relationship Id="rId3" Type="http://schemas.openxmlformats.org/officeDocument/2006/relationships/hyperlink" Target="http://www.n2yo.com/satellites/?c=34&amp;srt=2&amp;dir=0" TargetMode="External"/><Relationship Id="rId21" Type="http://schemas.openxmlformats.org/officeDocument/2006/relationships/hyperlink" Target="http://www.n2yo.com/browse/?y=2004&amp;m=5" TargetMode="External"/><Relationship Id="rId7" Type="http://schemas.openxmlformats.org/officeDocument/2006/relationships/hyperlink" Target="http://www.n2yo.com/satellites/?c=34&amp;srt=11&amp;dir=0" TargetMode="External"/><Relationship Id="rId12" Type="http://schemas.openxmlformats.org/officeDocument/2006/relationships/hyperlink" Target="http://www.n2yo.com/browse/?y=1995&amp;m=12" TargetMode="External"/><Relationship Id="rId17" Type="http://schemas.openxmlformats.org/officeDocument/2006/relationships/hyperlink" Target="http://www.n2yo.com/satellite/?s=28884" TargetMode="External"/><Relationship Id="rId25" Type="http://schemas.openxmlformats.org/officeDocument/2006/relationships/hyperlink" Target="http://www.n2yo.com/?s=27378" TargetMode="External"/><Relationship Id="rId2" Type="http://schemas.openxmlformats.org/officeDocument/2006/relationships/hyperlink" Target="http://www.n2yo.com/satellites/?c=34&amp;srt=1&amp;dir=0" TargetMode="External"/><Relationship Id="rId16" Type="http://schemas.openxmlformats.org/officeDocument/2006/relationships/hyperlink" Target="http://www.n2yo.com/?s=20918" TargetMode="External"/><Relationship Id="rId20" Type="http://schemas.openxmlformats.org/officeDocument/2006/relationships/hyperlink" Target="http://www.n2yo.com/satellite/?s=2823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2yo.com/satellites/?c=34&amp;srt=5&amp;dir=0" TargetMode="External"/><Relationship Id="rId11" Type="http://schemas.openxmlformats.org/officeDocument/2006/relationships/hyperlink" Target="http://www.n2yo.com/satellite/?s=23730" TargetMode="External"/><Relationship Id="rId24" Type="http://schemas.openxmlformats.org/officeDocument/2006/relationships/hyperlink" Target="http://www.n2yo.com/browse/?y=2002&amp;m=2" TargetMode="External"/><Relationship Id="rId5" Type="http://schemas.openxmlformats.org/officeDocument/2006/relationships/hyperlink" Target="http://www.n2yo.com/satellites/?c=34&amp;srt=12&amp;dir=0" TargetMode="External"/><Relationship Id="rId15" Type="http://schemas.openxmlformats.org/officeDocument/2006/relationships/hyperlink" Target="http://www.n2yo.com/browse/?y=1990&amp;m=10" TargetMode="External"/><Relationship Id="rId23" Type="http://schemas.openxmlformats.org/officeDocument/2006/relationships/hyperlink" Target="http://www.n2yo.com/satellite/?s=27378" TargetMode="External"/><Relationship Id="rId28" Type="http://schemas.openxmlformats.org/officeDocument/2006/relationships/hyperlink" Target="http://www.n2yo.com/?s=15677" TargetMode="External"/><Relationship Id="rId10" Type="http://schemas.openxmlformats.org/officeDocument/2006/relationships/hyperlink" Target="http://www.n2yo.com/?s=36397" TargetMode="External"/><Relationship Id="rId19" Type="http://schemas.openxmlformats.org/officeDocument/2006/relationships/hyperlink" Target="http://www.n2yo.com/?s=28884" TargetMode="External"/><Relationship Id="rId4" Type="http://schemas.openxmlformats.org/officeDocument/2006/relationships/hyperlink" Target="http://www.n2yo.com/satellites/?c=34&amp;srt=3&amp;dir=0" TargetMode="External"/><Relationship Id="rId9" Type="http://schemas.openxmlformats.org/officeDocument/2006/relationships/hyperlink" Target="http://www.n2yo.com/browse/?y=2010&amp;m=2" TargetMode="External"/><Relationship Id="rId14" Type="http://schemas.openxmlformats.org/officeDocument/2006/relationships/hyperlink" Target="http://www.n2yo.com/satellite/?s=20918" TargetMode="External"/><Relationship Id="rId22" Type="http://schemas.openxmlformats.org/officeDocument/2006/relationships/hyperlink" Target="http://www.n2yo.com/?s=28238" TargetMode="External"/><Relationship Id="rId27" Type="http://schemas.openxmlformats.org/officeDocument/2006/relationships/hyperlink" Target="http://www.n2yo.com/browse/?y=1985&amp;m=5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upload.wikimedia.org/wikipedia/commons/f/f5/Yagi-Uda_diagram.sv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4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wmf"/><Relationship Id="rId20" Type="http://schemas.openxmlformats.org/officeDocument/2006/relationships/image" Target="../media/image2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5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ff.pl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7624" y="83397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Komunika</a:t>
            </a:r>
            <a:r>
              <a:rPr lang="sk-SK" dirty="0" err="1" smtClean="0"/>
              <a:t>čná</a:t>
            </a:r>
            <a:r>
              <a:rPr lang="sk-SK" dirty="0" smtClean="0"/>
              <a:t> technika 2</a:t>
            </a:r>
            <a:br>
              <a:rPr lang="sk-SK" dirty="0" smtClean="0"/>
            </a:br>
            <a:r>
              <a:rPr lang="sk-SK" dirty="0" smtClean="0"/>
              <a:t>cvičenie 8  - 17/18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k-SK" dirty="0" smtClean="0"/>
              <a:t>Satelitné </a:t>
            </a:r>
            <a:r>
              <a:rPr lang="sk-SK" dirty="0" smtClean="0"/>
              <a:t>technológie a služby	</a:t>
            </a:r>
            <a:endParaRPr lang="sk-SK" dirty="0"/>
          </a:p>
        </p:txBody>
      </p:sp>
      <p:pic>
        <p:nvPicPr>
          <p:cNvPr id="2052" name="Picture 4" descr="http://wpcontent.answcdn.com/wikipedia/commons/9/9c/ConstellationGPS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20888"/>
            <a:ext cx="22860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putnik rocket">
            <a:hlinkClick r:id="rId4" tooltip="Sputnik rocket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223"/>
            <a:ext cx="17145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s3.mm.bing.net/images/thumbnail.aspx?q=1598339035338&amp;id=b4bc008c7a199b33e03fee3fb5ade201&amp;url=http%3a%2f%2fsmsc.cnes.fr%2fIcEXOMARS%2fexomars_T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5" y="4119986"/>
            <a:ext cx="285750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ts2.mm.bing.net/images/thumbnail.aspx?q=1575316168213&amp;id=18862dfd7a9780a18852abf9548e6cb2&amp;url=http%3a%2f%2fus.123rf.com%2f400wm%2f400%2f400%2fpatrimonio%2fpatrimonio0707%2fpatrimonio070700017%2f1372821-satellite-dis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682" y="3861048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3451597" y="580526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i="1" dirty="0">
                <a:latin typeface="Brush Script MT" panose="03060802040406070304" pitchFamily="66" charset="0"/>
                <a:cs typeface="Adobe Arabic" pitchFamily="18" charset="-78"/>
              </a:rPr>
              <a:t>Lˇ. </a:t>
            </a:r>
            <a:r>
              <a:rPr lang="sk-SK" sz="2400" i="1" dirty="0" err="1" smtClean="0">
                <a:latin typeface="Brush Script MT" panose="03060802040406070304" pitchFamily="66" charset="0"/>
                <a:cs typeface="Adobe Arabic" pitchFamily="18" charset="-78"/>
              </a:rPr>
              <a:t>Maceková</a:t>
            </a:r>
            <a:endParaRPr lang="en-US" sz="2400" i="1" dirty="0">
              <a:latin typeface="Brush Script MT" panose="03060802040406070304" pitchFamily="66" charset="0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108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689B2F-CBA5-4F69-A821-80A1C333457D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28675" name="Text Box 425"/>
          <p:cNvSpPr txBox="1">
            <a:spLocks noChangeArrowheads="1"/>
          </p:cNvSpPr>
          <p:nvPr/>
        </p:nvSpPr>
        <p:spPr bwMode="auto">
          <a:xfrm>
            <a:off x="0" y="1700213"/>
            <a:ext cx="1403350" cy="13388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b="1" dirty="0" err="1">
                <a:latin typeface="+mn-lt"/>
              </a:rPr>
              <a:t>Rádiofrek-venčné</a:t>
            </a:r>
            <a:r>
              <a:rPr lang="sk-SK" b="1" dirty="0">
                <a:latin typeface="+mn-lt"/>
              </a:rPr>
              <a:t> pásma </a:t>
            </a:r>
            <a:r>
              <a:rPr lang="sk-SK" b="1" dirty="0"/>
              <a:t>– </a:t>
            </a:r>
          </a:p>
          <a:p>
            <a:pPr eaLnBrk="1" hangingPunct="1">
              <a:spcBef>
                <a:spcPct val="50000"/>
              </a:spcBef>
            </a:pPr>
            <a:r>
              <a:rPr lang="sk-SK" b="1" dirty="0"/>
              <a:t>všetky</a:t>
            </a:r>
            <a:endParaRPr lang="en-US" b="1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03238" y="-649288"/>
            <a:ext cx="184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  <a:p>
            <a:pPr eaLnBrk="0" hangingPunct="0"/>
            <a:endParaRPr lang="en-US"/>
          </a:p>
        </p:txBody>
      </p:sp>
      <p:graphicFrame>
        <p:nvGraphicFramePr>
          <p:cNvPr id="9654" name="Group 4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548881"/>
              </p:ext>
            </p:extLst>
          </p:nvPr>
        </p:nvGraphicFramePr>
        <p:xfrm>
          <a:off x="1835150" y="549275"/>
          <a:ext cx="6591300" cy="5425440"/>
        </p:xfrm>
        <a:graphic>
          <a:graphicData uri="http://schemas.openxmlformats.org/drawingml/2006/table">
            <a:tbl>
              <a:tblPr/>
              <a:tblGrid>
                <a:gridCol w="792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8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Číslo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pásma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Názov </a:t>
                      </a: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účel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Abecedný symbol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Frekvencia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VLF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3÷30 kHz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LF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30÷300 kHz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MF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300÷3GHz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HF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3÷30 MHz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VHF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(TV aj niektoré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LEO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služby)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kumimoji="0" lang="sk-SK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30÷300 MHz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UHF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(dtto.)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 MHz÷3 GHz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75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SHF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(Super </a:t>
                      </a:r>
                      <a:r>
                        <a:rPr kumimoji="0" lang="sk-SK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  <a:r>
                        <a:rPr kumimoji="0" 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</a:t>
                      </a:r>
                      <a:r>
                        <a:rPr kumimoji="0" 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3÷30 GHz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 -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pásmo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1÷2 GHz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 -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pásmo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2÷4 GHz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 -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pásmo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4÷8 GHz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X - pásmo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8÷12 GHz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Ku - pásmo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12÷18 GHz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 - pásmo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18÷27 GHz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6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EHF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sk-SK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Extremely</a:t>
                      </a:r>
                      <a:r>
                        <a:rPr kumimoji="0" 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  <a:r>
                        <a:rPr kumimoji="0" 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30÷300 GHz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Ka - pásmo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27÷40 GHz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Milimetrové vlny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40÷300 GHz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THF (</a:t>
                      </a:r>
                      <a:r>
                        <a:rPr kumimoji="0" lang="sk-SK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Tremendously</a:t>
                      </a:r>
                      <a:r>
                        <a:rPr kumimoji="0" 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Submilimetrové vlny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300÷3000 GHz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8764" name="Rectangle 420"/>
          <p:cNvSpPr>
            <a:spLocks noChangeArrowheads="1"/>
          </p:cNvSpPr>
          <p:nvPr/>
        </p:nvSpPr>
        <p:spPr bwMode="auto">
          <a:xfrm>
            <a:off x="4983163" y="68675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  <a:p>
            <a:pPr eaLnBrk="0" hangingPunct="0"/>
            <a:endParaRPr lang="en-US"/>
          </a:p>
        </p:txBody>
      </p:sp>
      <p:sp>
        <p:nvSpPr>
          <p:cNvPr id="28765" name="Text Box 427"/>
          <p:cNvSpPr txBox="1">
            <a:spLocks noChangeArrowheads="1"/>
          </p:cNvSpPr>
          <p:nvPr/>
        </p:nvSpPr>
        <p:spPr bwMode="auto">
          <a:xfrm>
            <a:off x="-1" y="3501008"/>
            <a:ext cx="1908175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>
                <a:solidFill>
                  <a:schemeClr val="bg1"/>
                </a:solidFill>
              </a:rPr>
              <a:t>- z toho satelitné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68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535518"/>
              </p:ext>
            </p:extLst>
          </p:nvPr>
        </p:nvGraphicFramePr>
        <p:xfrm>
          <a:off x="539552" y="116632"/>
          <a:ext cx="7344816" cy="6280916"/>
        </p:xfrm>
        <a:graphic>
          <a:graphicData uri="http://schemas.openxmlformats.org/drawingml/2006/table">
            <a:tbl>
              <a:tblPr/>
              <a:tblGrid>
                <a:gridCol w="1312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7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4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3">
                <a:tc gridSpan="3">
                  <a:txBody>
                    <a:bodyPr/>
                    <a:lstStyle/>
                    <a:p>
                      <a:pPr algn="ctr"/>
                      <a:r>
                        <a:rPr lang="sk-SK" sz="1600" b="1" dirty="0"/>
                        <a:t>EARTHSTATION FREQUENCIES</a:t>
                      </a:r>
                      <a:endParaRPr lang="sk-SK" sz="1600" dirty="0"/>
                    </a:p>
                  </a:txBody>
                  <a:tcPr marL="7493" marR="7493" marT="7493" marB="74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689"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/>
                        <a:t>BAND</a:t>
                      </a:r>
                      <a:endParaRPr lang="sk-SK" sz="1600" dirty="0"/>
                    </a:p>
                  </a:txBody>
                  <a:tcPr marL="7493" marR="7493" marT="7493" marB="74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1600" b="1"/>
                        <a:t>FREQUENCY</a:t>
                      </a:r>
                      <a:endParaRPr lang="sk-SK" sz="1600"/>
                    </a:p>
                  </a:txBody>
                  <a:tcPr marL="7493" marR="7493" marT="7493" marB="74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109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IF</a:t>
                      </a:r>
                    </a:p>
                  </a:txBody>
                  <a:tcPr marL="7493" marR="7493" marT="7493" marB="74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70 - 150 </a:t>
                      </a:r>
                      <a:r>
                        <a:rPr lang="sk-SK" sz="1600" dirty="0" smtClean="0"/>
                        <a:t>MHz</a:t>
                      </a:r>
                      <a:endParaRPr lang="sk-SK" sz="1600" dirty="0"/>
                    </a:p>
                  </a:txBody>
                  <a:tcPr marL="7493" marR="7493" marT="7493" marB="74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109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L</a:t>
                      </a:r>
                    </a:p>
                  </a:txBody>
                  <a:tcPr marL="7493" marR="7493" marT="7493" marB="74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800 - 2150 MHz</a:t>
                      </a:r>
                    </a:p>
                  </a:txBody>
                  <a:tcPr marL="7493" marR="7493" marT="7493" marB="74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109">
                <a:tc gridSpan="3">
                  <a:txBody>
                    <a:bodyPr/>
                    <a:lstStyle/>
                    <a:p>
                      <a:pPr algn="ctr"/>
                      <a:r>
                        <a:rPr lang="sk-SK" sz="1600" b="1" dirty="0"/>
                        <a:t>SATELLITE FREQUENCIES (</a:t>
                      </a:r>
                      <a:r>
                        <a:rPr lang="sk-SK" sz="1600" b="1" dirty="0" smtClean="0"/>
                        <a:t>GHz</a:t>
                      </a:r>
                      <a:r>
                        <a:rPr lang="sk-SK" sz="1600" b="1" dirty="0"/>
                        <a:t>) </a:t>
                      </a:r>
                      <a:endParaRPr lang="sk-SK" sz="1600" dirty="0"/>
                    </a:p>
                  </a:txBody>
                  <a:tcPr marL="7493" marR="7493" marT="7493" marB="74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689"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/>
                        <a:t>BAND</a:t>
                      </a:r>
                      <a:endParaRPr lang="sk-SK" sz="1600" dirty="0"/>
                    </a:p>
                  </a:txBody>
                  <a:tcPr marL="7493" marR="7493" marT="7493" marB="74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/>
                        <a:t>DOWNLINK</a:t>
                      </a:r>
                      <a:endParaRPr lang="sk-SK" sz="1600" dirty="0"/>
                    </a:p>
                  </a:txBody>
                  <a:tcPr marL="7493" marR="7493" marT="7493" marB="74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/>
                        <a:t>UPLINK</a:t>
                      </a:r>
                      <a:endParaRPr lang="sk-SK" sz="1600"/>
                    </a:p>
                  </a:txBody>
                  <a:tcPr marL="7493" marR="7493" marT="7493" marB="74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109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C</a:t>
                      </a:r>
                    </a:p>
                  </a:txBody>
                  <a:tcPr marL="7493" marR="7493" marT="7493" marB="74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3.700 - 4.200</a:t>
                      </a:r>
                    </a:p>
                  </a:txBody>
                  <a:tcPr marL="7493" marR="7493" marT="7493" marB="74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5.925 - 6.425</a:t>
                      </a:r>
                    </a:p>
                  </a:txBody>
                  <a:tcPr marL="7493" marR="7493" marT="7493" marB="74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270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X</a:t>
                      </a:r>
                      <a:br>
                        <a:rPr lang="sk-SK" sz="1600" dirty="0"/>
                      </a:br>
                      <a:r>
                        <a:rPr lang="sk-SK" sz="1600" dirty="0"/>
                        <a:t>(</a:t>
                      </a:r>
                      <a:r>
                        <a:rPr lang="sk-SK" sz="1600" dirty="0" err="1"/>
                        <a:t>Military</a:t>
                      </a:r>
                      <a:r>
                        <a:rPr lang="sk-SK" sz="1600" dirty="0"/>
                        <a:t>) </a:t>
                      </a:r>
                    </a:p>
                  </a:txBody>
                  <a:tcPr marL="7493" marR="7493" marT="7493" marB="74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7.250 - 7.745</a:t>
                      </a:r>
                    </a:p>
                  </a:txBody>
                  <a:tcPr marL="7493" marR="7493" marT="7493" marB="74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/>
                        <a:t>7.900 - 8.395 </a:t>
                      </a:r>
                    </a:p>
                  </a:txBody>
                  <a:tcPr marL="7493" marR="7493" marT="7493" marB="74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36011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Ku</a:t>
                      </a:r>
                      <a:br>
                        <a:rPr lang="sk-SK" sz="1600" dirty="0"/>
                      </a:br>
                      <a:r>
                        <a:rPr lang="sk-SK" sz="1600" dirty="0"/>
                        <a:t>(</a:t>
                      </a:r>
                      <a:r>
                        <a:rPr lang="sk-SK" sz="1600" dirty="0" err="1"/>
                        <a:t>Europe</a:t>
                      </a:r>
                      <a:r>
                        <a:rPr lang="sk-SK" sz="1600" dirty="0"/>
                        <a:t>) </a:t>
                      </a:r>
                    </a:p>
                  </a:txBody>
                  <a:tcPr marL="7493" marR="7493" marT="7493" marB="74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linkClick r:id="" action="ppaction://hlinkfile"/>
                        </a:rPr>
                        <a:t>FSS</a:t>
                      </a:r>
                      <a:r>
                        <a:rPr lang="en-US" sz="1600" dirty="0"/>
                        <a:t>: 10.700 - 11.700</a:t>
                      </a:r>
                      <a:br>
                        <a:rPr lang="en-US" sz="1600" dirty="0"/>
                      </a:br>
                      <a:r>
                        <a:rPr lang="en-US" sz="1600" dirty="0">
                          <a:hlinkClick r:id="" action="ppaction://hlinkfile"/>
                        </a:rPr>
                        <a:t>DBS</a:t>
                      </a:r>
                      <a:r>
                        <a:rPr lang="en-US" sz="1600" dirty="0"/>
                        <a:t>: 11.700 - 12.500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Telecom: 12.500 - 12.750</a:t>
                      </a:r>
                    </a:p>
                  </a:txBody>
                  <a:tcPr marL="7493" marR="7493" marT="7493" marB="74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err="1">
                          <a:hlinkClick r:id="" action="ppaction://hlinkfile"/>
                        </a:rPr>
                        <a:t>FSS</a:t>
                      </a:r>
                      <a:r>
                        <a:rPr lang="sk-SK" sz="1600" dirty="0"/>
                        <a:t> &amp; Telecom: 14.000 - 14.800</a:t>
                      </a:r>
                      <a:br>
                        <a:rPr lang="sk-SK" sz="1600" dirty="0"/>
                      </a:br>
                      <a:r>
                        <a:rPr lang="sk-SK" sz="1600" dirty="0" err="1">
                          <a:hlinkClick r:id="" action="ppaction://hlinkfile"/>
                        </a:rPr>
                        <a:t>DBS</a:t>
                      </a:r>
                      <a:r>
                        <a:rPr lang="sk-SK" sz="1600" dirty="0"/>
                        <a:t>: 17.300 - 18.100 </a:t>
                      </a:r>
                    </a:p>
                  </a:txBody>
                  <a:tcPr marL="7493" marR="7493" marT="7493" marB="74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6850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Ku</a:t>
                      </a:r>
                      <a:br>
                        <a:rPr lang="sk-SK" sz="1600" dirty="0"/>
                      </a:br>
                      <a:r>
                        <a:rPr lang="sk-SK" sz="1600" dirty="0"/>
                        <a:t>(</a:t>
                      </a:r>
                      <a:r>
                        <a:rPr lang="sk-SK" sz="1600" dirty="0" err="1"/>
                        <a:t>America</a:t>
                      </a:r>
                      <a:r>
                        <a:rPr lang="sk-SK" sz="1600" dirty="0"/>
                        <a:t>) </a:t>
                      </a:r>
                    </a:p>
                  </a:txBody>
                  <a:tcPr marL="7493" marR="7493" marT="7493" marB="74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linkClick r:id="" action="ppaction://hlinkfile"/>
                        </a:rPr>
                        <a:t>FSS</a:t>
                      </a:r>
                      <a:r>
                        <a:rPr lang="en-US" sz="1600" dirty="0"/>
                        <a:t>: 11.700 - 12.200</a:t>
                      </a:r>
                      <a:br>
                        <a:rPr lang="en-US" sz="1600" dirty="0"/>
                      </a:br>
                      <a:r>
                        <a:rPr lang="en-US" sz="1600" dirty="0">
                          <a:hlinkClick r:id="" action="ppaction://hlinkfile"/>
                        </a:rPr>
                        <a:t>DBS</a:t>
                      </a:r>
                      <a:r>
                        <a:rPr lang="en-US" sz="1600" dirty="0"/>
                        <a:t>: 12.200 - 12.700</a:t>
                      </a:r>
                    </a:p>
                  </a:txBody>
                  <a:tcPr marL="7493" marR="7493" marT="7493" marB="74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hlinkClick r:id="" action="ppaction://hlinkfile"/>
                        </a:rPr>
                        <a:t>FSS</a:t>
                      </a:r>
                      <a:r>
                        <a:rPr lang="en-US" sz="1600"/>
                        <a:t>: 14.000 - 14.500</a:t>
                      </a:r>
                      <a:br>
                        <a:rPr lang="en-US" sz="1600"/>
                      </a:br>
                      <a:r>
                        <a:rPr lang="en-US" sz="1600">
                          <a:hlinkClick r:id="" action="ppaction://hlinkfile"/>
                        </a:rPr>
                        <a:t>DBS</a:t>
                      </a:r>
                      <a:r>
                        <a:rPr lang="en-US" sz="1600"/>
                        <a:t>: 17.300 - 17.800 </a:t>
                      </a:r>
                    </a:p>
                  </a:txBody>
                  <a:tcPr marL="7493" marR="7493" marT="7493" marB="74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109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err="1"/>
                        <a:t>Ka</a:t>
                      </a:r>
                      <a:endParaRPr lang="sk-SK" sz="1600" dirty="0"/>
                    </a:p>
                  </a:txBody>
                  <a:tcPr marL="7493" marR="7493" marT="7493" marB="74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1600"/>
                        <a:t>~18 - ~31 GHz </a:t>
                      </a:r>
                    </a:p>
                  </a:txBody>
                  <a:tcPr marL="7493" marR="7493" marT="7493" marB="74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109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EHF</a:t>
                      </a:r>
                    </a:p>
                  </a:txBody>
                  <a:tcPr marL="7493" marR="7493" marT="7493" marB="74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1600"/>
                        <a:t>30 - 300 </a:t>
                      </a:r>
                    </a:p>
                  </a:txBody>
                  <a:tcPr marL="7493" marR="7493" marT="7493" marB="74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8109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V</a:t>
                      </a:r>
                    </a:p>
                  </a:txBody>
                  <a:tcPr marL="7493" marR="7493" marT="7493" marB="74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1600"/>
                        <a:t>36 - 51.4 </a:t>
                      </a:r>
                    </a:p>
                  </a:txBody>
                  <a:tcPr marL="7493" marR="7493" marT="7493" marB="74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05592">
                <a:tc gridSpan="3">
                  <a:txBody>
                    <a:bodyPr/>
                    <a:lstStyle/>
                    <a:p>
                      <a:pPr algn="l"/>
                      <a:r>
                        <a:rPr lang="sk-SK" sz="1600" dirty="0"/>
                        <a:t>DBS = </a:t>
                      </a:r>
                      <a:r>
                        <a:rPr lang="sk-SK" sz="1600" dirty="0" err="1"/>
                        <a:t>Direct</a:t>
                      </a:r>
                      <a:r>
                        <a:rPr lang="sk-SK" sz="1600" dirty="0"/>
                        <a:t> </a:t>
                      </a:r>
                      <a:r>
                        <a:rPr lang="sk-SK" sz="1600" dirty="0" err="1"/>
                        <a:t>Broadcast</a:t>
                      </a:r>
                      <a:r>
                        <a:rPr lang="sk-SK" sz="1600" dirty="0"/>
                        <a:t> </a:t>
                      </a:r>
                      <a:r>
                        <a:rPr lang="sk-SK" sz="1600" dirty="0" err="1"/>
                        <a:t>Satellite</a:t>
                      </a:r>
                      <a:r>
                        <a:rPr lang="sk-SK" sz="1600" dirty="0"/>
                        <a:t> (</a:t>
                      </a:r>
                      <a:r>
                        <a:rPr lang="sk-SK" sz="1600" dirty="0" err="1"/>
                        <a:t>Consumer</a:t>
                      </a:r>
                      <a:r>
                        <a:rPr lang="sk-SK" sz="1600" dirty="0"/>
                        <a:t> </a:t>
                      </a:r>
                      <a:r>
                        <a:rPr lang="sk-SK" sz="1600" dirty="0" err="1"/>
                        <a:t>direct-to-home</a:t>
                      </a:r>
                      <a:r>
                        <a:rPr lang="sk-SK" sz="1600" dirty="0"/>
                        <a:t> </a:t>
                      </a:r>
                      <a:r>
                        <a:rPr lang="sk-SK" sz="1600" dirty="0" err="1"/>
                        <a:t>Satellite</a:t>
                      </a:r>
                      <a:r>
                        <a:rPr lang="sk-SK" sz="1600" dirty="0"/>
                        <a:t> TV) </a:t>
                      </a:r>
                      <a:br>
                        <a:rPr lang="sk-SK" sz="1600" dirty="0"/>
                      </a:br>
                      <a:r>
                        <a:rPr lang="sk-SK" sz="1600" dirty="0"/>
                        <a:t>FSS = </a:t>
                      </a:r>
                      <a:r>
                        <a:rPr lang="sk-SK" sz="1600" dirty="0" err="1"/>
                        <a:t>Fixed</a:t>
                      </a:r>
                      <a:r>
                        <a:rPr lang="sk-SK" sz="1600" dirty="0"/>
                        <a:t> </a:t>
                      </a:r>
                      <a:r>
                        <a:rPr lang="sk-SK" sz="1600" dirty="0" err="1"/>
                        <a:t>Satellite</a:t>
                      </a:r>
                      <a:r>
                        <a:rPr lang="sk-SK" sz="1600" dirty="0"/>
                        <a:t> </a:t>
                      </a:r>
                      <a:r>
                        <a:rPr lang="sk-SK" sz="1600" dirty="0" err="1"/>
                        <a:t>Service</a:t>
                      </a:r>
                      <a:r>
                        <a:rPr lang="sk-SK" sz="1600" dirty="0"/>
                        <a:t> (</a:t>
                      </a:r>
                      <a:r>
                        <a:rPr lang="sk-SK" sz="1600" dirty="0" err="1"/>
                        <a:t>Geostationary</a:t>
                      </a:r>
                      <a:r>
                        <a:rPr lang="sk-SK" sz="1600" dirty="0"/>
                        <a:t> </a:t>
                      </a:r>
                      <a:r>
                        <a:rPr lang="sk-SK" sz="1600" dirty="0" err="1"/>
                        <a:t>Comms</a:t>
                      </a:r>
                      <a:r>
                        <a:rPr lang="sk-SK" sz="1600" dirty="0"/>
                        <a:t> </a:t>
                      </a:r>
                      <a:r>
                        <a:rPr lang="sk-SK" sz="1600" dirty="0" err="1"/>
                        <a:t>Satellites</a:t>
                      </a:r>
                      <a:r>
                        <a:rPr lang="sk-SK" sz="1600" dirty="0"/>
                        <a:t> </a:t>
                      </a:r>
                      <a:r>
                        <a:rPr lang="sk-SK" sz="1600" dirty="0" err="1"/>
                        <a:t>for</a:t>
                      </a:r>
                      <a:r>
                        <a:rPr lang="sk-SK" sz="1600" dirty="0"/>
                        <a:t> TV/</a:t>
                      </a:r>
                      <a:r>
                        <a:rPr lang="sk-SK" sz="1600" dirty="0" err="1"/>
                        <a:t>Radio</a:t>
                      </a:r>
                      <a:r>
                        <a:rPr lang="sk-SK" sz="1600" dirty="0"/>
                        <a:t> </a:t>
                      </a:r>
                      <a:r>
                        <a:rPr lang="sk-SK" sz="1600" dirty="0" err="1"/>
                        <a:t>stations</a:t>
                      </a:r>
                      <a:r>
                        <a:rPr lang="sk-SK" sz="1600" dirty="0"/>
                        <a:t> and </a:t>
                      </a:r>
                      <a:r>
                        <a:rPr lang="sk-SK" sz="1600" dirty="0" err="1"/>
                        <a:t>networks</a:t>
                      </a:r>
                      <a:r>
                        <a:rPr lang="sk-SK" sz="1600" dirty="0"/>
                        <a:t>)</a:t>
                      </a:r>
                    </a:p>
                    <a:p>
                      <a:pPr algn="l"/>
                      <a:r>
                        <a:rPr lang="sk-SK" sz="1600" dirty="0"/>
                        <a:t>(Hz = Hertz, </a:t>
                      </a:r>
                      <a:r>
                        <a:rPr lang="sk-SK" sz="1600" dirty="0" smtClean="0"/>
                        <a:t>MHz </a:t>
                      </a:r>
                      <a:r>
                        <a:rPr lang="sk-SK" sz="1600" dirty="0"/>
                        <a:t>= </a:t>
                      </a:r>
                      <a:r>
                        <a:rPr lang="sk-SK" sz="1600" dirty="0" err="1"/>
                        <a:t>Megahertz</a:t>
                      </a:r>
                      <a:r>
                        <a:rPr lang="sk-SK" sz="1600" dirty="0"/>
                        <a:t>, </a:t>
                      </a:r>
                      <a:r>
                        <a:rPr lang="sk-SK" sz="1600" dirty="0" smtClean="0"/>
                        <a:t>GHz</a:t>
                      </a:r>
                      <a:r>
                        <a:rPr lang="sk-SK" sz="1600" dirty="0"/>
                        <a:t>= </a:t>
                      </a:r>
                      <a:r>
                        <a:rPr lang="sk-SK" sz="1600" dirty="0" err="1"/>
                        <a:t>Gigahertz</a:t>
                      </a:r>
                      <a:r>
                        <a:rPr lang="sk-SK" sz="1600" dirty="0"/>
                        <a:t>)</a:t>
                      </a:r>
                    </a:p>
                  </a:txBody>
                  <a:tcPr marL="7493" marR="7493" marT="7493" marB="74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3" name="BlokTextu 12"/>
          <p:cNvSpPr txBox="1"/>
          <p:nvPr/>
        </p:nvSpPr>
        <p:spPr>
          <a:xfrm>
            <a:off x="467544" y="6525344"/>
            <a:ext cx="72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http://www.inetdaemon.com/tutorials/satellite/satellite-frequency-bands.shtml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500819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EC8A81-C8C6-4CCA-891C-CFBE935196D8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7921625" cy="558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611188" y="0"/>
            <a:ext cx="7993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Tab. : Pr</a:t>
            </a:r>
            <a:r>
              <a:rPr lang="sk-SK"/>
              <a:t>íklady up a down dráh pri sat. kom. (vyššia frekv. je pre uplink)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46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312F7-0E1F-4C65-AFA6-FB51799B52F2}" type="slidenum">
              <a:rPr lang="en-US"/>
              <a:pPr/>
              <a:t>13</a:t>
            </a:fld>
            <a:endParaRPr lang="en-US"/>
          </a:p>
        </p:txBody>
      </p:sp>
      <p:pic>
        <p:nvPicPr>
          <p:cNvPr id="27653" name="Picture 5" descr="gabo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21336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4DBC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835150" y="6381750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</a:t>
            </a:r>
            <a:r>
              <a:rPr lang="el-GR"/>
              <a:t>1,</a:t>
            </a:r>
            <a:r>
              <a:rPr lang="en-US"/>
              <a:t>2]</a:t>
            </a:r>
          </a:p>
        </p:txBody>
      </p:sp>
      <p:pic>
        <p:nvPicPr>
          <p:cNvPr id="27655" name="Picture 7" descr="satorbits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420938"/>
            <a:ext cx="6151562" cy="44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014538" y="620713"/>
            <a:ext cx="7129462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   inklinácia i – </a:t>
            </a:r>
            <a:r>
              <a:rPr lang="sk-SK"/>
              <a:t>uhol medzi rovinou obehu a rovinou rovníka Zeme</a:t>
            </a:r>
          </a:p>
          <a:p>
            <a:pPr>
              <a:spcBef>
                <a:spcPct val="50000"/>
              </a:spcBef>
            </a:pPr>
            <a:r>
              <a:rPr lang="sk-SK" b="1"/>
              <a:t>   uzol</a:t>
            </a:r>
            <a:r>
              <a:rPr lang="sk-SK"/>
              <a:t> (node) – bod, v ktorom satelit prechádza rovinou rovníka</a:t>
            </a:r>
          </a:p>
          <a:p>
            <a:pPr>
              <a:spcBef>
                <a:spcPct val="50000"/>
              </a:spcBef>
            </a:pPr>
            <a:r>
              <a:rPr lang="sk-SK" b="1"/>
              <a:t>   vzostupný uzol (ascending node) – </a:t>
            </a:r>
            <a:r>
              <a:rPr lang="sk-SK"/>
              <a:t>ak sat. prechádza z juhu na sever</a:t>
            </a:r>
            <a:endParaRPr lang="en-US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Ďalšie dôležité pojmy - </a:t>
            </a:r>
            <a:r>
              <a:rPr lang="sk-SK"/>
              <a:t>orientácia obežnej roviny a obežnej dráhy v priestore:</a:t>
            </a:r>
          </a:p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5580063" y="1916113"/>
            <a:ext cx="316865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-  </a:t>
            </a:r>
            <a:r>
              <a:rPr lang="sk-SK" sz="1400" b="1"/>
              <a:t>orientácia </a:t>
            </a:r>
            <a:r>
              <a:rPr lang="en-US" sz="1400" b="1"/>
              <a:t>v</a:t>
            </a:r>
            <a:r>
              <a:rPr lang="sk-SK" sz="1400" b="1"/>
              <a:t>zostupného uzla (</a:t>
            </a:r>
            <a:r>
              <a:rPr lang="el-GR" sz="1400" b="1"/>
              <a:t>Ω)</a:t>
            </a:r>
            <a:r>
              <a:rPr lang="el-GR" sz="1400"/>
              <a:t> </a:t>
            </a:r>
            <a:r>
              <a:rPr lang="sk-SK" sz="1400"/>
              <a:t>– vzhľadom k </a:t>
            </a:r>
            <a:r>
              <a:rPr lang="sk-SK" sz="1400" u="sng"/>
              <a:t>referenčnému smeru</a:t>
            </a:r>
            <a:r>
              <a:rPr lang="sk-SK" sz="1400"/>
              <a:t>, ktorým je smer na rovníkovej rovine od stredu</a:t>
            </a:r>
            <a:r>
              <a:rPr lang="en-US" sz="1400"/>
              <a:t> Zeme </a:t>
            </a:r>
            <a:r>
              <a:rPr lang="sk-SK" sz="1400"/>
              <a:t>k </a:t>
            </a:r>
            <a:r>
              <a:rPr lang="sk-SK" sz="1400" b="1" smtClean="0"/>
              <a:t>jarnému bodu</a:t>
            </a:r>
            <a:r>
              <a:rPr lang="en-US" sz="1400" smtClean="0"/>
              <a:t>...(</a:t>
            </a:r>
            <a:r>
              <a:rPr lang="en-US" sz="1400"/>
              <a:t>nejakej </a:t>
            </a:r>
            <a:r>
              <a:rPr lang="en-US" sz="1400" smtClean="0"/>
              <a:t>hviezde)</a:t>
            </a:r>
            <a:r>
              <a:rPr lang="sk-SK" sz="1400" smtClean="0"/>
              <a:t> </a:t>
            </a:r>
            <a:r>
              <a:rPr lang="sk-SK" sz="1400"/>
              <a:t>v jarnej rovnodennosti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653959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30" y="1143000"/>
            <a:ext cx="4472940" cy="457200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251520" y="260648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</a:t>
            </a:r>
            <a:r>
              <a:rPr lang="sk-SK" dirty="0" smtClean="0"/>
              <a:t>ojmy - anglické </a:t>
            </a:r>
            <a:r>
              <a:rPr lang="sk-SK" dirty="0" err="1" smtClean="0"/>
              <a:t>vs</a:t>
            </a:r>
            <a:r>
              <a:rPr lang="sk-SK" dirty="0" smtClean="0"/>
              <a:t>. slovenské :</a:t>
            </a:r>
          </a:p>
          <a:p>
            <a:r>
              <a:rPr lang="sk-SK"/>
              <a:t>vernal </a:t>
            </a:r>
            <a:r>
              <a:rPr lang="sk-SK" smtClean="0"/>
              <a:t>equinox=jarný bod</a:t>
            </a:r>
            <a:endParaRPr lang="sk-SK" dirty="0" smtClean="0"/>
          </a:p>
          <a:p>
            <a:r>
              <a:rPr lang="sk-SK" smtClean="0"/>
              <a:t>celestial=nebeský</a:t>
            </a:r>
          </a:p>
          <a:p>
            <a:r>
              <a:rPr lang="sk-SK" smtClean="0"/>
              <a:t>ecliptic= ekliptika </a:t>
            </a:r>
          </a:p>
          <a:p>
            <a:r>
              <a:rPr lang="sk-SK"/>
              <a:t>celestial </a:t>
            </a:r>
            <a:r>
              <a:rPr lang="sk-SK" smtClean="0"/>
              <a:t>sphere=nebeská guľa 	</a:t>
            </a:r>
            <a:endParaRPr lang="sk-SK" dirty="0" smtClean="0"/>
          </a:p>
          <a:p>
            <a:r>
              <a:rPr lang="sk-SK" dirty="0" smtClean="0"/>
              <a:t>nebeský (svetový) rovník = </a:t>
            </a:r>
          </a:p>
          <a:p>
            <a:r>
              <a:rPr lang="sk-SK" dirty="0" err="1" smtClean="0"/>
              <a:t>celestial</a:t>
            </a:r>
            <a:r>
              <a:rPr lang="sk-SK" dirty="0" smtClean="0"/>
              <a:t> </a:t>
            </a:r>
            <a:r>
              <a:rPr lang="sk-SK" dirty="0" err="1" smtClean="0"/>
              <a:t>equator</a:t>
            </a:r>
            <a:r>
              <a:rPr lang="sk-SK" dirty="0" smtClean="0"/>
              <a:t> (priemet roviny rovníka Zeme na nebeskú sféru) 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2447764" y="5877272"/>
            <a:ext cx="4932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obr. </a:t>
            </a:r>
            <a:r>
              <a:rPr lang="sk-SK" sz="1200" dirty="0"/>
              <a:t>– zdroj: http://en.wikipedia.org/wiki/File:Earths_orbit_and_ecliptic.PNG </a:t>
            </a:r>
          </a:p>
        </p:txBody>
      </p:sp>
    </p:spTree>
    <p:extLst>
      <p:ext uri="{BB962C8B-B14F-4D97-AF65-F5344CB8AC3E}">
        <p14:creationId xmlns:p14="http://schemas.microsoft.com/office/powerpoint/2010/main" val="3545929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8D20-A600-4D86-BAB1-070C78F93248}" type="slidenum">
              <a:rPr lang="en-US"/>
              <a:pPr/>
              <a:t>15</a:t>
            </a:fld>
            <a:endParaRPr 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684213" y="4868863"/>
            <a:ext cx="445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sk-SK" b="1"/>
              <a:t>Obr.: </a:t>
            </a:r>
            <a:r>
              <a:rPr lang="sk-SK"/>
              <a:t>Obežné dráhy satelitov; názvoslovie</a:t>
            </a:r>
            <a:endParaRPr lang="en-US"/>
          </a:p>
        </p:txBody>
      </p:sp>
      <p:pic>
        <p:nvPicPr>
          <p:cNvPr id="38918" name="Picture 6" descr="Satellite orb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33337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755650" y="5589588"/>
            <a:ext cx="4321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zdroj: </a:t>
            </a:r>
            <a:r>
              <a:rPr lang="en-US" sz="1200"/>
              <a:t>www.radio-electronics.com/info/satellite/sate... 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140200" y="3429000"/>
            <a:ext cx="1439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ohnisko elipsy</a:t>
            </a:r>
            <a:endParaRPr lang="en-US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211638" y="1268413"/>
            <a:ext cx="1944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eliptická dráha</a:t>
            </a:r>
            <a:endParaRPr lang="en-US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276600" y="908050"/>
            <a:ext cx="1944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kruhová dráha</a:t>
            </a:r>
            <a:endParaRPr lang="en-US"/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827088" y="836613"/>
            <a:ext cx="1081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výška</a:t>
            </a:r>
            <a:endParaRPr lang="en-US"/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5435600" y="1773238"/>
            <a:ext cx="32400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Rýchlosť satelitu</a:t>
            </a:r>
            <a:r>
              <a:rPr lang="sk-SK"/>
              <a:t>: - v apogeu najnižšia, v perigeu najvyššia</a:t>
            </a:r>
            <a:endParaRPr lang="en-US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5435600" y="2852738"/>
            <a:ext cx="3563938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i="1"/>
              <a:t>Perióda</a:t>
            </a:r>
            <a:r>
              <a:rPr lang="sk-SK" i="1"/>
              <a:t> obehu elipsy ale aj kruhu:</a:t>
            </a:r>
          </a:p>
          <a:p>
            <a:pPr>
              <a:spcBef>
                <a:spcPct val="50000"/>
              </a:spcBef>
            </a:pPr>
            <a:r>
              <a:rPr lang="sk-SK" i="1"/>
              <a:t>(vzhľadom k inerciálnemu priestoru-k pozadiu, ktoré nemení svoju rýchlosť):</a:t>
            </a:r>
          </a:p>
          <a:p>
            <a:pPr>
              <a:spcBef>
                <a:spcPct val="50000"/>
              </a:spcBef>
            </a:pPr>
            <a:r>
              <a:rPr lang="en-US" i="1"/>
              <a:t>T</a:t>
            </a:r>
            <a:r>
              <a:rPr lang="sk-SK" i="1" baseline="30000"/>
              <a:t>2</a:t>
            </a:r>
            <a:r>
              <a:rPr lang="en-US" i="1"/>
              <a:t> = (4 </a:t>
            </a:r>
            <a:r>
              <a:rPr lang="en-US" i="1">
                <a:sym typeface="Symbol" pitchFamily="18" charset="2"/>
              </a:rPr>
              <a:t></a:t>
            </a:r>
            <a:r>
              <a:rPr lang="sk-SK" i="1" baseline="30000"/>
              <a:t>2</a:t>
            </a:r>
            <a:r>
              <a:rPr lang="en-US" i="1"/>
              <a:t> a</a:t>
            </a:r>
            <a:r>
              <a:rPr lang="sk-SK" i="1" baseline="30000"/>
              <a:t>3</a:t>
            </a:r>
            <a:r>
              <a:rPr lang="en-US" i="1"/>
              <a:t>) / </a:t>
            </a:r>
            <a:r>
              <a:rPr lang="en-US" i="1">
                <a:sym typeface="Symbol" pitchFamily="18" charset="2"/>
              </a:rPr>
              <a:t></a:t>
            </a:r>
            <a:endParaRPr lang="sk-SK" i="1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sk-SK" i="1">
                <a:sym typeface="Symbol" pitchFamily="18" charset="2"/>
              </a:rPr>
              <a:t>a – hl. poloos</a:t>
            </a:r>
          </a:p>
          <a:p>
            <a:pPr>
              <a:spcBef>
                <a:spcPct val="50000"/>
              </a:spcBef>
            </a:pPr>
            <a:r>
              <a:rPr lang="el-GR" i="1">
                <a:sym typeface="Symbol" pitchFamily="18" charset="2"/>
              </a:rPr>
              <a:t>μ</a:t>
            </a:r>
            <a:r>
              <a:rPr lang="sk-SK" i="1">
                <a:sym typeface="Symbol" pitchFamily="18" charset="2"/>
              </a:rPr>
              <a:t> – Keplerova konštanta= </a:t>
            </a:r>
            <a:r>
              <a:rPr lang="en-US" b="1" i="1"/>
              <a:t>G</a:t>
            </a:r>
            <a:r>
              <a:rPr lang="sk-SK" b="1" i="1"/>
              <a:t>.m</a:t>
            </a:r>
            <a:r>
              <a:rPr lang="sk-SK" b="1" i="1" baseline="-25000"/>
              <a:t>E</a:t>
            </a:r>
          </a:p>
          <a:p>
            <a:pPr>
              <a:spcBef>
                <a:spcPct val="50000"/>
              </a:spcBef>
            </a:pPr>
            <a:r>
              <a:rPr lang="sk-SK" baseline="-25000"/>
              <a:t>Pre GEO: </a:t>
            </a:r>
            <a:r>
              <a:rPr lang="sv-SE" baseline="-25000"/>
              <a:t>23 h</a:t>
            </a:r>
            <a:r>
              <a:rPr lang="sk-SK" baseline="-25000"/>
              <a:t>.</a:t>
            </a:r>
            <a:r>
              <a:rPr lang="sv-SE" baseline="-25000"/>
              <a:t> 56 min 4</a:t>
            </a:r>
            <a:r>
              <a:rPr lang="sk-SK" baseline="-25000"/>
              <a:t>,</a:t>
            </a:r>
            <a:r>
              <a:rPr lang="sv-SE" baseline="-25000"/>
              <a:t>1 s</a:t>
            </a:r>
            <a:r>
              <a:rPr lang="sk-SK" baseline="-25000"/>
              <a:t>.</a:t>
            </a:r>
            <a:endParaRPr lang="sv-SE" baseline="-25000"/>
          </a:p>
          <a:p>
            <a:pPr>
              <a:spcBef>
                <a:spcPct val="50000"/>
              </a:spcBef>
            </a:pPr>
            <a:r>
              <a:rPr lang="sk-SK" baseline="-25000"/>
              <a:t>=hviezdny deň, nie slnečný(slnečný deň je 24h.)</a:t>
            </a:r>
            <a:endParaRPr lang="en-US" baseline="-25000"/>
          </a:p>
        </p:txBody>
      </p:sp>
    </p:spTree>
    <p:extLst>
      <p:ext uri="{BB962C8B-B14F-4D97-AF65-F5344CB8AC3E}">
        <p14:creationId xmlns:p14="http://schemas.microsoft.com/office/powerpoint/2010/main" val="3813751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8C7C-7CC2-42DA-A51C-46E3163FA176}" type="slidenum">
              <a:rPr lang="en-US"/>
              <a:pPr/>
              <a:t>16</a:t>
            </a:fld>
            <a:endParaRPr lang="en-US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7416800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/>
              <a:t>PROBLEMATIKA PORÚCH OBEŽNÝCH DRÁH</a:t>
            </a:r>
            <a:endParaRPr lang="sk-SK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 </a:t>
            </a:r>
            <a:r>
              <a:rPr lang="sk-SK" dirty="0" err="1"/>
              <a:t>GEO</a:t>
            </a:r>
            <a:r>
              <a:rPr lang="sk-SK" dirty="0"/>
              <a:t> orbita nie je presne kruhová, ani nie je presne nad rovníkom (určitá inklinácia</a:t>
            </a:r>
            <a:r>
              <a:rPr lang="sk-SK" dirty="0" smtClean="0"/>
              <a:t>)</a:t>
            </a:r>
            <a:r>
              <a:rPr lang="en-US" dirty="0" smtClean="0"/>
              <a:t>, p</a:t>
            </a:r>
            <a:r>
              <a:rPr lang="sk-SK" dirty="0" smtClean="0"/>
              <a:t>ô</a:t>
            </a:r>
            <a:r>
              <a:rPr lang="en-US" dirty="0" err="1" smtClean="0"/>
              <a:t>sobenie</a:t>
            </a:r>
            <a:r>
              <a:rPr lang="en-US" dirty="0" smtClean="0"/>
              <a:t> </a:t>
            </a:r>
            <a:r>
              <a:rPr lang="sk-SK" dirty="0" smtClean="0"/>
              <a:t>zemskej príťažlivosti je rôzne aj v dôsledku výrazných nerovností povrchu (pohoria, nížiny, hladina morí)</a:t>
            </a:r>
            <a:endParaRPr lang="sk-SK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 je neustále </a:t>
            </a:r>
            <a:r>
              <a:rPr lang="sk-SK"/>
              <a:t>ovplyvňovaná </a:t>
            </a:r>
            <a:r>
              <a:rPr lang="sk-SK" smtClean="0"/>
              <a:t>premenlivými silami </a:t>
            </a:r>
            <a:r>
              <a:rPr lang="sk-SK" dirty="0"/>
              <a:t>slnka a mesiaca -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sk-SK" dirty="0">
                <a:sym typeface="Wingdings" pitchFamily="2" charset="2"/>
              </a:rPr>
              <a:t>vznik rušivých polohových „oscilácií“ (</a:t>
            </a:r>
            <a:r>
              <a:rPr lang="sk-SK" dirty="0" err="1">
                <a:sym typeface="Wingdings" pitchFamily="2" charset="2"/>
              </a:rPr>
              <a:t>L,R,Z</a:t>
            </a:r>
            <a:r>
              <a:rPr lang="sk-SK" dirty="0">
                <a:sym typeface="Wingdings" pitchFamily="2" charset="2"/>
              </a:rPr>
              <a:t> oscilácie v pravouhlom systéme </a:t>
            </a:r>
            <a:r>
              <a:rPr lang="sk-SK" dirty="0" err="1">
                <a:sym typeface="Wingdings" pitchFamily="2" charset="2"/>
              </a:rPr>
              <a:t>R-Radial</a:t>
            </a:r>
            <a:r>
              <a:rPr lang="sk-SK" dirty="0">
                <a:sym typeface="Wingdings" pitchFamily="2" charset="2"/>
              </a:rPr>
              <a:t>, </a:t>
            </a:r>
            <a:r>
              <a:rPr lang="sk-SK" dirty="0" err="1">
                <a:sym typeface="Wingdings" pitchFamily="2" charset="2"/>
              </a:rPr>
              <a:t>L-tangential</a:t>
            </a:r>
            <a:r>
              <a:rPr lang="sk-SK" dirty="0">
                <a:sym typeface="Wingdings" pitchFamily="2" charset="2"/>
              </a:rPr>
              <a:t>, </a:t>
            </a:r>
            <a:r>
              <a:rPr lang="sk-SK" dirty="0" err="1">
                <a:sym typeface="Wingdings" pitchFamily="2" charset="2"/>
              </a:rPr>
              <a:t>Z-kolmo</a:t>
            </a:r>
            <a:r>
              <a:rPr lang="sk-SK" dirty="0">
                <a:sym typeface="Wingdings" pitchFamily="2" charset="2"/>
              </a:rPr>
              <a:t> na rovinu </a:t>
            </a:r>
            <a:r>
              <a:rPr lang="sk-SK" dirty="0" err="1">
                <a:sym typeface="Wingdings" pitchFamily="2" charset="2"/>
              </a:rPr>
              <a:t>R,L</a:t>
            </a:r>
            <a:r>
              <a:rPr lang="sk-SK" dirty="0">
                <a:sym typeface="Wingdings" pitchFamily="2" charset="2"/>
              </a:rPr>
              <a:t>)</a:t>
            </a:r>
            <a:endParaRPr lang="sk-SK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 musia sa systematicky korigovať – riadením družice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 pri ostatných typoch dráh sa ešte pridáva vplyv „splošteného tvaru“ zemegule</a:t>
            </a:r>
            <a:r>
              <a:rPr lang="en-US" dirty="0"/>
              <a:t> (</a:t>
            </a:r>
            <a:r>
              <a:rPr lang="sk-SK" dirty="0"/>
              <a:t>na póloch je polomer </a:t>
            </a:r>
            <a:r>
              <a:rPr lang="sk-SK"/>
              <a:t>Zeme o 21 km </a:t>
            </a:r>
            <a:r>
              <a:rPr lang="en-US" smtClean="0"/>
              <a:t>&lt; </a:t>
            </a:r>
            <a:r>
              <a:rPr lang="sk-SK" smtClean="0"/>
              <a:t>než </a:t>
            </a:r>
            <a:r>
              <a:rPr lang="sk-SK" dirty="0"/>
              <a:t>na rovníku)</a:t>
            </a:r>
          </a:p>
          <a:p>
            <a:pPr>
              <a:spcBef>
                <a:spcPct val="50000"/>
              </a:spcBef>
            </a:pPr>
            <a:r>
              <a:rPr lang="sk-SK" dirty="0"/>
              <a:t>- pri inklinácii eliptickej dráhy 63,4 </a:t>
            </a:r>
            <a:r>
              <a:rPr lang="en-US" dirty="0"/>
              <a:t>°</a:t>
            </a:r>
            <a:r>
              <a:rPr lang="sk-SK" dirty="0"/>
              <a:t> sa porucha neobjavuje (a to platí zrejme pre ktorúkoľvek planétu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sk-SK" dirty="0">
                <a:sym typeface="Wingdings" pitchFamily="2" charset="2"/>
              </a:rPr>
              <a:t>satelity s touto inklináciou niekde inde v kozme môžu byť umelé   ) </a:t>
            </a:r>
            <a:r>
              <a:rPr lang="en-US" dirty="0">
                <a:sym typeface="Wingdings" pitchFamily="2" charset="2"/>
              </a:rPr>
              <a:t>[</a:t>
            </a:r>
            <a:r>
              <a:rPr lang="sk-SK" dirty="0">
                <a:sym typeface="Wingdings" pitchFamily="2" charset="2"/>
              </a:rPr>
              <a:t>4</a:t>
            </a:r>
            <a:r>
              <a:rPr lang="en-US" dirty="0">
                <a:sym typeface="Wingdings" pitchFamily="2" charset="2"/>
              </a:rPr>
              <a:t>] (</a:t>
            </a:r>
            <a:r>
              <a:rPr lang="sk-SK" dirty="0"/>
              <a:t> </a:t>
            </a:r>
            <a:r>
              <a:rPr lang="sk-SK" dirty="0">
                <a:sym typeface="Wingdings" pitchFamily="2" charset="2"/>
              </a:rPr>
              <a:t>systémy viacerých družíc majú teda rovnaký parameter </a:t>
            </a:r>
            <a:r>
              <a:rPr lang="sk-SK" i="1" dirty="0">
                <a:sym typeface="Wingdings" pitchFamily="2" charset="2"/>
              </a:rPr>
              <a:t>a, e, i</a:t>
            </a:r>
            <a:r>
              <a:rPr lang="el-GR" i="1" dirty="0">
                <a:sym typeface="Wingdings" pitchFamily="2" charset="2"/>
              </a:rPr>
              <a:t>, ω, </a:t>
            </a:r>
            <a:r>
              <a:rPr lang="sk-SK" dirty="0">
                <a:sym typeface="Wingdings" pitchFamily="2" charset="2"/>
              </a:rPr>
              <a:t>ale odlišné</a:t>
            </a:r>
            <a:r>
              <a:rPr lang="sk-SK" i="1" dirty="0">
                <a:sym typeface="Wingdings" pitchFamily="2" charset="2"/>
              </a:rPr>
              <a:t> </a:t>
            </a:r>
            <a:r>
              <a:rPr lang="el-GR" i="1" dirty="0">
                <a:sym typeface="Wingdings" pitchFamily="2" charset="2"/>
              </a:rPr>
              <a:t>Ω</a:t>
            </a:r>
            <a:r>
              <a:rPr lang="en-US" dirty="0">
                <a:sym typeface="Wingdings" pitchFamily="2" charset="2"/>
              </a:rPr>
              <a:t>)</a:t>
            </a:r>
            <a:endParaRPr lang="el-GR" i="1" dirty="0">
              <a:sym typeface="Wingdings" pitchFamily="2" charset="2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ym typeface="Wingdings" pitchFamily="2" charset="2"/>
              </a:rPr>
              <a:t>s tým súvisia potom </a:t>
            </a:r>
            <a:r>
              <a:rPr lang="sk-SK" b="1" dirty="0">
                <a:sym typeface="Wingdings" pitchFamily="2" charset="2"/>
              </a:rPr>
              <a:t>odchýlky pokrytia </a:t>
            </a:r>
            <a:r>
              <a:rPr lang="sk-SK" dirty="0">
                <a:sym typeface="Wingdings" pitchFamily="2" charset="2"/>
              </a:rPr>
              <a:t>(pri posudzovaní komunikácie užívateľ–satelit</a:t>
            </a: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50300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625-FF8F-465B-8109-6FE0FB41FE44}" type="slidenum">
              <a:rPr lang="en-US"/>
              <a:pPr/>
              <a:t>17</a:t>
            </a:fld>
            <a:endParaRPr lang="en-US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1728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95288" y="549275"/>
            <a:ext cx="8064500" cy="540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Ďalšie </a:t>
            </a:r>
            <a:r>
              <a:rPr lang="sk-SK" dirty="0" smtClean="0"/>
              <a:t>parametre</a:t>
            </a:r>
            <a:endParaRPr lang="sk-SK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odstup </a:t>
            </a:r>
            <a:r>
              <a:rPr lang="en-US" dirty="0"/>
              <a:t>(</a:t>
            </a:r>
            <a:r>
              <a:rPr lang="sk-SK" b="1" dirty="0"/>
              <a:t>separácia) </a:t>
            </a:r>
            <a:r>
              <a:rPr lang="sk-SK" dirty="0"/>
              <a:t>medzi družicami na tej istej dráhe (u GEO systémov...2 až 3</a:t>
            </a:r>
            <a:r>
              <a:rPr lang="en-US" dirty="0">
                <a:cs typeface="Arial" charset="0"/>
              </a:rPr>
              <a:t>°</a:t>
            </a:r>
            <a:r>
              <a:rPr lang="sk-SK" dirty="0">
                <a:cs typeface="Arial" charset="0"/>
              </a:rPr>
              <a:t>)</a:t>
            </a:r>
            <a:endParaRPr lang="en-US" dirty="0"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 dirty="0" err="1"/>
              <a:t>elev</a:t>
            </a:r>
            <a:r>
              <a:rPr lang="sk-SK" b="1" dirty="0"/>
              <a:t>á</a:t>
            </a:r>
            <a:r>
              <a:rPr lang="en-US" b="1" dirty="0" err="1"/>
              <a:t>cia</a:t>
            </a:r>
            <a:r>
              <a:rPr lang="sk-SK" dirty="0"/>
              <a:t> (uhol nad horizontom) a </a:t>
            </a:r>
            <a:r>
              <a:rPr lang="sk-SK" b="1" dirty="0"/>
              <a:t>azimut</a:t>
            </a:r>
            <a:r>
              <a:rPr lang="sk-SK" dirty="0"/>
              <a:t> (uhol pravo-ľavého natočenia antény) viditeľnej družice na danom mieste, </a:t>
            </a:r>
            <a:r>
              <a:rPr lang="sk-SK" b="1" dirty="0"/>
              <a:t>dĺžka</a:t>
            </a:r>
            <a:r>
              <a:rPr lang="sk-SK" dirty="0"/>
              <a:t> (šikmej) zostupnej dráhy </a:t>
            </a:r>
            <a:r>
              <a:rPr lang="sk-SK" dirty="0" smtClean="0"/>
              <a:t>družice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1" dirty="0" err="1" smtClean="0"/>
              <a:t>magn</a:t>
            </a:r>
            <a:r>
              <a:rPr lang="sk-SK" b="1" dirty="0"/>
              <a:t>. deklinácia</a:t>
            </a:r>
            <a:r>
              <a:rPr lang="sk-SK" dirty="0"/>
              <a:t> (odklon) skutočného sev. pólu Zeme od magnetického sev. pólu – musí sa zohľadniť pri výpočte azimutu a </a:t>
            </a:r>
            <a:r>
              <a:rPr lang="sk-SK" dirty="0" err="1"/>
              <a:t>elevácie</a:t>
            </a:r>
            <a:r>
              <a:rPr lang="sk-SK" dirty="0"/>
              <a:t> prijímacej antény  (čiary na mape, spájajúce miesta s rovnakými </a:t>
            </a:r>
            <a:r>
              <a:rPr lang="sk-SK" dirty="0" err="1"/>
              <a:t>magn</a:t>
            </a:r>
            <a:r>
              <a:rPr lang="sk-SK" dirty="0"/>
              <a:t>. deklináciami = </a:t>
            </a:r>
            <a:r>
              <a:rPr lang="sk-SK" b="1" dirty="0"/>
              <a:t>izogóny</a:t>
            </a:r>
            <a:r>
              <a:rPr lang="sk-SK" dirty="0" smtClean="0"/>
              <a:t>) – mení sa s časom</a:t>
            </a:r>
          </a:p>
          <a:p>
            <a:pPr>
              <a:spcBef>
                <a:spcPct val="50000"/>
              </a:spcBef>
            </a:pPr>
            <a:r>
              <a:rPr lang="pl-PL" dirty="0" smtClean="0"/>
              <a:t>(DOBRA </a:t>
            </a:r>
            <a:r>
              <a:rPr lang="pl-PL" dirty="0"/>
              <a:t>STRANKA PRE ZISTENIE magn. deklinacie</a:t>
            </a:r>
            <a:r>
              <a:rPr lang="pl-PL" dirty="0" smtClean="0"/>
              <a:t>:</a:t>
            </a:r>
            <a:endParaRPr lang="pl-PL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pl-PL" dirty="0"/>
              <a:t>http://</a:t>
            </a:r>
            <a:r>
              <a:rPr lang="pl-PL" dirty="0" smtClean="0"/>
              <a:t>www.ngdc.noaa.gov/geomagmodels/struts/calcDeclination)</a:t>
            </a:r>
            <a:endParaRPr lang="sk-SK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 smtClean="0"/>
              <a:t>Zem. šírka (</a:t>
            </a:r>
            <a:r>
              <a:rPr lang="sk-SK" b="1" dirty="0" err="1" smtClean="0"/>
              <a:t>latitude</a:t>
            </a:r>
            <a:r>
              <a:rPr lang="sk-SK" b="1" dirty="0" smtClean="0"/>
              <a:t>)</a:t>
            </a:r>
            <a:endParaRPr lang="sk-SK" dirty="0" smtClean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 smtClean="0"/>
              <a:t>Zem. dĺžka </a:t>
            </a:r>
            <a:r>
              <a:rPr lang="sk-SK" sz="2000" dirty="0" smtClean="0"/>
              <a:t>(</a:t>
            </a:r>
            <a:r>
              <a:rPr lang="sk-SK" sz="2000" b="1" dirty="0" err="1" smtClean="0"/>
              <a:t>longitude</a:t>
            </a:r>
            <a:r>
              <a:rPr lang="sk-SK" sz="2000" b="1" dirty="0" smtClean="0"/>
              <a:t>)</a:t>
            </a:r>
            <a:endParaRPr lang="sk-SK" dirty="0" smtClean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 smtClean="0"/>
              <a:t>Deklinácia</a:t>
            </a:r>
          </a:p>
          <a:p>
            <a:pPr>
              <a:spcBef>
                <a:spcPct val="50000"/>
              </a:spcBef>
            </a:pPr>
            <a:endParaRPr lang="sk-SK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545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titude and Longitude, World Map with Latitude and Longitude, Equator, Prime Meri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2963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611560" y="15567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Latitude</a:t>
            </a:r>
            <a:endParaRPr lang="sk-SK" dirty="0"/>
          </a:p>
        </p:txBody>
      </p:sp>
      <p:cxnSp>
        <p:nvCxnSpPr>
          <p:cNvPr id="4" name="Rovná spojovacia šípka 3"/>
          <p:cNvCxnSpPr/>
          <p:nvPr/>
        </p:nvCxnSpPr>
        <p:spPr>
          <a:xfrm>
            <a:off x="827584" y="1926124"/>
            <a:ext cx="432048" cy="1358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>
            <a:off x="899592" y="1926124"/>
            <a:ext cx="468052" cy="1070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2555776" y="7647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Longitude</a:t>
            </a:r>
            <a:endParaRPr lang="sk-SK" dirty="0"/>
          </a:p>
        </p:txBody>
      </p:sp>
      <p:cxnSp>
        <p:nvCxnSpPr>
          <p:cNvPr id="12" name="Rovná spojovacia šípka 11"/>
          <p:cNvCxnSpPr/>
          <p:nvPr/>
        </p:nvCxnSpPr>
        <p:spPr>
          <a:xfrm flipH="1">
            <a:off x="2123728" y="1134036"/>
            <a:ext cx="864096" cy="2006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 flipH="1">
            <a:off x="2123728" y="1134036"/>
            <a:ext cx="864096" cy="1718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kTextu 14"/>
          <p:cNvSpPr txBox="1"/>
          <p:nvPr/>
        </p:nvSpPr>
        <p:spPr>
          <a:xfrm>
            <a:off x="1043608" y="6093296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http://www.worldatlas.com/aatlas/imageg.htm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1020263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40C1-EC82-4C4C-AE60-EE760AB791DC}" type="slidenum">
              <a:rPr lang="en-US"/>
              <a:pPr/>
              <a:t>19</a:t>
            </a:fld>
            <a:endParaRPr lang="en-US"/>
          </a:p>
        </p:txBody>
      </p:sp>
      <p:pic>
        <p:nvPicPr>
          <p:cNvPr id="41994" name="Picture 10" descr="latitude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3384550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179388" y="3213100"/>
            <a:ext cx="34559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www.sailtrain.co.uk/.../images/latitude46.gif </a:t>
            </a:r>
          </a:p>
        </p:txBody>
      </p:sp>
      <p:pic>
        <p:nvPicPr>
          <p:cNvPr id="41997" name="Picture 13" descr="longitu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05213"/>
            <a:ext cx="3384550" cy="275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3708400" y="404813"/>
            <a:ext cx="54356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>
                <a:solidFill>
                  <a:srgbClr val="FF0000"/>
                </a:solidFill>
              </a:rPr>
              <a:t>Osový systém „</a:t>
            </a:r>
            <a:r>
              <a:rPr lang="en-US" b="1" dirty="0" err="1">
                <a:solidFill>
                  <a:srgbClr val="FF0000"/>
                </a:solidFill>
              </a:rPr>
              <a:t>Zemepisn</a:t>
            </a:r>
            <a:r>
              <a:rPr lang="sk-SK" b="1" dirty="0">
                <a:solidFill>
                  <a:srgbClr val="FF0000"/>
                </a:solidFill>
              </a:rPr>
              <a:t>á šírka (</a:t>
            </a:r>
            <a:r>
              <a:rPr lang="sk-SK" b="1" dirty="0" err="1">
                <a:solidFill>
                  <a:srgbClr val="FF0000"/>
                </a:solidFill>
              </a:rPr>
              <a:t>latitude</a:t>
            </a:r>
            <a:r>
              <a:rPr lang="sk-SK" b="1" dirty="0">
                <a:solidFill>
                  <a:srgbClr val="FF0000"/>
                </a:solidFill>
              </a:rPr>
              <a:t>) </a:t>
            </a:r>
            <a:r>
              <a:rPr lang="en-US" b="1" dirty="0">
                <a:solidFill>
                  <a:srgbClr val="FF0000"/>
                </a:solidFill>
              </a:rPr>
              <a:t>[°]</a:t>
            </a:r>
            <a:r>
              <a:rPr lang="sk-SK" b="1" dirty="0">
                <a:solidFill>
                  <a:srgbClr val="FF0000"/>
                </a:solidFill>
              </a:rPr>
              <a:t>,</a:t>
            </a:r>
            <a:endParaRPr lang="en-US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sk-SK" b="1" dirty="0">
                <a:solidFill>
                  <a:srgbClr val="FF0000"/>
                </a:solidFill>
              </a:rPr>
              <a:t>Z</a:t>
            </a:r>
            <a:r>
              <a:rPr lang="en-US" b="1" dirty="0" err="1">
                <a:solidFill>
                  <a:srgbClr val="FF0000"/>
                </a:solidFill>
              </a:rPr>
              <a:t>emepisn</a:t>
            </a:r>
            <a:r>
              <a:rPr lang="sk-SK" b="1" dirty="0">
                <a:solidFill>
                  <a:srgbClr val="FF0000"/>
                </a:solidFill>
              </a:rPr>
              <a:t>á dĺžka (</a:t>
            </a:r>
            <a:r>
              <a:rPr lang="sk-SK" b="1" dirty="0" err="1">
                <a:solidFill>
                  <a:srgbClr val="FF0000"/>
                </a:solidFill>
              </a:rPr>
              <a:t>longitude</a:t>
            </a:r>
            <a:r>
              <a:rPr lang="sk-SK" b="1" dirty="0">
                <a:solidFill>
                  <a:srgbClr val="FF0000"/>
                </a:solidFill>
              </a:rPr>
              <a:t>) </a:t>
            </a:r>
            <a:r>
              <a:rPr lang="en-US" b="1" dirty="0">
                <a:solidFill>
                  <a:srgbClr val="FF0000"/>
                </a:solidFill>
              </a:rPr>
              <a:t>[</a:t>
            </a:r>
            <a:r>
              <a:rPr lang="en-US" b="1" dirty="0">
                <a:solidFill>
                  <a:srgbClr val="FF0000"/>
                </a:solidFill>
                <a:cs typeface="Arial" pitchFamily="34" charset="0"/>
              </a:rPr>
              <a:t>°</a:t>
            </a:r>
            <a:r>
              <a:rPr lang="en-US" b="1" dirty="0">
                <a:solidFill>
                  <a:srgbClr val="FF0000"/>
                </a:solidFill>
              </a:rPr>
              <a:t>]</a:t>
            </a:r>
            <a:r>
              <a:rPr lang="sk-SK" b="1" dirty="0">
                <a:solidFill>
                  <a:srgbClr val="FF0000"/>
                </a:solidFill>
              </a:rPr>
              <a:t>“</a:t>
            </a:r>
          </a:p>
          <a:p>
            <a:pPr>
              <a:spcBef>
                <a:spcPct val="50000"/>
              </a:spcBef>
            </a:pPr>
            <a:endParaRPr lang="sk-SK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FF0000"/>
                </a:solidFill>
              </a:rPr>
              <a:t>vystupujú vo vzťahoch pre výpočet </a:t>
            </a:r>
            <a:r>
              <a:rPr lang="sk-SK" dirty="0" err="1">
                <a:solidFill>
                  <a:srgbClr val="FF0000"/>
                </a:solidFill>
              </a:rPr>
              <a:t>Az</a:t>
            </a:r>
            <a:r>
              <a:rPr lang="sk-SK" dirty="0">
                <a:solidFill>
                  <a:srgbClr val="FF0000"/>
                </a:solidFill>
              </a:rPr>
              <a:t>. a El</a:t>
            </a:r>
            <a:r>
              <a:rPr lang="sk-SK" dirty="0" smtClean="0">
                <a:solidFill>
                  <a:srgbClr val="FF0000"/>
                </a:solidFill>
              </a:rPr>
              <a:t>.</a:t>
            </a:r>
            <a:endParaRPr lang="sk-SK" dirty="0">
              <a:solidFill>
                <a:srgbClr val="FF0000"/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endParaRPr lang="sk-SK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1778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3C85-9B82-4C17-A2FA-18DB086B0294}" type="slidenum">
              <a:rPr lang="en-US"/>
              <a:pPr/>
              <a:t>2</a:t>
            </a:fld>
            <a:endParaRPr lang="en-US"/>
          </a:p>
        </p:txBody>
      </p:sp>
      <p:pic>
        <p:nvPicPr>
          <p:cNvPr id="6149" name="Picture 5" descr="1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91381"/>
            <a:ext cx="7932892" cy="56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50825" y="188913"/>
            <a:ext cx="3241675" cy="14049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 b="1" dirty="0" err="1"/>
              <a:t>Kozmic</a:t>
            </a:r>
            <a:r>
              <a:rPr lang="el-GR" b="1" dirty="0"/>
              <a:t>κ</a:t>
            </a:r>
            <a:r>
              <a:rPr lang="sk-SK" b="1" dirty="0"/>
              <a:t>ý segment (satelit):</a:t>
            </a:r>
          </a:p>
          <a:p>
            <a:pPr>
              <a:spcBef>
                <a:spcPct val="25000"/>
              </a:spcBef>
            </a:pPr>
            <a:r>
              <a:rPr lang="sk-SK" dirty="0"/>
              <a:t>- pohonný </a:t>
            </a:r>
            <a:r>
              <a:rPr lang="sk-SK" dirty="0" err="1" smtClean="0"/>
              <a:t>sytém</a:t>
            </a:r>
            <a:r>
              <a:rPr lang="sk-SK" dirty="0" smtClean="0"/>
              <a:t> (</a:t>
            </a:r>
            <a:r>
              <a:rPr lang="sk-SK" dirty="0" err="1" smtClean="0"/>
              <a:t>propulsion</a:t>
            </a:r>
            <a:r>
              <a:rPr lang="sk-SK" smtClean="0"/>
              <a:t>)</a:t>
            </a:r>
            <a:endParaRPr lang="sk-SK"/>
          </a:p>
          <a:p>
            <a:pPr>
              <a:spcBef>
                <a:spcPct val="25000"/>
              </a:spcBef>
            </a:pPr>
            <a:r>
              <a:rPr lang="sk-SK" dirty="0"/>
              <a:t>- riadenie a telemetria</a:t>
            </a:r>
          </a:p>
          <a:p>
            <a:pPr>
              <a:spcBef>
                <a:spcPct val="25000"/>
              </a:spcBef>
            </a:pPr>
            <a:r>
              <a:rPr lang="sk-SK" dirty="0"/>
              <a:t>- </a:t>
            </a:r>
            <a:r>
              <a:rPr lang="sk-SK" b="1" dirty="0" err="1"/>
              <a:t>transponder</a:t>
            </a:r>
            <a:endParaRPr lang="cs-CZ" b="1" dirty="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300788" y="877094"/>
            <a:ext cx="2557462" cy="133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sk-SK" b="1" dirty="0"/>
              <a:t>Pozemný segment </a:t>
            </a:r>
            <a:r>
              <a:rPr lang="sk-SK" dirty="0"/>
              <a:t>(</a:t>
            </a:r>
            <a:r>
              <a:rPr lang="sk-SK" dirty="0" err="1"/>
              <a:t>pozem.stanica</a:t>
            </a:r>
            <a:r>
              <a:rPr lang="sk-SK" dirty="0"/>
              <a:t>)</a:t>
            </a:r>
          </a:p>
          <a:p>
            <a:pPr>
              <a:spcBef>
                <a:spcPct val="25000"/>
              </a:spcBef>
              <a:buFontTx/>
              <a:buChar char="-"/>
            </a:pPr>
            <a:r>
              <a:rPr lang="sk-SK" dirty="0"/>
              <a:t>vysielač</a:t>
            </a:r>
          </a:p>
          <a:p>
            <a:pPr>
              <a:spcBef>
                <a:spcPct val="25000"/>
              </a:spcBef>
              <a:buFontTx/>
              <a:buChar char="-"/>
            </a:pPr>
            <a:r>
              <a:rPr lang="sk-SK" dirty="0"/>
              <a:t>prijímač</a:t>
            </a:r>
            <a:endParaRPr lang="cs-CZ" dirty="0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419475" y="92075"/>
            <a:ext cx="5834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>
                <a:solidFill>
                  <a:schemeClr val="accent2"/>
                </a:solidFill>
              </a:rPr>
              <a:t>Základné prvky satelitnej komunikácie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250825" y="6333609"/>
            <a:ext cx="676944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b="1" dirty="0" smtClean="0"/>
              <a:t>+ </a:t>
            </a:r>
            <a:r>
              <a:rPr lang="en-US" b="1" dirty="0" err="1" smtClean="0"/>
              <a:t>Prenosov</a:t>
            </a:r>
            <a:r>
              <a:rPr lang="sk-SK" b="1" dirty="0" smtClean="0"/>
              <a:t>é systémy (</a:t>
            </a:r>
            <a:r>
              <a:rPr lang="sk-SK" b="1" dirty="0" err="1" smtClean="0"/>
              <a:t>kódovanie,modulácie,zabezpečenie</a:t>
            </a:r>
            <a:r>
              <a:rPr lang="sk-SK" b="1" dirty="0" smtClean="0"/>
              <a:t>,...)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02028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World Magnetic Declination 2010.pd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4238"/>
            <a:ext cx="8433796" cy="633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043608" y="6453336"/>
            <a:ext cx="7128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/>
              <a:t>http://en.wikipedia.org/wiki/Magnetic_declination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323528" y="18864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Magnetická deklinácia – izogóny  </a:t>
            </a:r>
            <a:r>
              <a:rPr lang="sk-SK" dirty="0" smtClean="0"/>
              <a:t>v r. 2010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283234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8567-EC8B-45FD-81D2-D5ADB10A90E2}" type="slidenum">
              <a:rPr lang="en-US"/>
              <a:pPr/>
              <a:t>21</a:t>
            </a:fld>
            <a:endParaRPr lang="en-US"/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23851" y="188913"/>
            <a:ext cx="5544294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/>
              <a:t>Poz</a:t>
            </a:r>
            <a:r>
              <a:rPr lang="sk-SK" sz="2400" b="1" dirty="0" err="1"/>
              <a:t>ícia</a:t>
            </a:r>
            <a:r>
              <a:rPr lang="sk-SK" sz="2400" b="1" dirty="0"/>
              <a:t> </a:t>
            </a:r>
            <a:r>
              <a:rPr lang="sk-SK" sz="2400" b="1" dirty="0" smtClean="0"/>
              <a:t>satelitu a nastavenie prijímacej antény-  </a:t>
            </a:r>
            <a:r>
              <a:rPr lang="sk-SK" sz="2400" b="1" dirty="0"/>
              <a:t>azimut a </a:t>
            </a:r>
            <a:r>
              <a:rPr lang="sk-SK" sz="2400" b="1" dirty="0" err="1"/>
              <a:t>elevácia</a:t>
            </a:r>
            <a:endParaRPr lang="en-US" sz="2400" b="1" dirty="0"/>
          </a:p>
        </p:txBody>
      </p:sp>
      <p:pic>
        <p:nvPicPr>
          <p:cNvPr id="47107" name="Picture 3" descr="azelz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5472857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angles_azimu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25538"/>
            <a:ext cx="2790825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6084888" y="4076700"/>
            <a:ext cx="280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www.physicalgeography.net/.../angles_azimuth.jpg 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23850" y="5589588"/>
            <a:ext cx="5688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www.srrb.noaa.gov/highlights/sunrise/azelzen.gif 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6011863" y="0"/>
            <a:ext cx="31321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b="1" dirty="0">
                <a:solidFill>
                  <a:srgbClr val="C00000"/>
                </a:solidFill>
              </a:rPr>
              <a:t>AZIMUT – orientovaný uhol medzi určitým smerom a severným smerom (z pohľadu užívateľa)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924300" y="2420938"/>
            <a:ext cx="18002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rovina horizontu alebo hladiny mora</a:t>
            </a:r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H="1">
            <a:off x="3708400" y="2708275"/>
            <a:ext cx="28733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95288" y="6021388"/>
            <a:ext cx="4897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 err="1">
                <a:solidFill>
                  <a:srgbClr val="7030A0"/>
                </a:solidFill>
              </a:rPr>
              <a:t>Elevácia</a:t>
            </a:r>
            <a:r>
              <a:rPr lang="sk-SK" b="1" dirty="0">
                <a:solidFill>
                  <a:srgbClr val="7030A0"/>
                </a:solidFill>
              </a:rPr>
              <a:t> (h) - uhol vo zvislej rovine meraný od vodorovnej roviny k smeru pohľadu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09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Autofit/>
          </a:bodyPr>
          <a:lstStyle/>
          <a:p>
            <a:r>
              <a:rPr lang="sk-SK" sz="3200" dirty="0"/>
              <a:t>V</a:t>
            </a:r>
            <a:r>
              <a:rPr lang="sk-SK" sz="3200" dirty="0" smtClean="0"/>
              <a:t>ýpočet uhlov pre nastavenie satelitnej antény </a:t>
            </a:r>
            <a:r>
              <a:rPr lang="sk-SK" sz="3200" dirty="0" err="1" smtClean="0"/>
              <a:t>EL-elevácie</a:t>
            </a:r>
            <a:r>
              <a:rPr lang="sk-SK" sz="3200" dirty="0" smtClean="0"/>
              <a:t>, </a:t>
            </a:r>
            <a:r>
              <a:rPr lang="sk-SK" sz="3200" dirty="0" err="1" smtClean="0"/>
              <a:t>AZ-azimutu</a:t>
            </a:r>
            <a:r>
              <a:rPr lang="sk-SK" sz="3200" dirty="0"/>
              <a:t>:</a:t>
            </a:r>
          </a:p>
        </p:txBody>
      </p:sp>
      <p:graphicFrame>
        <p:nvGraphicFramePr>
          <p:cNvPr id="4" name="Zástupný symbol obsah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643882"/>
              </p:ext>
            </p:extLst>
          </p:nvPr>
        </p:nvGraphicFramePr>
        <p:xfrm>
          <a:off x="546882" y="1484784"/>
          <a:ext cx="3233030" cy="661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name="Rovnica" r:id="rId3" imgW="2108160" imgH="431640" progId="Equation.3">
                  <p:embed/>
                </p:oleObj>
              </mc:Choice>
              <mc:Fallback>
                <p:oleObj name="Rovnica" r:id="rId3" imgW="2108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82" y="1484784"/>
                        <a:ext cx="3233030" cy="6613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145668" y="216421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Výpočet pomocného parametra h: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k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92437203"/>
              </p:ext>
            </p:extLst>
          </p:nvPr>
        </p:nvGraphicFramePr>
        <p:xfrm>
          <a:off x="611560" y="2533546"/>
          <a:ext cx="2851484" cy="326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name="Rovnica" r:id="rId5" imgW="1892160" imgH="215640" progId="Equation.3">
                  <p:embed/>
                </p:oleObj>
              </mc:Choice>
              <mc:Fallback>
                <p:oleObj name="Rovnica" r:id="rId5" imgW="1892160" imgH="215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533546"/>
                        <a:ext cx="2851484" cy="326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145668" y="2923247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Hodnota 0.1513:</a:t>
            </a:r>
            <a:endParaRPr lang="sk-SK" dirty="0"/>
          </a:p>
        </p:txBody>
      </p:sp>
      <p:graphicFrame>
        <p:nvGraphicFramePr>
          <p:cNvPr id="10" name="Objekt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30916724"/>
              </p:ext>
            </p:extLst>
          </p:nvPr>
        </p:nvGraphicFramePr>
        <p:xfrm>
          <a:off x="539552" y="3292579"/>
          <a:ext cx="3223860" cy="599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Rovnica" r:id="rId7" imgW="2387520" imgH="444240" progId="Equation.3">
                  <p:embed/>
                </p:oleObj>
              </mc:Choice>
              <mc:Fallback>
                <p:oleObj name="Rovnica" r:id="rId7" imgW="2387520" imgH="4442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292579"/>
                        <a:ext cx="3223860" cy="599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lokTextu 10"/>
          <p:cNvSpPr txBox="1"/>
          <p:nvPr/>
        </p:nvSpPr>
        <p:spPr>
          <a:xfrm>
            <a:off x="145668" y="3933056"/>
            <a:ext cx="4830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/>
              <a:t>Kde: S...pozícia satelitu (jeho zem. dĺžka) v stupňoch; pri východných (°E ) treba brať zápornú hodnotu </a:t>
            </a:r>
          </a:p>
          <a:p>
            <a:r>
              <a:rPr lang="sk-SK" noProof="1"/>
              <a:t> </a:t>
            </a:r>
            <a:r>
              <a:rPr lang="sk-SK" noProof="1" smtClean="0"/>
              <a:t>    L... Zem. dĺžka miesta príjmu, pri východných (°E ) treba brať zápornú hodnotu </a:t>
            </a:r>
          </a:p>
          <a:p>
            <a:r>
              <a:rPr lang="sk-SK" noProof="1"/>
              <a:t> </a:t>
            </a:r>
            <a:r>
              <a:rPr lang="sk-SK" noProof="1" smtClean="0"/>
              <a:t>    B – zem.šírka miesta príjmu</a:t>
            </a:r>
          </a:p>
          <a:p>
            <a:r>
              <a:rPr lang="sk-SK" noProof="1"/>
              <a:t> </a:t>
            </a:r>
            <a:r>
              <a:rPr lang="sk-SK" noProof="1" smtClean="0"/>
              <a:t>    R – polomer Zeme</a:t>
            </a:r>
          </a:p>
          <a:p>
            <a:r>
              <a:rPr lang="sk-SK" noProof="1"/>
              <a:t> </a:t>
            </a:r>
            <a:r>
              <a:rPr lang="sk-SK" noProof="1" smtClean="0"/>
              <a:t>    H – výška satelitu na zem.povrchom</a:t>
            </a:r>
            <a:endParaRPr lang="sk-SK" noProof="1"/>
          </a:p>
        </p:txBody>
      </p:sp>
      <p:graphicFrame>
        <p:nvGraphicFramePr>
          <p:cNvPr id="12" name="Objekt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87095100"/>
              </p:ext>
            </p:extLst>
          </p:nvPr>
        </p:nvGraphicFramePr>
        <p:xfrm>
          <a:off x="4976220" y="1443266"/>
          <a:ext cx="3109739" cy="633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Rovnica" r:id="rId9" imgW="2120760" imgH="431640" progId="Equation.3">
                  <p:embed/>
                </p:oleObj>
              </mc:Choice>
              <mc:Fallback>
                <p:oleObj name="Rovnica" r:id="rId9" imgW="2120760" imgH="431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220" y="1443266"/>
                        <a:ext cx="3109739" cy="633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33533644"/>
              </p:ext>
            </p:extLst>
          </p:nvPr>
        </p:nvGraphicFramePr>
        <p:xfrm>
          <a:off x="4976220" y="2240180"/>
          <a:ext cx="2449016" cy="586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Rovnica" r:id="rId11" imgW="1803240" imgH="431640" progId="Equation.3">
                  <p:embed/>
                </p:oleObj>
              </mc:Choice>
              <mc:Fallback>
                <p:oleObj name="Rovnica" r:id="rId11" imgW="1803240" imgH="431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220" y="2240180"/>
                        <a:ext cx="2449016" cy="586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86110512"/>
              </p:ext>
            </p:extLst>
          </p:nvPr>
        </p:nvGraphicFramePr>
        <p:xfrm>
          <a:off x="4976220" y="2708195"/>
          <a:ext cx="1571823" cy="307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Rovnica" r:id="rId13" imgW="1168200" imgH="228600" progId="Equation.3">
                  <p:embed/>
                </p:oleObj>
              </mc:Choice>
              <mc:Fallback>
                <p:oleObj name="Rovnica" r:id="rId13" imgW="116820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220" y="2708195"/>
                        <a:ext cx="1571823" cy="307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6596080"/>
              </p:ext>
            </p:extLst>
          </p:nvPr>
        </p:nvGraphicFramePr>
        <p:xfrm>
          <a:off x="4941888" y="3509963"/>
          <a:ext cx="300513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Equation" r:id="rId15" imgW="2412720" imgH="228600" progId="Equation.3">
                  <p:embed/>
                </p:oleObj>
              </mc:Choice>
              <mc:Fallback>
                <p:oleObj name="Equation" r:id="rId15" imgW="241272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1888" y="3509963"/>
                        <a:ext cx="3005137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00118695"/>
              </p:ext>
            </p:extLst>
          </p:nvPr>
        </p:nvGraphicFramePr>
        <p:xfrm>
          <a:off x="4902200" y="3806825"/>
          <a:ext cx="336232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Equation" r:id="rId17" imgW="2514600" imgH="228600" progId="Equation.3">
                  <p:embed/>
                </p:oleObj>
              </mc:Choice>
              <mc:Fallback>
                <p:oleObj name="Equation" r:id="rId17" imgW="251460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3806825"/>
                        <a:ext cx="3362325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lokTextu 16"/>
          <p:cNvSpPr txBox="1"/>
          <p:nvPr/>
        </p:nvSpPr>
        <p:spPr>
          <a:xfrm>
            <a:off x="4716016" y="19742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Keď sme na </a:t>
            </a:r>
            <a:r>
              <a:rPr lang="sk-SK" dirty="0" err="1" smtClean="0"/>
              <a:t>J-pologuli</a:t>
            </a:r>
            <a:r>
              <a:rPr lang="sk-SK" dirty="0" smtClean="0"/>
              <a:t>, trochu inak: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4499992" y="3140968"/>
            <a:ext cx="485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Nastavenie </a:t>
            </a:r>
            <a:r>
              <a:rPr lang="sk-SK" dirty="0" err="1" smtClean="0"/>
              <a:t>AZ</a:t>
            </a:r>
            <a:r>
              <a:rPr lang="sk-SK" dirty="0" smtClean="0"/>
              <a:t> vzhľadom na </a:t>
            </a:r>
            <a:r>
              <a:rPr lang="sk-SK" dirty="0" err="1" smtClean="0"/>
              <a:t>magn.deklináciu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5148064" y="4509120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Výpočet </a:t>
            </a:r>
            <a:r>
              <a:rPr lang="sk-SK" b="1" dirty="0" err="1" smtClean="0"/>
              <a:t>LNB</a:t>
            </a:r>
            <a:r>
              <a:rPr lang="sk-SK" b="1" dirty="0" smtClean="0"/>
              <a:t> </a:t>
            </a:r>
            <a:r>
              <a:rPr lang="sk-SK" b="1" dirty="0" err="1" smtClean="0"/>
              <a:t>Skew</a:t>
            </a:r>
            <a:r>
              <a:rPr lang="sk-SK" b="1" dirty="0" smtClean="0"/>
              <a:t> </a:t>
            </a:r>
            <a:r>
              <a:rPr lang="sk-SK" dirty="0" smtClean="0"/>
              <a:t>(natočenie nízkošumového konvertora- </a:t>
            </a:r>
            <a:r>
              <a:rPr lang="sk-SK" dirty="0" err="1" smtClean="0"/>
              <a:t>Low</a:t>
            </a:r>
            <a:r>
              <a:rPr lang="sk-SK" dirty="0" smtClean="0"/>
              <a:t> </a:t>
            </a:r>
            <a:r>
              <a:rPr lang="sk-SK" dirty="0" err="1" smtClean="0"/>
              <a:t>Noise</a:t>
            </a:r>
            <a:r>
              <a:rPr lang="sk-SK" dirty="0" smtClean="0"/>
              <a:t> </a:t>
            </a:r>
            <a:r>
              <a:rPr lang="sk-SK" dirty="0" err="1" smtClean="0"/>
              <a:t>Block</a:t>
            </a:r>
            <a:r>
              <a:rPr lang="sk-SK" dirty="0" smtClean="0"/>
              <a:t>):</a:t>
            </a:r>
          </a:p>
        </p:txBody>
      </p:sp>
      <p:graphicFrame>
        <p:nvGraphicFramePr>
          <p:cNvPr id="20" name="Objekt 1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44615440"/>
              </p:ext>
            </p:extLst>
          </p:nvPr>
        </p:nvGraphicFramePr>
        <p:xfrm>
          <a:off x="4942947" y="5473354"/>
          <a:ext cx="30686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" name="Rovnica" r:id="rId19" imgW="2260440" imgH="431640" progId="Equation.3">
                  <p:embed/>
                </p:oleObj>
              </mc:Choice>
              <mc:Fallback>
                <p:oleObj name="Rovnica" r:id="rId19" imgW="2260440" imgH="431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2947" y="5473354"/>
                        <a:ext cx="306863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BlokTextu 20"/>
          <p:cNvSpPr txBox="1"/>
          <p:nvPr/>
        </p:nvSpPr>
        <p:spPr>
          <a:xfrm>
            <a:off x="145668" y="6309320"/>
            <a:ext cx="838677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Príklady na výpočet – </a:t>
            </a:r>
            <a:r>
              <a:rPr lang="sk-SK" dirty="0" err="1" smtClean="0"/>
              <a:t>D.ú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2550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tsa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20" y="836712"/>
            <a:ext cx="8474898" cy="551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611560" y="5486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Výber satelitu...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3785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066674"/>
              </p:ext>
            </p:extLst>
          </p:nvPr>
        </p:nvGraphicFramePr>
        <p:xfrm>
          <a:off x="611560" y="1412776"/>
          <a:ext cx="7920878" cy="4954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1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1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1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1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15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3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  <a:hlinkClick r:id="rId2"/>
                        </a:rPr>
                        <a:t>Name</a:t>
                      </a:r>
                      <a:endParaRPr lang="sk-SK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hlinkClick r:id="rId3"/>
                        </a:rPr>
                        <a:t>NORAD ID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hlinkClick r:id="rId4"/>
                        </a:rPr>
                        <a:t>Int'l Code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5"/>
                        </a:rPr>
                        <a:t>Launch date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6"/>
                        </a:rPr>
                        <a:t>Period</a:t>
                      </a:r>
                      <a:r>
                        <a:rPr lang="en-US" sz="1800">
                          <a:effectLst/>
                        </a:rPr>
                        <a:t/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[minutes]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7"/>
                        </a:rPr>
                        <a:t>Longitude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Action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8"/>
                        </a:rPr>
                        <a:t>INTELSAT 16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36397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2010-006A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9"/>
                        </a:rPr>
                        <a:t>February 12, 2010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1538.2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0°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10"/>
                        </a:rPr>
                        <a:t>Track it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11"/>
                        </a:rPr>
                        <a:t>TELECOM 2C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23730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1995-067A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12"/>
                        </a:rPr>
                        <a:t>December 6, 1995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1470.3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145.9° W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13"/>
                        </a:rPr>
                        <a:t>Track it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14"/>
                        </a:rPr>
                        <a:t>INMARSAT 2-F1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20918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1990-093A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15"/>
                        </a:rPr>
                        <a:t>October 30, 1990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1436.1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142.1° W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16"/>
                        </a:rPr>
                        <a:t>Track it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17"/>
                        </a:rPr>
                        <a:t>GALAXY 15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28884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2005-041A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18"/>
                        </a:rPr>
                        <a:t>October 13, 2005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1436.1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133° W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19"/>
                        </a:rPr>
                        <a:t>Track it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20"/>
                        </a:rPr>
                        <a:t>DIRECTV 7S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28238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2004-016A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21"/>
                        </a:rPr>
                        <a:t>May 4, 2004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1436.1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119.1° W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22"/>
                        </a:rPr>
                        <a:t>Track it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23"/>
                        </a:rPr>
                        <a:t>ECHOSTAR 7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27378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2002-006A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24"/>
                        </a:rPr>
                        <a:t>February 21, 2002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1436.1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118.9° W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25"/>
                        </a:rPr>
                        <a:t>Track it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sng" dirty="0" err="1">
                          <a:effectLst/>
                          <a:hlinkClick r:id="rId26"/>
                        </a:rPr>
                        <a:t>GSTAR</a:t>
                      </a:r>
                      <a:r>
                        <a:rPr lang="en-US" sz="1800" u="sng" dirty="0">
                          <a:effectLst/>
                          <a:hlinkClick r:id="rId26"/>
                        </a:rPr>
                        <a:t> 1</a:t>
                      </a:r>
                      <a:endParaRPr lang="sk-SK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15677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1985-035A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27"/>
                        </a:rPr>
                        <a:t>May 8, 1985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1436.1</a:t>
                      </a:r>
                      <a:endParaRPr lang="sk-SK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105.7° W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  <a:hlinkClick r:id="rId28"/>
                        </a:rPr>
                        <a:t>Track it</a:t>
                      </a:r>
                      <a:endParaRPr lang="sk-SK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59" marR="35359" marT="35359" marB="3535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539552" y="83671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alebo z iných dostupných údajov...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70557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.shutterstock.com/display_pic_with_logo/169/169,1164795316,12/stock-vector-satellite-antenna-22441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339928" cy="58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5508104" y="3212976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Potrebujeme</a:t>
            </a:r>
            <a:r>
              <a:rPr lang="en-US" sz="2800" dirty="0" smtClean="0"/>
              <a:t> v</a:t>
            </a:r>
            <a:r>
              <a:rPr lang="sk-SK" sz="2800" dirty="0" smtClean="0"/>
              <a:t>š</a:t>
            </a:r>
            <a:r>
              <a:rPr lang="en-US" sz="2800" dirty="0" err="1" smtClean="0"/>
              <a:t>ak</a:t>
            </a:r>
            <a:r>
              <a:rPr lang="en-US" sz="2800" dirty="0" smtClean="0"/>
              <a:t> </a:t>
            </a:r>
            <a:r>
              <a:rPr lang="en-US" sz="2800" dirty="0" err="1" smtClean="0"/>
              <a:t>vedie</a:t>
            </a:r>
            <a:r>
              <a:rPr lang="sk-SK" sz="2800" dirty="0" smtClean="0"/>
              <a:t>ť</a:t>
            </a:r>
            <a:r>
              <a:rPr lang="en-US" sz="2800" dirty="0" smtClean="0"/>
              <a:t> </a:t>
            </a:r>
            <a:r>
              <a:rPr lang="en-US" sz="2800" dirty="0" err="1" smtClean="0"/>
              <a:t>nie</a:t>
            </a:r>
            <a:r>
              <a:rPr lang="sk-SK" sz="2800" dirty="0" smtClean="0"/>
              <a:t>č</a:t>
            </a:r>
            <a:r>
              <a:rPr lang="en-US" sz="2800" dirty="0" smtClean="0"/>
              <a:t>o </a:t>
            </a:r>
            <a:r>
              <a:rPr lang="en-US" sz="2800" dirty="0" err="1" smtClean="0"/>
              <a:t>o</a:t>
            </a:r>
            <a:r>
              <a:rPr lang="en-US" sz="2800" dirty="0" smtClean="0"/>
              <a:t> ant</a:t>
            </a:r>
            <a:r>
              <a:rPr lang="sk-SK" sz="2800" dirty="0" smtClean="0"/>
              <a:t>é</a:t>
            </a:r>
            <a:r>
              <a:rPr lang="en-US" sz="2800" dirty="0" err="1" smtClean="0"/>
              <a:t>nach</a:t>
            </a:r>
            <a:r>
              <a:rPr lang="sk-SK" sz="2800" dirty="0" smtClean="0"/>
              <a:t> </a:t>
            </a:r>
            <a:r>
              <a:rPr lang="sk-SK" sz="2800" dirty="0" smtClean="0">
                <a:sym typeface="Wingdings" pitchFamily="2" charset="2"/>
              </a:rPr>
              <a:t>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4112181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5318-014A-4499-BC0C-DE518C0D23FA}" type="slidenum">
              <a:rPr lang="cs-CZ"/>
              <a:pPr/>
              <a:t>26</a:t>
            </a:fld>
            <a:endParaRPr lang="cs-CZ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68313" y="404813"/>
            <a:ext cx="583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/>
              <a:t>Problematika antén</a:t>
            </a:r>
            <a:endParaRPr lang="en-US" sz="2400" b="1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11188" y="1125538"/>
            <a:ext cx="309671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/>
              <a:t>Izotropný žiarič</a:t>
            </a:r>
            <a:r>
              <a:rPr lang="sk-SK" dirty="0"/>
              <a:t> </a:t>
            </a:r>
            <a:r>
              <a:rPr lang="sk-SK" dirty="0" smtClean="0"/>
              <a:t>(</a:t>
            </a:r>
            <a:r>
              <a:rPr lang="en-US" dirty="0" smtClean="0"/>
              <a:t>isotropic radiator) </a:t>
            </a:r>
            <a:r>
              <a:rPr lang="sk-SK" dirty="0" err="1" smtClean="0"/>
              <a:t>všesmerová</a:t>
            </a:r>
            <a:r>
              <a:rPr lang="sk-SK" dirty="0" smtClean="0"/>
              <a:t> </a:t>
            </a:r>
            <a:r>
              <a:rPr lang="sk-SK" dirty="0"/>
              <a:t>anténa – fiktívna – často používaná ako vzťažná pri vyjadrení zisku iných antén v </a:t>
            </a:r>
            <a:r>
              <a:rPr lang="en-US" dirty="0"/>
              <a:t>[</a:t>
            </a:r>
            <a:r>
              <a:rPr lang="sk-SK" dirty="0" err="1"/>
              <a:t>dBi</a:t>
            </a:r>
            <a:r>
              <a:rPr lang="en-US" dirty="0"/>
              <a:t>]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174753" y="1143477"/>
            <a:ext cx="49692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sk-SK"/>
            </a:defPPr>
            <a:lvl1pPr>
              <a:spcBef>
                <a:spcPct val="50000"/>
              </a:spcBef>
              <a:defRPr b="1"/>
            </a:lvl1pPr>
          </a:lstStyle>
          <a:p>
            <a:r>
              <a:rPr lang="en-US" dirty="0" err="1"/>
              <a:t>Smerov</a:t>
            </a:r>
            <a:r>
              <a:rPr lang="sk-SK" dirty="0"/>
              <a:t>é antény </a:t>
            </a:r>
            <a:r>
              <a:rPr lang="sk-SK" b="0" dirty="0"/>
              <a:t>(vyžarovaný </a:t>
            </a:r>
            <a:r>
              <a:rPr lang="sk-SK" b="0"/>
              <a:t>výkon </a:t>
            </a:r>
            <a:r>
              <a:rPr lang="sk-SK" b="0" smtClean="0"/>
              <a:t>je sústredený </a:t>
            </a:r>
            <a:r>
              <a:rPr lang="sk-SK" b="0" dirty="0"/>
              <a:t>do užšieho lúča</a:t>
            </a:r>
            <a:r>
              <a:rPr lang="en-US" b="0" dirty="0"/>
              <a:t> </a:t>
            </a:r>
            <a:r>
              <a:rPr lang="en-US" b="0" dirty="0">
                <a:sym typeface="Wingdings" pitchFamily="2" charset="2"/>
              </a:rPr>
              <a:t> </a:t>
            </a:r>
            <a:r>
              <a:rPr lang="en-US" b="0" dirty="0" err="1">
                <a:sym typeface="Wingdings" pitchFamily="2" charset="2"/>
              </a:rPr>
              <a:t>smerov</a:t>
            </a:r>
            <a:r>
              <a:rPr lang="sk-SK" b="0">
                <a:sym typeface="Wingdings" pitchFamily="2" charset="2"/>
              </a:rPr>
              <a:t>á </a:t>
            </a:r>
            <a:r>
              <a:rPr lang="sk-SK" b="0" smtClean="0">
                <a:sym typeface="Wingdings" pitchFamily="2" charset="2"/>
              </a:rPr>
              <a:t>charakteristika je</a:t>
            </a:r>
            <a:r>
              <a:rPr lang="sk-SK" b="0" smtClean="0"/>
              <a:t> </a:t>
            </a:r>
            <a:r>
              <a:rPr lang="sk-SK" b="0" dirty="0"/>
              <a:t>tvarovaná konštrukčným prevedením antény)</a:t>
            </a:r>
            <a:r>
              <a:rPr lang="en-US" b="0" dirty="0"/>
              <a:t>. Z</a:t>
            </a:r>
            <a:r>
              <a:rPr lang="sk-SK" b="0" dirty="0" err="1"/>
              <a:t>ákladný</a:t>
            </a:r>
            <a:r>
              <a:rPr lang="sk-SK" b="0" dirty="0"/>
              <a:t> prvok smerovej antény - dipól</a:t>
            </a:r>
            <a:endParaRPr lang="en-US" b="0" dirty="0"/>
          </a:p>
        </p:txBody>
      </p:sp>
      <p:pic>
        <p:nvPicPr>
          <p:cNvPr id="29705" name="Picture 9" descr="Antena_yagiuda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24400"/>
            <a:ext cx="1800225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2268538" y="50847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484438" y="51577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1619250" y="4292600"/>
            <a:ext cx="6192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FF0000"/>
                </a:solidFill>
              </a:rPr>
              <a:t>žiarič</a:t>
            </a:r>
            <a:r>
              <a:rPr lang="sk-SK" dirty="0"/>
              <a:t> – aktívny prvok antény – napr. </a:t>
            </a:r>
            <a:r>
              <a:rPr lang="sk-SK" dirty="0" err="1"/>
              <a:t>polvlnový</a:t>
            </a:r>
            <a:r>
              <a:rPr lang="sk-SK" dirty="0"/>
              <a:t> dipól</a:t>
            </a:r>
            <a:endParaRPr lang="en-US" dirty="0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1692275" y="45085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2771775" y="54451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2951163" y="5449888"/>
            <a:ext cx="27733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smer dopadajúceho </a:t>
            </a:r>
            <a:r>
              <a:rPr lang="sk-SK" dirty="0" err="1"/>
              <a:t>e-m</a:t>
            </a:r>
            <a:r>
              <a:rPr lang="sk-SK" dirty="0"/>
              <a:t> žiarenia - signálu</a:t>
            </a:r>
            <a:endParaRPr lang="en-US" dirty="0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628106" y="4718430"/>
            <a:ext cx="6192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 err="1">
                <a:solidFill>
                  <a:srgbClr val="FF0000"/>
                </a:solidFill>
              </a:rPr>
              <a:t>direktory</a:t>
            </a:r>
            <a:r>
              <a:rPr lang="sk-SK" dirty="0"/>
              <a:t> – pasívne prvky antény – formujú tvar charakteristiky, zvyšujú zisk</a:t>
            </a:r>
            <a:endParaRPr lang="en-US" dirty="0"/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0" y="4076700"/>
            <a:ext cx="8675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 b="1" dirty="0">
                <a:solidFill>
                  <a:srgbClr val="FF0000"/>
                </a:solidFill>
              </a:rPr>
              <a:t>reflektor</a:t>
            </a:r>
            <a:r>
              <a:rPr lang="sk-SK" sz="1400" dirty="0"/>
              <a:t>– pasívny prvok antény – odráža </a:t>
            </a:r>
            <a:r>
              <a:rPr lang="sk-SK" sz="1400" dirty="0" err="1"/>
              <a:t>e-m</a:t>
            </a:r>
            <a:r>
              <a:rPr lang="sk-SK" sz="1400" dirty="0"/>
              <a:t> žiarenie na </a:t>
            </a:r>
            <a:r>
              <a:rPr lang="sk-SK" sz="1400" dirty="0" err="1"/>
              <a:t>žiarič,formuje</a:t>
            </a:r>
            <a:r>
              <a:rPr lang="sk-SK" sz="1400" dirty="0"/>
              <a:t> tvar charakteristiky, zvyšuje zisk</a:t>
            </a:r>
            <a:endParaRPr lang="en-US" sz="1400" dirty="0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684213" y="4365625"/>
            <a:ext cx="4318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 flipH="1">
            <a:off x="2051050" y="4941888"/>
            <a:ext cx="64928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 flipH="1">
            <a:off x="2268538" y="4941888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 flipH="1">
            <a:off x="2484438" y="501332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3" name="Skupina 2"/>
          <p:cNvGrpSpPr/>
          <p:nvPr/>
        </p:nvGrpSpPr>
        <p:grpSpPr>
          <a:xfrm>
            <a:off x="611188" y="2615759"/>
            <a:ext cx="720725" cy="719137"/>
            <a:chOff x="611188" y="1773238"/>
            <a:chExt cx="720725" cy="719137"/>
          </a:xfrm>
        </p:grpSpPr>
        <p:sp>
          <p:nvSpPr>
            <p:cNvPr id="29722" name="Oval 26"/>
            <p:cNvSpPr>
              <a:spLocks noChangeArrowheads="1"/>
            </p:cNvSpPr>
            <p:nvPr/>
          </p:nvSpPr>
          <p:spPr bwMode="auto">
            <a:xfrm>
              <a:off x="900113" y="2060575"/>
              <a:ext cx="107950" cy="1079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9723" name="Line 27"/>
            <p:cNvSpPr>
              <a:spLocks noChangeShapeType="1"/>
            </p:cNvSpPr>
            <p:nvPr/>
          </p:nvSpPr>
          <p:spPr bwMode="auto">
            <a:xfrm flipV="1">
              <a:off x="971550" y="1773238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 flipV="1">
              <a:off x="1116013" y="2133600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auto">
            <a:xfrm flipV="1">
              <a:off x="1116013" y="1844675"/>
              <a:ext cx="142875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26" name="Line 30"/>
            <p:cNvSpPr>
              <a:spLocks noChangeShapeType="1"/>
            </p:cNvSpPr>
            <p:nvPr/>
          </p:nvSpPr>
          <p:spPr bwMode="auto">
            <a:xfrm>
              <a:off x="1116013" y="2276475"/>
              <a:ext cx="142875" cy="73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27" name="Line 31"/>
            <p:cNvSpPr>
              <a:spLocks noChangeShapeType="1"/>
            </p:cNvSpPr>
            <p:nvPr/>
          </p:nvSpPr>
          <p:spPr bwMode="auto">
            <a:xfrm>
              <a:off x="971550" y="2276475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28" name="Line 32"/>
            <p:cNvSpPr>
              <a:spLocks noChangeShapeType="1"/>
            </p:cNvSpPr>
            <p:nvPr/>
          </p:nvSpPr>
          <p:spPr bwMode="auto">
            <a:xfrm flipH="1" flipV="1">
              <a:off x="684213" y="1844675"/>
              <a:ext cx="14287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29" name="Line 33"/>
            <p:cNvSpPr>
              <a:spLocks noChangeShapeType="1"/>
            </p:cNvSpPr>
            <p:nvPr/>
          </p:nvSpPr>
          <p:spPr bwMode="auto">
            <a:xfrm flipH="1" flipV="1">
              <a:off x="611188" y="2133600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30" name="Line 34"/>
            <p:cNvSpPr>
              <a:spLocks noChangeShapeType="1"/>
            </p:cNvSpPr>
            <p:nvPr/>
          </p:nvSpPr>
          <p:spPr bwMode="auto">
            <a:xfrm flipH="1">
              <a:off x="684213" y="2205038"/>
              <a:ext cx="21590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4618657" y="2470159"/>
            <a:ext cx="4030662" cy="1131888"/>
            <a:chOff x="1979613" y="2225675"/>
            <a:chExt cx="4030662" cy="1131888"/>
          </a:xfrm>
        </p:grpSpPr>
        <p:sp>
          <p:nvSpPr>
            <p:cNvPr id="29734" name="Line 38"/>
            <p:cNvSpPr>
              <a:spLocks noChangeShapeType="1"/>
            </p:cNvSpPr>
            <p:nvPr/>
          </p:nvSpPr>
          <p:spPr bwMode="auto">
            <a:xfrm>
              <a:off x="2843213" y="2370138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35" name="Line 39"/>
            <p:cNvSpPr>
              <a:spLocks noChangeShapeType="1"/>
            </p:cNvSpPr>
            <p:nvPr/>
          </p:nvSpPr>
          <p:spPr bwMode="auto">
            <a:xfrm>
              <a:off x="2843213" y="2874963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36" name="Text Box 40"/>
            <p:cNvSpPr txBox="1">
              <a:spLocks noChangeArrowheads="1"/>
            </p:cNvSpPr>
            <p:nvPr/>
          </p:nvSpPr>
          <p:spPr bwMode="auto">
            <a:xfrm>
              <a:off x="3563938" y="2441575"/>
              <a:ext cx="1295400" cy="915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b="1" dirty="0"/>
                <a:t>dipól</a:t>
              </a:r>
              <a:r>
                <a:rPr lang="sk-SK" dirty="0"/>
                <a:t> (</a:t>
              </a:r>
              <a:r>
                <a:rPr lang="sk-SK" dirty="0" err="1"/>
                <a:t>polvlnový</a:t>
              </a:r>
              <a:r>
                <a:rPr lang="sk-SK" dirty="0"/>
                <a:t>: l=</a:t>
              </a:r>
              <a:r>
                <a:rPr lang="el-GR" dirty="0"/>
                <a:t>λ</a:t>
              </a:r>
              <a:r>
                <a:rPr lang="sk-SK" dirty="0"/>
                <a:t>/2</a:t>
              </a:r>
              <a:endParaRPr lang="en-US" dirty="0"/>
            </a:p>
          </p:txBody>
        </p:sp>
        <p:sp>
          <p:nvSpPr>
            <p:cNvPr id="29737" name="Oval 41"/>
            <p:cNvSpPr>
              <a:spLocks noChangeArrowheads="1"/>
            </p:cNvSpPr>
            <p:nvPr/>
          </p:nvSpPr>
          <p:spPr bwMode="auto">
            <a:xfrm>
              <a:off x="2843213" y="2441575"/>
              <a:ext cx="719137" cy="7191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9738" name="Oval 42"/>
            <p:cNvSpPr>
              <a:spLocks noChangeArrowheads="1"/>
            </p:cNvSpPr>
            <p:nvPr/>
          </p:nvSpPr>
          <p:spPr bwMode="auto">
            <a:xfrm>
              <a:off x="2124075" y="2441575"/>
              <a:ext cx="719138" cy="7191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9739" name="Line 43"/>
            <p:cNvSpPr>
              <a:spLocks noChangeShapeType="1"/>
            </p:cNvSpPr>
            <p:nvPr/>
          </p:nvSpPr>
          <p:spPr bwMode="auto">
            <a:xfrm>
              <a:off x="1979613" y="2801938"/>
              <a:ext cx="1655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40" name="Line 44"/>
            <p:cNvSpPr>
              <a:spLocks noChangeShapeType="1"/>
            </p:cNvSpPr>
            <p:nvPr/>
          </p:nvSpPr>
          <p:spPr bwMode="auto">
            <a:xfrm flipV="1">
              <a:off x="2843213" y="2441575"/>
              <a:ext cx="360362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41" name="Line 45"/>
            <p:cNvSpPr>
              <a:spLocks noChangeShapeType="1"/>
            </p:cNvSpPr>
            <p:nvPr/>
          </p:nvSpPr>
          <p:spPr bwMode="auto">
            <a:xfrm flipV="1">
              <a:off x="2843213" y="2514600"/>
              <a:ext cx="576262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42" name="Line 46"/>
            <p:cNvSpPr>
              <a:spLocks noChangeShapeType="1"/>
            </p:cNvSpPr>
            <p:nvPr/>
          </p:nvSpPr>
          <p:spPr bwMode="auto">
            <a:xfrm flipV="1">
              <a:off x="2916238" y="2659063"/>
              <a:ext cx="64770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43" name="Line 47"/>
            <p:cNvSpPr>
              <a:spLocks noChangeShapeType="1"/>
            </p:cNvSpPr>
            <p:nvPr/>
          </p:nvSpPr>
          <p:spPr bwMode="auto">
            <a:xfrm flipV="1">
              <a:off x="2843213" y="2801938"/>
              <a:ext cx="720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44" name="Line 48"/>
            <p:cNvSpPr>
              <a:spLocks noChangeShapeType="1"/>
            </p:cNvSpPr>
            <p:nvPr/>
          </p:nvSpPr>
          <p:spPr bwMode="auto">
            <a:xfrm>
              <a:off x="2843213" y="2801938"/>
              <a:ext cx="649287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45" name="Line 49"/>
            <p:cNvSpPr>
              <a:spLocks noChangeShapeType="1"/>
            </p:cNvSpPr>
            <p:nvPr/>
          </p:nvSpPr>
          <p:spPr bwMode="auto">
            <a:xfrm>
              <a:off x="4859338" y="2801938"/>
              <a:ext cx="6492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46" name="Text Box 50"/>
            <p:cNvSpPr txBox="1">
              <a:spLocks noChangeArrowheads="1"/>
            </p:cNvSpPr>
            <p:nvPr/>
          </p:nvSpPr>
          <p:spPr bwMode="auto">
            <a:xfrm>
              <a:off x="4859338" y="2225675"/>
              <a:ext cx="1150937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400"/>
                <a:t>smer max.príjmu</a:t>
              </a:r>
              <a:endParaRPr lang="en-US" sz="1400"/>
            </a:p>
          </p:txBody>
        </p:sp>
      </p:grpSp>
      <p:sp>
        <p:nvSpPr>
          <p:cNvPr id="2" name="BlokTextu 1"/>
          <p:cNvSpPr txBox="1"/>
          <p:nvPr/>
        </p:nvSpPr>
        <p:spPr>
          <a:xfrm>
            <a:off x="875905" y="6205418"/>
            <a:ext cx="590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- všetko upevnené na vodivej, alebo nevodivej tyči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253001" y="3497550"/>
            <a:ext cx="385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Ďalšie tvary smerových antén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719138" y="3756828"/>
            <a:ext cx="2130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Anténa typu </a:t>
            </a:r>
            <a:r>
              <a:rPr lang="sk-SK" dirty="0" err="1" smtClean="0"/>
              <a:t>Yagi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2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4" name="Line 28"/>
          <p:cNvSpPr>
            <a:spLocks noChangeShapeType="1"/>
          </p:cNvSpPr>
          <p:nvPr/>
        </p:nvSpPr>
        <p:spPr bwMode="auto">
          <a:xfrm flipH="1" flipV="1">
            <a:off x="3397422" y="5011995"/>
            <a:ext cx="2159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1813097" y="1267082"/>
            <a:ext cx="3671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533" name="Text Box 77"/>
          <p:cNvSpPr txBox="1">
            <a:spLocks noChangeArrowheads="1"/>
          </p:cNvSpPr>
          <p:nvPr/>
        </p:nvSpPr>
        <p:spPr bwMode="auto">
          <a:xfrm>
            <a:off x="1668635" y="1411545"/>
            <a:ext cx="316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550" name="Text Box 94"/>
          <p:cNvSpPr txBox="1">
            <a:spLocks noChangeArrowheads="1"/>
          </p:cNvSpPr>
          <p:nvPr/>
        </p:nvSpPr>
        <p:spPr bwMode="auto">
          <a:xfrm>
            <a:off x="1884535" y="3427670"/>
            <a:ext cx="10080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/>
              <a:t>žiarič (dipól)</a:t>
            </a:r>
            <a:endParaRPr lang="cs-CZ" sz="1400"/>
          </a:p>
        </p:txBody>
      </p:sp>
      <p:pic>
        <p:nvPicPr>
          <p:cNvPr id="19559" name="Picture 103" descr="File:Yagi-Uda diagram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547" y="906720"/>
            <a:ext cx="2132013" cy="255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62" name="Line 106"/>
          <p:cNvSpPr>
            <a:spLocks noChangeShapeType="1"/>
          </p:cNvSpPr>
          <p:nvPr/>
        </p:nvSpPr>
        <p:spPr bwMode="auto">
          <a:xfrm flipH="1">
            <a:off x="3599035" y="3748345"/>
            <a:ext cx="60325" cy="17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563" name="Text Box 107"/>
          <p:cNvSpPr txBox="1">
            <a:spLocks noChangeArrowheads="1"/>
          </p:cNvSpPr>
          <p:nvPr/>
        </p:nvSpPr>
        <p:spPr bwMode="auto">
          <a:xfrm>
            <a:off x="4261022" y="4165857"/>
            <a:ext cx="719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0</a:t>
            </a:r>
            <a:r>
              <a:rPr lang="sk-SK" sz="1400"/>
              <a:t>dB</a:t>
            </a:r>
            <a:endParaRPr lang="cs-CZ" sz="1400"/>
          </a:p>
        </p:txBody>
      </p:sp>
      <p:sp>
        <p:nvSpPr>
          <p:cNvPr id="19564" name="Text Box 108"/>
          <p:cNvSpPr txBox="1">
            <a:spLocks noChangeArrowheads="1"/>
          </p:cNvSpPr>
          <p:nvPr/>
        </p:nvSpPr>
        <p:spPr bwMode="auto">
          <a:xfrm>
            <a:off x="4092747" y="4557970"/>
            <a:ext cx="1395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smerov</a:t>
            </a:r>
            <a:r>
              <a:rPr lang="sk-SK" sz="1400"/>
              <a:t>ý uhol</a:t>
            </a:r>
            <a:endParaRPr lang="cs-CZ" sz="1400"/>
          </a:p>
        </p:txBody>
      </p:sp>
      <p:sp>
        <p:nvSpPr>
          <p:cNvPr id="19565" name="Line 109"/>
          <p:cNvSpPr>
            <a:spLocks noChangeShapeType="1"/>
          </p:cNvSpPr>
          <p:nvPr/>
        </p:nvSpPr>
        <p:spPr bwMode="auto">
          <a:xfrm flipH="1" flipV="1">
            <a:off x="3629197" y="4353182"/>
            <a:ext cx="546100" cy="29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19567" name="Group 111"/>
          <p:cNvGrpSpPr>
            <a:grpSpLocks/>
          </p:cNvGrpSpPr>
          <p:nvPr/>
        </p:nvGrpSpPr>
        <p:grpSpPr bwMode="auto">
          <a:xfrm>
            <a:off x="1668635" y="3354645"/>
            <a:ext cx="3540125" cy="2462212"/>
            <a:chOff x="3243" y="2205"/>
            <a:chExt cx="2230" cy="1551"/>
          </a:xfrm>
        </p:grpSpPr>
        <p:sp>
          <p:nvSpPr>
            <p:cNvPr id="19541" name="Line 85"/>
            <p:cNvSpPr>
              <a:spLocks noChangeShapeType="1"/>
            </p:cNvSpPr>
            <p:nvPr/>
          </p:nvSpPr>
          <p:spPr bwMode="auto">
            <a:xfrm>
              <a:off x="3300" y="2800"/>
              <a:ext cx="17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9542" name="Line 86"/>
            <p:cNvSpPr>
              <a:spLocks noChangeShapeType="1"/>
            </p:cNvSpPr>
            <p:nvPr/>
          </p:nvSpPr>
          <p:spPr bwMode="auto">
            <a:xfrm flipV="1">
              <a:off x="4008" y="2386"/>
              <a:ext cx="850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9543" name="Line 87"/>
            <p:cNvSpPr>
              <a:spLocks noChangeShapeType="1"/>
            </p:cNvSpPr>
            <p:nvPr/>
          </p:nvSpPr>
          <p:spPr bwMode="auto">
            <a:xfrm>
              <a:off x="4008" y="2800"/>
              <a:ext cx="879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9544" name="Text Box 88"/>
            <p:cNvSpPr txBox="1">
              <a:spLocks noChangeArrowheads="1"/>
            </p:cNvSpPr>
            <p:nvPr/>
          </p:nvSpPr>
          <p:spPr bwMode="auto">
            <a:xfrm>
              <a:off x="4350" y="2311"/>
              <a:ext cx="4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400"/>
                <a:t>-3dB</a:t>
              </a:r>
              <a:endParaRPr lang="cs-CZ" sz="1400"/>
            </a:p>
          </p:txBody>
        </p:sp>
        <p:sp>
          <p:nvSpPr>
            <p:cNvPr id="19545" name="Text Box 89"/>
            <p:cNvSpPr txBox="1">
              <a:spLocks noChangeArrowheads="1"/>
            </p:cNvSpPr>
            <p:nvPr/>
          </p:nvSpPr>
          <p:spPr bwMode="auto">
            <a:xfrm>
              <a:off x="4793" y="2436"/>
              <a:ext cx="68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400"/>
                <a:t>- hlavný lalok</a:t>
              </a:r>
              <a:endParaRPr lang="cs-CZ" sz="1400"/>
            </a:p>
          </p:txBody>
        </p:sp>
        <p:sp>
          <p:nvSpPr>
            <p:cNvPr id="19546" name="Text Box 90"/>
            <p:cNvSpPr txBox="1">
              <a:spLocks noChangeArrowheads="1"/>
            </p:cNvSpPr>
            <p:nvPr/>
          </p:nvSpPr>
          <p:spPr bwMode="auto">
            <a:xfrm>
              <a:off x="4105" y="3430"/>
              <a:ext cx="87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400"/>
                <a:t>- postranný lalok</a:t>
              </a:r>
              <a:endParaRPr lang="cs-CZ" sz="1400"/>
            </a:p>
          </p:txBody>
        </p:sp>
        <p:sp>
          <p:nvSpPr>
            <p:cNvPr id="19547" name="Text Box 91"/>
            <p:cNvSpPr txBox="1">
              <a:spLocks noChangeArrowheads="1"/>
            </p:cNvSpPr>
            <p:nvPr/>
          </p:nvSpPr>
          <p:spPr bwMode="auto">
            <a:xfrm>
              <a:off x="3243" y="2903"/>
              <a:ext cx="680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400"/>
                <a:t>- zadný lalok (tiež môže byť hlavný a ďalšie)</a:t>
              </a:r>
              <a:endParaRPr lang="cs-CZ" sz="1400"/>
            </a:p>
          </p:txBody>
        </p:sp>
        <p:sp>
          <p:nvSpPr>
            <p:cNvPr id="19548" name="Freeform 92"/>
            <p:cNvSpPr>
              <a:spLocks/>
            </p:cNvSpPr>
            <p:nvPr/>
          </p:nvSpPr>
          <p:spPr bwMode="auto">
            <a:xfrm>
              <a:off x="4377" y="2619"/>
              <a:ext cx="85" cy="337"/>
            </a:xfrm>
            <a:custGeom>
              <a:avLst/>
              <a:gdLst>
                <a:gd name="T0" fmla="*/ 0 w 144"/>
                <a:gd name="T1" fmla="*/ 0 h 545"/>
                <a:gd name="T2" fmla="*/ 136 w 144"/>
                <a:gd name="T3" fmla="*/ 318 h 545"/>
                <a:gd name="T4" fmla="*/ 45 w 144"/>
                <a:gd name="T5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545">
                  <a:moveTo>
                    <a:pt x="0" y="0"/>
                  </a:moveTo>
                  <a:cubicBezTo>
                    <a:pt x="64" y="113"/>
                    <a:pt x="128" y="227"/>
                    <a:pt x="136" y="318"/>
                  </a:cubicBezTo>
                  <a:cubicBezTo>
                    <a:pt x="144" y="409"/>
                    <a:pt x="60" y="507"/>
                    <a:pt x="45" y="5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9549" name="Line 93"/>
            <p:cNvSpPr>
              <a:spLocks noChangeShapeType="1"/>
            </p:cNvSpPr>
            <p:nvPr/>
          </p:nvSpPr>
          <p:spPr bwMode="auto">
            <a:xfrm>
              <a:off x="3742" y="2478"/>
              <a:ext cx="238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19566" name="Group 110"/>
            <p:cNvGrpSpPr>
              <a:grpSpLocks/>
            </p:cNvGrpSpPr>
            <p:nvPr/>
          </p:nvGrpSpPr>
          <p:grpSpPr bwMode="auto">
            <a:xfrm>
              <a:off x="3612" y="2205"/>
              <a:ext cx="1251" cy="1186"/>
              <a:chOff x="3612" y="2205"/>
              <a:chExt cx="1251" cy="1186"/>
            </a:xfrm>
          </p:grpSpPr>
          <p:sp>
            <p:nvSpPr>
              <p:cNvPr id="19539" name="Oval 83"/>
              <p:cNvSpPr>
                <a:spLocks noChangeArrowheads="1"/>
              </p:cNvSpPr>
              <p:nvPr/>
            </p:nvSpPr>
            <p:spPr bwMode="auto">
              <a:xfrm rot="14459057">
                <a:off x="3876" y="3061"/>
                <a:ext cx="550" cy="11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9537" name="Oval 81"/>
              <p:cNvSpPr>
                <a:spLocks noChangeArrowheads="1"/>
              </p:cNvSpPr>
              <p:nvPr/>
            </p:nvSpPr>
            <p:spPr bwMode="auto">
              <a:xfrm rot="5400000">
                <a:off x="4208" y="2367"/>
                <a:ext cx="446" cy="86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9538" name="Oval 82"/>
              <p:cNvSpPr>
                <a:spLocks noChangeArrowheads="1"/>
              </p:cNvSpPr>
              <p:nvPr/>
            </p:nvSpPr>
            <p:spPr bwMode="auto">
              <a:xfrm rot="7190591">
                <a:off x="3876" y="2425"/>
                <a:ext cx="550" cy="11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9540" name="Oval 84"/>
              <p:cNvSpPr>
                <a:spLocks noChangeArrowheads="1"/>
              </p:cNvSpPr>
              <p:nvPr/>
            </p:nvSpPr>
            <p:spPr bwMode="auto">
              <a:xfrm rot="5400000">
                <a:off x="3716" y="2603"/>
                <a:ext cx="178" cy="38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9536" name="Line 80"/>
              <p:cNvSpPr>
                <a:spLocks noChangeShapeType="1"/>
              </p:cNvSpPr>
              <p:nvPr/>
            </p:nvSpPr>
            <p:spPr bwMode="auto">
              <a:xfrm rot="5400000">
                <a:off x="3663" y="2872"/>
                <a:ext cx="669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79931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- </a:t>
            </a:r>
            <a:r>
              <a:rPr lang="sk-SK" dirty="0" smtClean="0"/>
              <a:t>Potom smerový </a:t>
            </a:r>
            <a:r>
              <a:rPr lang="sk-SK" dirty="0"/>
              <a:t>uhol </a:t>
            </a:r>
            <a:r>
              <a:rPr lang="sk-SK" dirty="0" err="1" smtClean="0"/>
              <a:t>Yagiho</a:t>
            </a:r>
            <a:r>
              <a:rPr lang="sk-SK" dirty="0" smtClean="0"/>
              <a:t> antény (je už užší než uhol samotného dipólu):</a:t>
            </a:r>
            <a:endParaRPr lang="en-US" dirty="0"/>
          </a:p>
        </p:txBody>
      </p:sp>
      <p:sp>
        <p:nvSpPr>
          <p:cNvPr id="2" name="BlokTextu 1"/>
          <p:cNvSpPr txBox="1"/>
          <p:nvPr/>
        </p:nvSpPr>
        <p:spPr>
          <a:xfrm>
            <a:off x="5796136" y="1505712"/>
            <a:ext cx="30365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Ďalšie konštrukčné </a:t>
            </a:r>
            <a:r>
              <a:rPr lang="sk-SK" b="1" smtClean="0"/>
              <a:t>tvary antén:</a:t>
            </a:r>
            <a:endParaRPr lang="sk-SK" b="1" dirty="0" smtClean="0"/>
          </a:p>
          <a:p>
            <a:r>
              <a:rPr lang="sk-SK" dirty="0" smtClean="0"/>
              <a:t>Žiariče môžu mať rôzny tvar (slučkový dipól, „krídelká“- tvar V, ...), reflektory </a:t>
            </a:r>
            <a:r>
              <a:rPr lang="sk-SK" smtClean="0"/>
              <a:t>majú tiež rôzny </a:t>
            </a:r>
            <a:r>
              <a:rPr lang="sk-SK" dirty="0" smtClean="0"/>
              <a:t>tvar (viac tyčí, ploché mreže vodivo pospájané, tvarované do „vankúša“ alebo do </a:t>
            </a:r>
            <a:r>
              <a:rPr lang="sk-SK" dirty="0" err="1" smtClean="0"/>
              <a:t>paraboloidu</a:t>
            </a:r>
            <a:r>
              <a:rPr lang="sk-SK" dirty="0" smtClean="0"/>
              <a:t>, tanierové v tvare </a:t>
            </a:r>
            <a:r>
              <a:rPr lang="sk-SK" dirty="0" err="1" smtClean="0"/>
              <a:t>paraboloidu</a:t>
            </a:r>
            <a:r>
              <a:rPr lang="sk-SK" dirty="0" smtClean="0"/>
              <a:t>,...), direktorov v </a:t>
            </a:r>
            <a:r>
              <a:rPr lang="sk-SK" dirty="0" err="1" smtClean="0"/>
              <a:t>Yagiho</a:t>
            </a:r>
            <a:r>
              <a:rPr lang="sk-SK" dirty="0" smtClean="0"/>
              <a:t> anténach </a:t>
            </a:r>
            <a:r>
              <a:rPr lang="sk-SK" dirty="0" err="1" smtClean="0"/>
              <a:t>može</a:t>
            </a:r>
            <a:r>
              <a:rPr lang="sk-SK" dirty="0" smtClean="0"/>
              <a:t> byť viac.</a:t>
            </a:r>
          </a:p>
          <a:p>
            <a:r>
              <a:rPr lang="sk-SK" dirty="0" smtClean="0"/>
              <a:t>To všetko ovplyvňuje zisk a </a:t>
            </a:r>
            <a:r>
              <a:rPr lang="sk-SK" dirty="0" err="1" smtClean="0"/>
              <a:t>smerovosť</a:t>
            </a:r>
            <a:r>
              <a:rPr lang="sk-SK" dirty="0" smtClean="0"/>
              <a:t> </a:t>
            </a:r>
            <a:r>
              <a:rPr lang="sk-SK" smtClean="0"/>
              <a:t>antény (</a:t>
            </a:r>
            <a:r>
              <a:rPr lang="sk-SK" dirty="0" err="1"/>
              <a:t>ú</a:t>
            </a:r>
            <a:r>
              <a:rPr lang="sk-SK" smtClean="0"/>
              <a:t>činnosť </a:t>
            </a:r>
            <a:r>
              <a:rPr lang="sk-SK" dirty="0" smtClean="0"/>
              <a:t>smerovej charakteristiky, počet lalokov, smerový uhol)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8497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ntenna Radiation Patter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98550"/>
            <a:ext cx="4176712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58800" y="4222750"/>
            <a:ext cx="38750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Obr. Ukážka anténovej charakteristiky v </a:t>
            </a:r>
            <a:r>
              <a:rPr lang="sk-SK" b="1"/>
              <a:t>pravouhlých súradniciach</a:t>
            </a:r>
            <a:r>
              <a:rPr lang="sk-SK"/>
              <a:t> (rovina „E“, horizontálna) pre typickú 10-prvkovú Yagi-anténu</a:t>
            </a:r>
            <a:endParaRPr lang="cs-CZ" b="1"/>
          </a:p>
        </p:txBody>
      </p:sp>
      <p:pic>
        <p:nvPicPr>
          <p:cNvPr id="20484" name="Picture 4" descr="Antenna Radiation Patter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20713"/>
            <a:ext cx="3614738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427663" y="4733925"/>
            <a:ext cx="3348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a v</a:t>
            </a:r>
            <a:r>
              <a:rPr lang="sk-SK" b="1"/>
              <a:t> polárnych súradniciach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382103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57-3899-4170-8BA6-968B9BFBE0F6}" type="slidenum">
              <a:rPr lang="cs-CZ"/>
              <a:pPr/>
              <a:t>29</a:t>
            </a:fld>
            <a:endParaRPr lang="cs-CZ"/>
          </a:p>
        </p:txBody>
      </p:sp>
      <p:sp>
        <p:nvSpPr>
          <p:cNvPr id="2" name="BlokTextu 1"/>
          <p:cNvSpPr txBox="1"/>
          <p:nvPr/>
        </p:nvSpPr>
        <p:spPr>
          <a:xfrm>
            <a:off x="1259632" y="2132856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dirty="0" smtClean="0"/>
              <a:t>snaha konštruktérov: zlepšiť </a:t>
            </a:r>
            <a:r>
              <a:rPr lang="sk-SK" dirty="0" err="1" smtClean="0"/>
              <a:t>smerovosť</a:t>
            </a:r>
            <a:r>
              <a:rPr lang="sk-SK" dirty="0" smtClean="0"/>
              <a:t> a zvýšiť zisk </a:t>
            </a:r>
            <a:r>
              <a:rPr lang="sk-SK" dirty="0" smtClean="0">
                <a:sym typeface="Wingdings" pitchFamily="2" charset="2"/>
              </a:rPr>
              <a:t></a:t>
            </a:r>
            <a:r>
              <a:rPr lang="el-GR" dirty="0" smtClean="0">
                <a:sym typeface="Wingdings" pitchFamily="2" charset="2"/>
              </a:rPr>
              <a:t> </a:t>
            </a:r>
            <a:r>
              <a:rPr lang="sk-SK" dirty="0" smtClean="0">
                <a:sym typeface="Wingdings" pitchFamily="2" charset="2"/>
              </a:rPr>
              <a:t>rôzne reflektory</a:t>
            </a:r>
            <a:r>
              <a:rPr lang="sk-SK" smtClean="0">
                <a:sym typeface="Wingdings" pitchFamily="2" charset="2"/>
              </a:rPr>
              <a:t>; </a:t>
            </a:r>
          </a:p>
          <a:p>
            <a:pPr marL="285750" indent="-285750">
              <a:buFontTx/>
              <a:buChar char="-"/>
            </a:pPr>
            <a:r>
              <a:rPr lang="sk-SK" smtClean="0">
                <a:sym typeface="Wingdings" pitchFamily="2" charset="2"/>
              </a:rPr>
              <a:t>pre </a:t>
            </a:r>
            <a:r>
              <a:rPr lang="sk-SK" dirty="0" smtClean="0">
                <a:sym typeface="Wingdings" pitchFamily="2" charset="2"/>
              </a:rPr>
              <a:t>satelitný príjem </a:t>
            </a:r>
            <a:r>
              <a:rPr lang="sk-SK" b="1" dirty="0" smtClean="0">
                <a:sym typeface="Wingdings" pitchFamily="2" charset="2"/>
              </a:rPr>
              <a:t>parabolické reflektory</a:t>
            </a:r>
            <a:endParaRPr lang="el-GR" b="1" dirty="0" smtClean="0"/>
          </a:p>
        </p:txBody>
      </p:sp>
    </p:spTree>
    <p:extLst>
      <p:ext uri="{BB962C8B-B14F-4D97-AF65-F5344CB8AC3E}">
        <p14:creationId xmlns:p14="http://schemas.microsoft.com/office/powerpoint/2010/main" val="154623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5DBA4-E9BB-48B6-8E02-BCE38BD38EE8}" type="slidenum">
              <a:rPr lang="en-US"/>
              <a:pPr/>
              <a:t>3</a:t>
            </a:fld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84213" y="404813"/>
            <a:ext cx="46085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 dirty="0" smtClean="0"/>
              <a:t>Pojmy</a:t>
            </a:r>
            <a:endParaRPr lang="en-US" u="sng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764506" y="1530102"/>
            <a:ext cx="64801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uplink</a:t>
            </a:r>
          </a:p>
          <a:p>
            <a:pPr>
              <a:spcBef>
                <a:spcPct val="50000"/>
              </a:spcBef>
            </a:pPr>
            <a:r>
              <a:rPr lang="sk-SK"/>
              <a:t>- downlink</a:t>
            </a:r>
          </a:p>
          <a:p>
            <a:pPr>
              <a:spcBef>
                <a:spcPct val="50000"/>
              </a:spcBef>
            </a:pPr>
            <a:r>
              <a:rPr lang="sk-SK"/>
              <a:t>- </a:t>
            </a:r>
            <a:r>
              <a:rPr lang="sk-SK" b="1"/>
              <a:t>feederlink</a:t>
            </a:r>
            <a:r>
              <a:rPr lang="sk-SK"/>
              <a:t> – komunikačná linka medzi ústredňovou pozemnou stanicou a satelitom</a:t>
            </a:r>
            <a:endParaRPr lang="en-US" u="sng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1620838" y="1701800"/>
            <a:ext cx="2159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1620838" y="1989138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1620838" y="1989138"/>
            <a:ext cx="28733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763713" y="3429000"/>
            <a:ext cx="684053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sk-SK" b="1" dirty="0" smtClean="0"/>
              <a:t>transpondér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en-US" dirty="0"/>
              <a:t>Transmitter + Responder)</a:t>
            </a:r>
            <a:r>
              <a:rPr lang="sk-SK" dirty="0"/>
              <a:t> – automatické zariadenie, ktoré prijíma, zosilňuje a znovu vysiela signál (a inej frekvencii) – pre tieto funkcie má na palube elektronické vybavenie</a:t>
            </a:r>
            <a:r>
              <a:rPr lang="sk-SK" dirty="0" smtClean="0"/>
              <a:t>...  jeho parametre sú šírka kanála, nosná frekvencia, počet resp. mená konkrétnych TV a rozhlasových staníc v </a:t>
            </a:r>
            <a:r>
              <a:rPr lang="sk-SK" dirty="0" err="1" smtClean="0"/>
              <a:t>multiplexe</a:t>
            </a:r>
            <a:r>
              <a:rPr lang="sk-SK" dirty="0"/>
              <a:t> </a:t>
            </a:r>
            <a:r>
              <a:rPr lang="sk-SK" dirty="0" smtClean="0"/>
              <a:t>+ ostatné služby, výkon signálu (v minulosti to bol kanál s 1 analógovým programom)</a:t>
            </a:r>
            <a:endParaRPr lang="en-US" dirty="0"/>
          </a:p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en-US" b="1" dirty="0"/>
              <a:t>LOS</a:t>
            </a:r>
            <a:r>
              <a:rPr lang="en-US" dirty="0"/>
              <a:t> – </a:t>
            </a:r>
            <a:r>
              <a:rPr lang="en-US" b="1" dirty="0"/>
              <a:t>line-of-sight</a:t>
            </a:r>
            <a:r>
              <a:rPr lang="en-US" dirty="0"/>
              <a:t> – </a:t>
            </a:r>
            <a:r>
              <a:rPr lang="sk-SK" dirty="0" smtClean="0"/>
              <a:t>podmienka priamej viditeľnosti – pre dobrý príjem</a:t>
            </a:r>
            <a:r>
              <a:rPr lang="en-US" dirty="0" smtClean="0"/>
              <a:t> </a:t>
            </a:r>
            <a:endParaRPr lang="sk-SK" dirty="0"/>
          </a:p>
          <a:p>
            <a:pPr marL="285750" indent="-285750">
              <a:spcBef>
                <a:spcPct val="50000"/>
              </a:spcBef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9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27F1-C287-48DD-9A48-3A583F75BE65}" type="slidenum">
              <a:rPr lang="cs-CZ"/>
              <a:pPr/>
              <a:t>30</a:t>
            </a:fld>
            <a:endParaRPr lang="cs-CZ"/>
          </a:p>
        </p:txBody>
      </p:sp>
      <p:pic>
        <p:nvPicPr>
          <p:cNvPr id="30725" name="Picture 5" descr="Directional%20Antenna%20(500%20x%2031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6953250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3563888" y="23488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plošné antény</a:t>
            </a:r>
            <a:endParaRPr lang="sk-SK" dirty="0"/>
          </a:p>
        </p:txBody>
      </p:sp>
      <p:pic>
        <p:nvPicPr>
          <p:cNvPr id="2050" name="Picture 2" descr="http://www.freepatentsonline.com/6552685-0-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5490825"/>
            <a:ext cx="277143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89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patentsonline.com/6552685-0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27749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755576" y="6093296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Obr. </a:t>
            </a:r>
            <a:r>
              <a:rPr lang="sk-SK" sz="1200" dirty="0"/>
              <a:t>:</a:t>
            </a:r>
            <a:r>
              <a:rPr lang="sk-SK" sz="1200" dirty="0" smtClean="0"/>
              <a:t> Hitachi</a:t>
            </a:r>
            <a:endParaRPr lang="sk-SK" sz="1200" dirty="0"/>
          </a:p>
        </p:txBody>
      </p:sp>
      <p:sp>
        <p:nvSpPr>
          <p:cNvPr id="4" name="BlokTextu 3"/>
          <p:cNvSpPr txBox="1"/>
          <p:nvPr/>
        </p:nvSpPr>
        <p:spPr>
          <a:xfrm>
            <a:off x="5724128" y="350100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žiariče (poprepájané vodivé plôšky)</a:t>
            </a:r>
            <a:endParaRPr lang="sk-SK" dirty="0"/>
          </a:p>
        </p:txBody>
      </p:sp>
      <p:cxnSp>
        <p:nvCxnSpPr>
          <p:cNvPr id="6" name="Rovná spojovacia šípka 5"/>
          <p:cNvCxnSpPr/>
          <p:nvPr/>
        </p:nvCxnSpPr>
        <p:spPr>
          <a:xfrm flipH="1">
            <a:off x="4283968" y="3685674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/>
          <p:cNvSpPr txBox="1"/>
          <p:nvPr/>
        </p:nvSpPr>
        <p:spPr>
          <a:xfrm>
            <a:off x="1187624" y="62068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Plošná anténa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12070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E98E-CDEF-4291-912E-5C45F0C4C9CE}" type="slidenum">
              <a:rPr lang="cs-CZ"/>
              <a:pPr/>
              <a:t>32</a:t>
            </a:fld>
            <a:endParaRPr lang="cs-CZ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/>
              <a:t>Reflektorové antény – parabolové, „tanierové“ (Dish) antény</a:t>
            </a:r>
            <a:endParaRPr lang="en-US" sz="2400"/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381000" y="17526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72" name="Freeform 4"/>
          <p:cNvSpPr>
            <a:spLocks/>
          </p:cNvSpPr>
          <p:nvPr/>
        </p:nvSpPr>
        <p:spPr bwMode="auto">
          <a:xfrm>
            <a:off x="1828800" y="2133600"/>
            <a:ext cx="304800" cy="990600"/>
          </a:xfrm>
          <a:custGeom>
            <a:avLst/>
            <a:gdLst>
              <a:gd name="T0" fmla="*/ 240 w 240"/>
              <a:gd name="T1" fmla="*/ 0 h 336"/>
              <a:gd name="T2" fmla="*/ 0 w 240"/>
              <a:gd name="T3" fmla="*/ 144 h 336"/>
              <a:gd name="T4" fmla="*/ 240 w 240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" h="336">
                <a:moveTo>
                  <a:pt x="240" y="0"/>
                </a:moveTo>
                <a:cubicBezTo>
                  <a:pt x="120" y="44"/>
                  <a:pt x="0" y="88"/>
                  <a:pt x="0" y="144"/>
                </a:cubicBezTo>
                <a:cubicBezTo>
                  <a:pt x="0" y="200"/>
                  <a:pt x="120" y="268"/>
                  <a:pt x="240" y="33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>
            <a:off x="5372100" y="2057400"/>
            <a:ext cx="276225" cy="995363"/>
          </a:xfrm>
          <a:custGeom>
            <a:avLst/>
            <a:gdLst>
              <a:gd name="T0" fmla="*/ 174 w 174"/>
              <a:gd name="T1" fmla="*/ 0 h 627"/>
              <a:gd name="T2" fmla="*/ 24 w 174"/>
              <a:gd name="T3" fmla="*/ 315 h 627"/>
              <a:gd name="T4" fmla="*/ 30 w 174"/>
              <a:gd name="T5" fmla="*/ 627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4" h="627">
                <a:moveTo>
                  <a:pt x="174" y="0"/>
                </a:moveTo>
                <a:cubicBezTo>
                  <a:pt x="149" y="51"/>
                  <a:pt x="48" y="211"/>
                  <a:pt x="24" y="315"/>
                </a:cubicBezTo>
                <a:cubicBezTo>
                  <a:pt x="0" y="419"/>
                  <a:pt x="29" y="562"/>
                  <a:pt x="30" y="62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76" name="Freeform 8"/>
          <p:cNvSpPr>
            <a:spLocks/>
          </p:cNvSpPr>
          <p:nvPr/>
        </p:nvSpPr>
        <p:spPr bwMode="auto">
          <a:xfrm>
            <a:off x="2667000" y="2514600"/>
            <a:ext cx="152400" cy="152400"/>
          </a:xfrm>
          <a:custGeom>
            <a:avLst/>
            <a:gdLst>
              <a:gd name="T0" fmla="*/ 0 w 96"/>
              <a:gd name="T1" fmla="*/ 0 h 96"/>
              <a:gd name="T2" fmla="*/ 96 w 96"/>
              <a:gd name="T3" fmla="*/ 48 h 96"/>
              <a:gd name="T4" fmla="*/ 0 w 96"/>
              <a:gd name="T5" fmla="*/ 96 h 96"/>
              <a:gd name="T6" fmla="*/ 0 w 96"/>
              <a:gd name="T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96">
                <a:moveTo>
                  <a:pt x="0" y="0"/>
                </a:moveTo>
                <a:lnTo>
                  <a:pt x="96" y="48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 rot="9452834">
            <a:off x="890588" y="5610225"/>
            <a:ext cx="152400" cy="152400"/>
          </a:xfrm>
          <a:custGeom>
            <a:avLst/>
            <a:gdLst>
              <a:gd name="T0" fmla="*/ 0 w 96"/>
              <a:gd name="T1" fmla="*/ 0 h 96"/>
              <a:gd name="T2" fmla="*/ 96 w 96"/>
              <a:gd name="T3" fmla="*/ 48 h 96"/>
              <a:gd name="T4" fmla="*/ 0 w 96"/>
              <a:gd name="T5" fmla="*/ 96 h 96"/>
              <a:gd name="T6" fmla="*/ 0 w 96"/>
              <a:gd name="T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96">
                <a:moveTo>
                  <a:pt x="0" y="0"/>
                </a:moveTo>
                <a:lnTo>
                  <a:pt x="96" y="48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78" name="Freeform 10"/>
          <p:cNvSpPr>
            <a:spLocks/>
          </p:cNvSpPr>
          <p:nvPr/>
        </p:nvSpPr>
        <p:spPr bwMode="auto">
          <a:xfrm rot="2081710">
            <a:off x="6858000" y="3124200"/>
            <a:ext cx="152400" cy="152400"/>
          </a:xfrm>
          <a:custGeom>
            <a:avLst/>
            <a:gdLst>
              <a:gd name="T0" fmla="*/ 0 w 96"/>
              <a:gd name="T1" fmla="*/ 0 h 96"/>
              <a:gd name="T2" fmla="*/ 96 w 96"/>
              <a:gd name="T3" fmla="*/ 48 h 96"/>
              <a:gd name="T4" fmla="*/ 0 w 96"/>
              <a:gd name="T5" fmla="*/ 96 h 96"/>
              <a:gd name="T6" fmla="*/ 0 w 96"/>
              <a:gd name="T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96">
                <a:moveTo>
                  <a:pt x="0" y="0"/>
                </a:moveTo>
                <a:lnTo>
                  <a:pt x="96" y="48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79" name="Freeform 11"/>
          <p:cNvSpPr>
            <a:spLocks/>
          </p:cNvSpPr>
          <p:nvPr/>
        </p:nvSpPr>
        <p:spPr bwMode="auto">
          <a:xfrm rot="9019187">
            <a:off x="5356225" y="6038850"/>
            <a:ext cx="152400" cy="152400"/>
          </a:xfrm>
          <a:custGeom>
            <a:avLst/>
            <a:gdLst>
              <a:gd name="T0" fmla="*/ 0 w 96"/>
              <a:gd name="T1" fmla="*/ 0 h 96"/>
              <a:gd name="T2" fmla="*/ 96 w 96"/>
              <a:gd name="T3" fmla="*/ 48 h 96"/>
              <a:gd name="T4" fmla="*/ 0 w 96"/>
              <a:gd name="T5" fmla="*/ 96 h 96"/>
              <a:gd name="T6" fmla="*/ 0 w 96"/>
              <a:gd name="T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96">
                <a:moveTo>
                  <a:pt x="0" y="0"/>
                </a:moveTo>
                <a:lnTo>
                  <a:pt x="96" y="48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 flipV="1">
            <a:off x="2133600" y="2209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>
            <a:off x="2133600" y="2667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2133600" y="2209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2133600" y="3048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H="1" flipV="1">
            <a:off x="5715000" y="2209800"/>
            <a:ext cx="1143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H="1" flipV="1">
            <a:off x="5508625" y="2997200"/>
            <a:ext cx="1349375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5715000" y="2209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5580063" y="2997200"/>
            <a:ext cx="1811337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8" name="Freeform 20"/>
          <p:cNvSpPr>
            <a:spLocks/>
          </p:cNvSpPr>
          <p:nvPr/>
        </p:nvSpPr>
        <p:spPr bwMode="auto">
          <a:xfrm>
            <a:off x="1881188" y="5381625"/>
            <a:ext cx="76200" cy="228600"/>
          </a:xfrm>
          <a:custGeom>
            <a:avLst/>
            <a:gdLst>
              <a:gd name="T0" fmla="*/ 48 w 48"/>
              <a:gd name="T1" fmla="*/ 0 h 96"/>
              <a:gd name="T2" fmla="*/ 0 w 48"/>
              <a:gd name="T3" fmla="*/ 48 h 96"/>
              <a:gd name="T4" fmla="*/ 48 w 48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96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24" y="80"/>
                  <a:pt x="48" y="9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 flipV="1">
            <a:off x="1119188" y="5534025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H="1" flipV="1">
            <a:off x="1042988" y="5229225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>
            <a:off x="1042988" y="5229225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 flipV="1">
            <a:off x="1042988" y="5381625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 flipH="1" flipV="1">
            <a:off x="1119188" y="4467225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>
            <a:off x="1119188" y="4467225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5" name="Freeform 27"/>
          <p:cNvSpPr>
            <a:spLocks/>
          </p:cNvSpPr>
          <p:nvPr/>
        </p:nvSpPr>
        <p:spPr bwMode="auto">
          <a:xfrm>
            <a:off x="6346825" y="5810250"/>
            <a:ext cx="76200" cy="304800"/>
          </a:xfrm>
          <a:custGeom>
            <a:avLst/>
            <a:gdLst>
              <a:gd name="T0" fmla="*/ 0 w 48"/>
              <a:gd name="T1" fmla="*/ 0 h 192"/>
              <a:gd name="T2" fmla="*/ 48 w 48"/>
              <a:gd name="T3" fmla="*/ 96 h 192"/>
              <a:gd name="T4" fmla="*/ 0 w 48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192">
                <a:moveTo>
                  <a:pt x="0" y="0"/>
                </a:moveTo>
                <a:cubicBezTo>
                  <a:pt x="24" y="32"/>
                  <a:pt x="48" y="64"/>
                  <a:pt x="48" y="96"/>
                </a:cubicBezTo>
                <a:cubicBezTo>
                  <a:pt x="48" y="128"/>
                  <a:pt x="24" y="160"/>
                  <a:pt x="0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 flipV="1">
            <a:off x="5584825" y="603885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 flipH="1" flipV="1">
            <a:off x="5508625" y="573405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>
            <a:off x="5508625" y="573405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9" name="Line 31"/>
          <p:cNvSpPr>
            <a:spLocks noChangeShapeType="1"/>
          </p:cNvSpPr>
          <p:nvPr/>
        </p:nvSpPr>
        <p:spPr bwMode="auto">
          <a:xfrm flipV="1">
            <a:off x="5508625" y="588645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800" name="Line 32"/>
          <p:cNvSpPr>
            <a:spLocks noChangeShapeType="1"/>
          </p:cNvSpPr>
          <p:nvPr/>
        </p:nvSpPr>
        <p:spPr bwMode="auto">
          <a:xfrm flipH="1" flipV="1">
            <a:off x="5584825" y="4972050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801" name="Line 33"/>
          <p:cNvSpPr>
            <a:spLocks noChangeShapeType="1"/>
          </p:cNvSpPr>
          <p:nvPr/>
        </p:nvSpPr>
        <p:spPr bwMode="auto">
          <a:xfrm>
            <a:off x="5584825" y="497205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611188" y="3276600"/>
            <a:ext cx="41767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Symmetric</a:t>
            </a:r>
            <a:r>
              <a:rPr lang="sk-SK" sz="2000" b="1">
                <a:latin typeface="Times New Roman" pitchFamily="18" charset="0"/>
              </a:rPr>
              <a:t>ká </a:t>
            </a:r>
            <a:r>
              <a:rPr lang="sk-SK" sz="2000">
                <a:latin typeface="Times New Roman" pitchFamily="18" charset="0"/>
              </a:rPr>
              <a:t>spredu napájaná (žiarič je vpredu, na strane dopadajúceho e-m žiarenia</a:t>
            </a:r>
            <a:r>
              <a:rPr lang="sk-SK" sz="2000" b="1">
                <a:latin typeface="Times New Roman" pitchFamily="18" charset="0"/>
              </a:rPr>
              <a:t>)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32803" name="Text Box 35"/>
          <p:cNvSpPr txBox="1">
            <a:spLocks noChangeArrowheads="1"/>
          </p:cNvSpPr>
          <p:nvPr/>
        </p:nvSpPr>
        <p:spPr bwMode="auto">
          <a:xfrm>
            <a:off x="5076825" y="3276600"/>
            <a:ext cx="40671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Ofset</a:t>
            </a:r>
            <a:r>
              <a:rPr lang="sk-SK" sz="2000" b="1">
                <a:latin typeface="Times New Roman" pitchFamily="18" charset="0"/>
              </a:rPr>
              <a:t>ová </a:t>
            </a:r>
            <a:r>
              <a:rPr lang="sk-SK" sz="2000">
                <a:latin typeface="Times New Roman" pitchFamily="18" charset="0"/>
              </a:rPr>
              <a:t>(výrez z hornej časti parabolickej plochy – výhody: menší rozmer, nenasneží</a:t>
            </a:r>
            <a:r>
              <a:rPr lang="sk-SK" sz="2000" b="1">
                <a:latin typeface="Times New Roman" pitchFamily="18" charset="0"/>
              </a:rPr>
              <a:t> ...) - </a:t>
            </a:r>
            <a:r>
              <a:rPr lang="sk-SK" sz="2000">
                <a:latin typeface="Times New Roman" pitchFamily="18" charset="0"/>
              </a:rPr>
              <a:t>spredu napájaná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32804" name="Text Box 36"/>
          <p:cNvSpPr txBox="1">
            <a:spLocks noChangeArrowheads="1"/>
          </p:cNvSpPr>
          <p:nvPr/>
        </p:nvSpPr>
        <p:spPr bwMode="auto">
          <a:xfrm>
            <a:off x="509588" y="5838825"/>
            <a:ext cx="304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Of</a:t>
            </a:r>
            <a:r>
              <a:rPr lang="sk-SK" sz="2000" b="1">
                <a:latin typeface="Times New Roman" pitchFamily="18" charset="0"/>
              </a:rPr>
              <a:t>setová – Cassegrain (</a:t>
            </a:r>
            <a:r>
              <a:rPr lang="sk-SK" sz="2000">
                <a:latin typeface="Times New Roman" pitchFamily="18" charset="0"/>
              </a:rPr>
              <a:t>2 reflektory...)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5203825" y="6267450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Offset-Fed, Gregorian</a:t>
            </a:r>
          </a:p>
        </p:txBody>
      </p:sp>
      <p:sp>
        <p:nvSpPr>
          <p:cNvPr id="32806" name="Freeform 38"/>
          <p:cNvSpPr>
            <a:spLocks/>
          </p:cNvSpPr>
          <p:nvPr/>
        </p:nvSpPr>
        <p:spPr bwMode="auto">
          <a:xfrm>
            <a:off x="820738" y="4260850"/>
            <a:ext cx="276225" cy="995363"/>
          </a:xfrm>
          <a:custGeom>
            <a:avLst/>
            <a:gdLst>
              <a:gd name="T0" fmla="*/ 174 w 174"/>
              <a:gd name="T1" fmla="*/ 0 h 627"/>
              <a:gd name="T2" fmla="*/ 24 w 174"/>
              <a:gd name="T3" fmla="*/ 315 h 627"/>
              <a:gd name="T4" fmla="*/ 30 w 174"/>
              <a:gd name="T5" fmla="*/ 627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4" h="627">
                <a:moveTo>
                  <a:pt x="174" y="0"/>
                </a:moveTo>
                <a:cubicBezTo>
                  <a:pt x="149" y="51"/>
                  <a:pt x="48" y="211"/>
                  <a:pt x="24" y="315"/>
                </a:cubicBezTo>
                <a:cubicBezTo>
                  <a:pt x="0" y="419"/>
                  <a:pt x="29" y="562"/>
                  <a:pt x="30" y="62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807" name="Freeform 39"/>
          <p:cNvSpPr>
            <a:spLocks/>
          </p:cNvSpPr>
          <p:nvPr/>
        </p:nvSpPr>
        <p:spPr bwMode="auto">
          <a:xfrm>
            <a:off x="5233988" y="4760913"/>
            <a:ext cx="276225" cy="995362"/>
          </a:xfrm>
          <a:custGeom>
            <a:avLst/>
            <a:gdLst>
              <a:gd name="T0" fmla="*/ 174 w 174"/>
              <a:gd name="T1" fmla="*/ 0 h 627"/>
              <a:gd name="T2" fmla="*/ 24 w 174"/>
              <a:gd name="T3" fmla="*/ 315 h 627"/>
              <a:gd name="T4" fmla="*/ 30 w 174"/>
              <a:gd name="T5" fmla="*/ 627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4" h="627">
                <a:moveTo>
                  <a:pt x="174" y="0"/>
                </a:moveTo>
                <a:cubicBezTo>
                  <a:pt x="149" y="51"/>
                  <a:pt x="48" y="211"/>
                  <a:pt x="24" y="315"/>
                </a:cubicBezTo>
                <a:cubicBezTo>
                  <a:pt x="0" y="419"/>
                  <a:pt x="29" y="562"/>
                  <a:pt x="30" y="62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808" name="Text Box 40"/>
          <p:cNvSpPr txBox="1">
            <a:spLocks noChangeArrowheads="1"/>
          </p:cNvSpPr>
          <p:nvPr/>
        </p:nvSpPr>
        <p:spPr bwMode="auto">
          <a:xfrm>
            <a:off x="2843213" y="2420938"/>
            <a:ext cx="1296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žiarič</a:t>
            </a:r>
            <a:endParaRPr lang="en-US"/>
          </a:p>
        </p:txBody>
      </p:sp>
      <p:sp>
        <p:nvSpPr>
          <p:cNvPr id="32809" name="Text Box 41"/>
          <p:cNvSpPr txBox="1">
            <a:spLocks noChangeArrowheads="1"/>
          </p:cNvSpPr>
          <p:nvPr/>
        </p:nvSpPr>
        <p:spPr bwMode="auto">
          <a:xfrm>
            <a:off x="971550" y="1989138"/>
            <a:ext cx="1296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reflektor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3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3DB9-BDBA-446D-9F67-DC8080AD59C1}" type="slidenum">
              <a:rPr lang="en-US"/>
              <a:pPr/>
              <a:t>33</a:t>
            </a:fld>
            <a:endParaRPr lang="en-US"/>
          </a:p>
        </p:txBody>
      </p:sp>
      <p:pic>
        <p:nvPicPr>
          <p:cNvPr id="34821" name="Picture 5" descr="spotbeam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65400"/>
            <a:ext cx="685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95288" y="6165850"/>
            <a:ext cx="7921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/>
              <a:t>Obr</a:t>
            </a:r>
            <a:r>
              <a:rPr lang="en-US" b="1" dirty="0" smtClean="0"/>
              <a:t>.</a:t>
            </a:r>
            <a:r>
              <a:rPr lang="sk-SK" dirty="0" smtClean="0"/>
              <a:t> </a:t>
            </a:r>
            <a:r>
              <a:rPr lang="en-US" dirty="0" err="1" smtClean="0"/>
              <a:t>Stopa</a:t>
            </a:r>
            <a:r>
              <a:rPr lang="en-US" dirty="0" smtClean="0"/>
              <a:t> </a:t>
            </a:r>
            <a:r>
              <a:rPr lang="en-US" dirty="0"/>
              <a:t>(o</a:t>
            </a:r>
            <a:r>
              <a:rPr lang="sk-SK" dirty="0" err="1"/>
              <a:t>žiarená</a:t>
            </a:r>
            <a:r>
              <a:rPr lang="sk-SK" dirty="0"/>
              <a:t> plocha) z 1 </a:t>
            </a:r>
            <a:r>
              <a:rPr lang="sk-SK" dirty="0" err="1"/>
              <a:t>GEO-satelitu</a:t>
            </a:r>
            <a:r>
              <a:rPr lang="sk-SK" dirty="0"/>
              <a:t> (3 </a:t>
            </a:r>
            <a:r>
              <a:rPr lang="sk-SK" dirty="0" err="1"/>
              <a:t>GEO</a:t>
            </a:r>
            <a:r>
              <a:rPr lang="sk-SK" dirty="0"/>
              <a:t> satelity pokryjú po obvode celú Zem) </a:t>
            </a:r>
            <a:endParaRPr lang="cs-CZ" dirty="0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5613" cy="252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500563" y="188913"/>
            <a:ext cx="43926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/>
              <a:t>Obr</a:t>
            </a:r>
            <a:r>
              <a:rPr lang="en-US" b="1" dirty="0"/>
              <a:t>. </a:t>
            </a:r>
            <a:r>
              <a:rPr lang="en-US" dirty="0"/>
              <a:t> </a:t>
            </a:r>
            <a:r>
              <a:rPr lang="en-US" dirty="0" err="1"/>
              <a:t>Pr</a:t>
            </a:r>
            <a:r>
              <a:rPr lang="sk-SK" dirty="0" err="1"/>
              <a:t>íklad</a:t>
            </a:r>
            <a:r>
              <a:rPr lang="sk-SK" dirty="0"/>
              <a:t> tvorby </a:t>
            </a:r>
            <a:r>
              <a:rPr lang="sk-SK" dirty="0" smtClean="0"/>
              <a:t>tvarovanej stopy (</a:t>
            </a:r>
            <a:r>
              <a:rPr lang="sk-SK" dirty="0" err="1" smtClean="0"/>
              <a:t>footprint</a:t>
            </a:r>
            <a:r>
              <a:rPr lang="sk-SK" dirty="0" smtClean="0"/>
              <a:t>) – plochy pokrytej signálom </a:t>
            </a:r>
            <a:r>
              <a:rPr lang="sk-SK" dirty="0" err="1" smtClean="0"/>
              <a:t>sat</a:t>
            </a:r>
            <a:r>
              <a:rPr lang="sk-SK" dirty="0" smtClean="0"/>
              <a:t>. antény </a:t>
            </a:r>
            <a:r>
              <a:rPr lang="sk-SK" dirty="0"/>
              <a:t>(viac žiaričov, jeden reflektor/“tanier“)</a:t>
            </a:r>
            <a:endParaRPr lang="cs-CZ" b="1" dirty="0"/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268413"/>
            <a:ext cx="32607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://sabo.blog.sme.sk/blog/143/50681/multi_para_lnbtriple_win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80" y="44624"/>
            <a:ext cx="42862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44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8567-EC8B-45FD-81D2-D5ADB10A90E2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0" y="188913"/>
            <a:ext cx="6696421" cy="78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/>
              <a:t>tak</a:t>
            </a:r>
            <a:r>
              <a:rPr lang="sk-SK" b="1" dirty="0" smtClean="0"/>
              <a:t>že teraz môžeme:</a:t>
            </a:r>
            <a:endParaRPr lang="en-US" b="1" dirty="0" smtClean="0"/>
          </a:p>
          <a:p>
            <a:pPr>
              <a:spcBef>
                <a:spcPct val="50000"/>
              </a:spcBef>
            </a:pPr>
            <a:r>
              <a:rPr lang="en-US" b="1" dirty="0" err="1" smtClean="0"/>
              <a:t>Poz</a:t>
            </a:r>
            <a:r>
              <a:rPr lang="sk-SK" b="1" dirty="0" err="1"/>
              <a:t>ícia</a:t>
            </a:r>
            <a:r>
              <a:rPr lang="sk-SK" b="1" dirty="0"/>
              <a:t> </a:t>
            </a:r>
            <a:r>
              <a:rPr lang="sk-SK" b="1" dirty="0" smtClean="0"/>
              <a:t>satelitu a nastavenie prijímacej antény-  </a:t>
            </a:r>
            <a:r>
              <a:rPr lang="sk-SK" b="1" dirty="0"/>
              <a:t>azimut a </a:t>
            </a:r>
            <a:r>
              <a:rPr lang="sk-SK" b="1" dirty="0" err="1"/>
              <a:t>elevácia</a:t>
            </a:r>
            <a:endParaRPr lang="en-US" b="1" dirty="0"/>
          </a:p>
        </p:txBody>
      </p:sp>
      <p:pic>
        <p:nvPicPr>
          <p:cNvPr id="47107" name="Picture 3" descr="azelz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5472857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angles_azimu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25538"/>
            <a:ext cx="2790825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6084888" y="4076700"/>
            <a:ext cx="280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www.physicalgeography.net/.../angles_azimuth.jpg 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23850" y="5589588"/>
            <a:ext cx="5688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www.srrb.noaa.gov/highlights/sunrise/azelzen.gif 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6011862" y="4014801"/>
            <a:ext cx="31321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b="1" dirty="0">
                <a:solidFill>
                  <a:srgbClr val="C00000"/>
                </a:solidFill>
              </a:rPr>
              <a:t>AZIMUT – orientovaný uhol medzi určitým smerom a severným smerom (z pohľadu užívateľa)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924300" y="2420938"/>
            <a:ext cx="194384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rovina horizontu alebo </a:t>
            </a:r>
            <a:r>
              <a:rPr lang="sk-SK" dirty="0" smtClean="0"/>
              <a:t>vodorovnej roviny</a:t>
            </a:r>
            <a:endParaRPr lang="en-US" dirty="0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H="1">
            <a:off x="3708400" y="2708275"/>
            <a:ext cx="28733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95288" y="6021388"/>
            <a:ext cx="4897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 err="1">
                <a:solidFill>
                  <a:srgbClr val="7030A0"/>
                </a:solidFill>
              </a:rPr>
              <a:t>Elevácia</a:t>
            </a:r>
            <a:r>
              <a:rPr lang="sk-SK" b="1" dirty="0">
                <a:solidFill>
                  <a:srgbClr val="7030A0"/>
                </a:solidFill>
              </a:rPr>
              <a:t> (h) - uhol vo zvislej rovine meraný od vodorovnej roviny k smeru pohľadu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7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Autofit/>
          </a:bodyPr>
          <a:lstStyle/>
          <a:p>
            <a:r>
              <a:rPr lang="sk-SK" sz="3200" dirty="0"/>
              <a:t>V</a:t>
            </a:r>
            <a:r>
              <a:rPr lang="sk-SK" sz="3200" dirty="0" smtClean="0"/>
              <a:t>ýpočet uhlov pre nastavenie satelitnej antény </a:t>
            </a:r>
            <a:r>
              <a:rPr lang="sk-SK" sz="3200" dirty="0" err="1" smtClean="0"/>
              <a:t>EL-elevácie</a:t>
            </a:r>
            <a:r>
              <a:rPr lang="sk-SK" sz="3200" dirty="0" smtClean="0"/>
              <a:t>, </a:t>
            </a:r>
            <a:r>
              <a:rPr lang="sk-SK" sz="3200" dirty="0" err="1" smtClean="0"/>
              <a:t>AZ-azimutu</a:t>
            </a:r>
            <a:r>
              <a:rPr lang="sk-SK" sz="3200" dirty="0"/>
              <a:t>:</a:t>
            </a:r>
          </a:p>
        </p:txBody>
      </p:sp>
      <p:graphicFrame>
        <p:nvGraphicFramePr>
          <p:cNvPr id="4" name="Zástupný symbol obsah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050273"/>
              </p:ext>
            </p:extLst>
          </p:nvPr>
        </p:nvGraphicFramePr>
        <p:xfrm>
          <a:off x="546882" y="1484784"/>
          <a:ext cx="3233030" cy="661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Rovnica" r:id="rId3" imgW="2108160" imgH="431640" progId="Equation.3">
                  <p:embed/>
                </p:oleObj>
              </mc:Choice>
              <mc:Fallback>
                <p:oleObj name="Rovnica" r:id="rId3" imgW="2108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82" y="1484784"/>
                        <a:ext cx="3233030" cy="6613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145668" y="216421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Výpočet pomocného parametra h: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k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18558233"/>
              </p:ext>
            </p:extLst>
          </p:nvPr>
        </p:nvGraphicFramePr>
        <p:xfrm>
          <a:off x="611560" y="2533546"/>
          <a:ext cx="2851484" cy="326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Rovnica" r:id="rId5" imgW="1892160" imgH="215640" progId="Equation.3">
                  <p:embed/>
                </p:oleObj>
              </mc:Choice>
              <mc:Fallback>
                <p:oleObj name="Rovnica" r:id="rId5" imgW="1892160" imgH="215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533546"/>
                        <a:ext cx="2851484" cy="326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145668" y="2923247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Hodnota 0.1513:</a:t>
            </a:r>
            <a:endParaRPr lang="sk-SK" dirty="0"/>
          </a:p>
        </p:txBody>
      </p:sp>
      <p:graphicFrame>
        <p:nvGraphicFramePr>
          <p:cNvPr id="10" name="Objekt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03413213"/>
              </p:ext>
            </p:extLst>
          </p:nvPr>
        </p:nvGraphicFramePr>
        <p:xfrm>
          <a:off x="539552" y="3292579"/>
          <a:ext cx="3223860" cy="599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Rovnica" r:id="rId7" imgW="2387520" imgH="444240" progId="Equation.3">
                  <p:embed/>
                </p:oleObj>
              </mc:Choice>
              <mc:Fallback>
                <p:oleObj name="Rovnica" r:id="rId7" imgW="2387520" imgH="4442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292579"/>
                        <a:ext cx="3223860" cy="599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lokTextu 10"/>
          <p:cNvSpPr txBox="1"/>
          <p:nvPr/>
        </p:nvSpPr>
        <p:spPr>
          <a:xfrm>
            <a:off x="145668" y="3933056"/>
            <a:ext cx="4830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/>
              <a:t>Kde: S...pozícia satelitu (jeho zem. dĺžka) v stupňoch; pri východných (°E ) treba brať zápornú hodnotu </a:t>
            </a:r>
          </a:p>
          <a:p>
            <a:r>
              <a:rPr lang="sk-SK" noProof="1"/>
              <a:t> </a:t>
            </a:r>
            <a:r>
              <a:rPr lang="sk-SK" noProof="1" smtClean="0"/>
              <a:t>    L... Zem. dĺžka miesta príjmu, pri východných (°E ) treba brať zápornú hodnotu </a:t>
            </a:r>
          </a:p>
          <a:p>
            <a:r>
              <a:rPr lang="sk-SK" noProof="1"/>
              <a:t> </a:t>
            </a:r>
            <a:r>
              <a:rPr lang="sk-SK" noProof="1" smtClean="0"/>
              <a:t>    B – zem.šírka miesta príjmu</a:t>
            </a:r>
          </a:p>
          <a:p>
            <a:r>
              <a:rPr lang="sk-SK" noProof="1"/>
              <a:t> </a:t>
            </a:r>
            <a:r>
              <a:rPr lang="sk-SK" noProof="1" smtClean="0"/>
              <a:t>    R – polomer Zeme</a:t>
            </a:r>
          </a:p>
          <a:p>
            <a:r>
              <a:rPr lang="sk-SK" noProof="1"/>
              <a:t> </a:t>
            </a:r>
            <a:r>
              <a:rPr lang="sk-SK" noProof="1" smtClean="0"/>
              <a:t>    H – výška satelitu na zem.povrchom</a:t>
            </a:r>
            <a:endParaRPr lang="sk-SK" noProof="1"/>
          </a:p>
        </p:txBody>
      </p:sp>
      <p:graphicFrame>
        <p:nvGraphicFramePr>
          <p:cNvPr id="12" name="Objekt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65433840"/>
              </p:ext>
            </p:extLst>
          </p:nvPr>
        </p:nvGraphicFramePr>
        <p:xfrm>
          <a:off x="4976220" y="1443266"/>
          <a:ext cx="3109739" cy="633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Rovnica" r:id="rId9" imgW="2120760" imgH="431640" progId="Equation.3">
                  <p:embed/>
                </p:oleObj>
              </mc:Choice>
              <mc:Fallback>
                <p:oleObj name="Rovnica" r:id="rId9" imgW="2120760" imgH="431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220" y="1443266"/>
                        <a:ext cx="3109739" cy="633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3086383"/>
              </p:ext>
            </p:extLst>
          </p:nvPr>
        </p:nvGraphicFramePr>
        <p:xfrm>
          <a:off x="4976220" y="2240180"/>
          <a:ext cx="2449016" cy="586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" name="Rovnica" r:id="rId11" imgW="1803240" imgH="431640" progId="Equation.3">
                  <p:embed/>
                </p:oleObj>
              </mc:Choice>
              <mc:Fallback>
                <p:oleObj name="Rovnica" r:id="rId11" imgW="1803240" imgH="431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220" y="2240180"/>
                        <a:ext cx="2449016" cy="586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59480740"/>
              </p:ext>
            </p:extLst>
          </p:nvPr>
        </p:nvGraphicFramePr>
        <p:xfrm>
          <a:off x="4976220" y="2708195"/>
          <a:ext cx="1571823" cy="307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name="Rovnica" r:id="rId13" imgW="1168200" imgH="228600" progId="Equation.3">
                  <p:embed/>
                </p:oleObj>
              </mc:Choice>
              <mc:Fallback>
                <p:oleObj name="Rovnica" r:id="rId13" imgW="116820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220" y="2708195"/>
                        <a:ext cx="1571823" cy="307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75150294"/>
              </p:ext>
            </p:extLst>
          </p:nvPr>
        </p:nvGraphicFramePr>
        <p:xfrm>
          <a:off x="4941888" y="3509963"/>
          <a:ext cx="300513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" name="Equation" r:id="rId15" imgW="2412720" imgH="228600" progId="Equation.3">
                  <p:embed/>
                </p:oleObj>
              </mc:Choice>
              <mc:Fallback>
                <p:oleObj name="Equation" r:id="rId15" imgW="241272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1888" y="3509963"/>
                        <a:ext cx="3005137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33496066"/>
              </p:ext>
            </p:extLst>
          </p:nvPr>
        </p:nvGraphicFramePr>
        <p:xfrm>
          <a:off x="4902200" y="3806825"/>
          <a:ext cx="336232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" name="Equation" r:id="rId17" imgW="2514600" imgH="228600" progId="Equation.3">
                  <p:embed/>
                </p:oleObj>
              </mc:Choice>
              <mc:Fallback>
                <p:oleObj name="Equation" r:id="rId17" imgW="251460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3806825"/>
                        <a:ext cx="3362325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lokTextu 16"/>
          <p:cNvSpPr txBox="1"/>
          <p:nvPr/>
        </p:nvSpPr>
        <p:spPr>
          <a:xfrm>
            <a:off x="4716016" y="19742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Keď sme na </a:t>
            </a:r>
            <a:r>
              <a:rPr lang="sk-SK" dirty="0" err="1" smtClean="0"/>
              <a:t>J-pologuli</a:t>
            </a:r>
            <a:r>
              <a:rPr lang="sk-SK" dirty="0" smtClean="0"/>
              <a:t>, trochu inak: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4499992" y="3140968"/>
            <a:ext cx="485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Nastavenie </a:t>
            </a:r>
            <a:r>
              <a:rPr lang="sk-SK" dirty="0" err="1" smtClean="0"/>
              <a:t>AZ</a:t>
            </a:r>
            <a:r>
              <a:rPr lang="sk-SK" dirty="0" smtClean="0"/>
              <a:t> vzhľadom na </a:t>
            </a:r>
            <a:r>
              <a:rPr lang="sk-SK" dirty="0" err="1" smtClean="0"/>
              <a:t>magn.deklináciu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5148064" y="4509120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Výpočet </a:t>
            </a:r>
            <a:r>
              <a:rPr lang="sk-SK" b="1" dirty="0" err="1" smtClean="0"/>
              <a:t>LNB</a:t>
            </a:r>
            <a:r>
              <a:rPr lang="sk-SK" b="1" dirty="0" smtClean="0"/>
              <a:t> </a:t>
            </a:r>
            <a:r>
              <a:rPr lang="sk-SK" b="1" dirty="0" err="1" smtClean="0"/>
              <a:t>Skew</a:t>
            </a:r>
            <a:r>
              <a:rPr lang="sk-SK" b="1" dirty="0" smtClean="0"/>
              <a:t> </a:t>
            </a:r>
            <a:r>
              <a:rPr lang="sk-SK" dirty="0" smtClean="0"/>
              <a:t>(natočenie nízkošumového konvertora- </a:t>
            </a:r>
            <a:r>
              <a:rPr lang="sk-SK" dirty="0" err="1" smtClean="0"/>
              <a:t>Low</a:t>
            </a:r>
            <a:r>
              <a:rPr lang="sk-SK" dirty="0" smtClean="0"/>
              <a:t> </a:t>
            </a:r>
            <a:r>
              <a:rPr lang="sk-SK" dirty="0" err="1" smtClean="0"/>
              <a:t>Noise</a:t>
            </a:r>
            <a:r>
              <a:rPr lang="sk-SK" dirty="0" smtClean="0"/>
              <a:t> </a:t>
            </a:r>
            <a:r>
              <a:rPr lang="sk-SK" dirty="0" err="1" smtClean="0"/>
              <a:t>Block</a:t>
            </a:r>
            <a:r>
              <a:rPr lang="sk-SK" dirty="0" smtClean="0"/>
              <a:t>):</a:t>
            </a:r>
          </a:p>
        </p:txBody>
      </p:sp>
      <p:graphicFrame>
        <p:nvGraphicFramePr>
          <p:cNvPr id="20" name="Objekt 1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69918906"/>
              </p:ext>
            </p:extLst>
          </p:nvPr>
        </p:nvGraphicFramePr>
        <p:xfrm>
          <a:off x="4942947" y="5473354"/>
          <a:ext cx="30686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" name="Rovnica" r:id="rId19" imgW="2260440" imgH="431640" progId="Equation.3">
                  <p:embed/>
                </p:oleObj>
              </mc:Choice>
              <mc:Fallback>
                <p:oleObj name="Rovnica" r:id="rId19" imgW="2260440" imgH="431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2947" y="5473354"/>
                        <a:ext cx="306863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BlokTextu 20"/>
          <p:cNvSpPr txBox="1"/>
          <p:nvPr/>
        </p:nvSpPr>
        <p:spPr>
          <a:xfrm>
            <a:off x="145668" y="6309320"/>
            <a:ext cx="838677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Príklady na výpočet – </a:t>
            </a:r>
            <a:r>
              <a:rPr lang="sk-SK" dirty="0" err="1" smtClean="0"/>
              <a:t>D.ú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66843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187624" y="11247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11188" y="692150"/>
            <a:ext cx="8353425" cy="297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mtClean="0"/>
              <a:t>References</a:t>
            </a:r>
            <a:r>
              <a:rPr lang="sk-SK" smtClean="0"/>
              <a:t>:</a:t>
            </a:r>
            <a:endParaRPr lang="en-US" dirty="0"/>
          </a:p>
          <a:p>
            <a:pPr eaLnBrk="1" hangingPunct="1">
              <a:spcBef>
                <a:spcPct val="50000"/>
              </a:spcBef>
            </a:pPr>
            <a:r>
              <a:rPr lang="en-US" dirty="0"/>
              <a:t>[1] J. </a:t>
            </a:r>
            <a:r>
              <a:rPr lang="en-US" dirty="0">
                <a:solidFill>
                  <a:schemeClr val="tx2"/>
                </a:solidFill>
              </a:rPr>
              <a:t>Montana:</a:t>
            </a:r>
            <a:r>
              <a:rPr lang="sk-SK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Introduction to Satellite Communications</a:t>
            </a:r>
            <a:r>
              <a:rPr lang="sk-SK" dirty="0">
                <a:solidFill>
                  <a:schemeClr val="tx2"/>
                </a:solidFill>
              </a:rPr>
              <a:t>, </a:t>
            </a:r>
            <a:r>
              <a:rPr lang="sk-SK" dirty="0" err="1">
                <a:solidFill>
                  <a:schemeClr val="tx2"/>
                </a:solidFill>
              </a:rPr>
              <a:t>George</a:t>
            </a:r>
            <a:r>
              <a:rPr lang="sk-SK" dirty="0">
                <a:solidFill>
                  <a:schemeClr val="tx2"/>
                </a:solidFill>
              </a:rPr>
              <a:t> </a:t>
            </a:r>
            <a:r>
              <a:rPr lang="sk-SK" dirty="0" err="1">
                <a:solidFill>
                  <a:schemeClr val="tx2"/>
                </a:solidFill>
              </a:rPr>
              <a:t>Mason</a:t>
            </a:r>
            <a:r>
              <a:rPr lang="sk-SK" dirty="0">
                <a:solidFill>
                  <a:schemeClr val="tx2"/>
                </a:solidFill>
              </a:rPr>
              <a:t> Univ. </a:t>
            </a:r>
            <a:r>
              <a:rPr lang="sk-SK" dirty="0" smtClean="0">
                <a:solidFill>
                  <a:schemeClr val="tx2"/>
                </a:solidFill>
              </a:rPr>
              <a:t>2003</a:t>
            </a:r>
            <a:r>
              <a:rPr lang="en-US" dirty="0" smtClean="0">
                <a:solidFill>
                  <a:schemeClr val="tx2"/>
                </a:solidFill>
              </a:rPr>
              <a:t> (presentation)</a:t>
            </a:r>
            <a:endParaRPr lang="en-US" dirty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[2] </a:t>
            </a:r>
            <a:r>
              <a:rPr lang="en-US" dirty="0" err="1">
                <a:solidFill>
                  <a:schemeClr val="tx2"/>
                </a:solidFill>
              </a:rPr>
              <a:t>Mobiln</a:t>
            </a:r>
            <a:r>
              <a:rPr lang="sk-SK" dirty="0">
                <a:solidFill>
                  <a:schemeClr val="tx2"/>
                </a:solidFill>
              </a:rPr>
              <a:t>é satelitné komunikácie (Preklad </a:t>
            </a:r>
            <a:r>
              <a:rPr lang="en-US" dirty="0">
                <a:solidFill>
                  <a:schemeClr val="tx2"/>
                </a:solidFill>
              </a:rPr>
              <a:t>[4])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[3] </a:t>
            </a:r>
            <a:r>
              <a:rPr lang="en-US" dirty="0" err="1">
                <a:solidFill>
                  <a:schemeClr val="tx2"/>
                </a:solidFill>
              </a:rPr>
              <a:t>M.O.Kolawole</a:t>
            </a:r>
            <a:r>
              <a:rPr lang="en-US" dirty="0">
                <a:solidFill>
                  <a:schemeClr val="tx2"/>
                </a:solidFill>
              </a:rPr>
              <a:t>: Sat. Comm. </a:t>
            </a:r>
            <a:r>
              <a:rPr lang="en-US" dirty="0" err="1">
                <a:solidFill>
                  <a:schemeClr val="tx2"/>
                </a:solidFill>
              </a:rPr>
              <a:t>Engineering.,Marcel</a:t>
            </a:r>
            <a:r>
              <a:rPr lang="en-US" dirty="0">
                <a:solidFill>
                  <a:schemeClr val="tx2"/>
                </a:solidFill>
              </a:rPr>
              <a:t> Dekker, 2002, USA</a:t>
            </a:r>
            <a:endParaRPr lang="sk-SK" dirty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[</a:t>
            </a:r>
            <a:r>
              <a:rPr lang="sk-SK" dirty="0">
                <a:solidFill>
                  <a:schemeClr val="tx2"/>
                </a:solidFill>
              </a:rPr>
              <a:t>4</a:t>
            </a:r>
            <a:r>
              <a:rPr lang="en-US" dirty="0">
                <a:solidFill>
                  <a:schemeClr val="tx2"/>
                </a:solidFill>
              </a:rPr>
              <a:t>] </a:t>
            </a:r>
            <a:r>
              <a:rPr lang="en-US" dirty="0" err="1">
                <a:solidFill>
                  <a:schemeClr val="tx2"/>
                </a:solidFill>
              </a:rPr>
              <a:t>S.Omori</a:t>
            </a:r>
            <a:r>
              <a:rPr lang="en-US" dirty="0">
                <a:solidFill>
                  <a:schemeClr val="tx2"/>
                </a:solidFill>
              </a:rPr>
              <a:t>, H. </a:t>
            </a:r>
            <a:r>
              <a:rPr lang="en-US" dirty="0" err="1">
                <a:solidFill>
                  <a:schemeClr val="tx2"/>
                </a:solidFill>
              </a:rPr>
              <a:t>Wakana</a:t>
            </a:r>
            <a:r>
              <a:rPr lang="en-US" dirty="0">
                <a:solidFill>
                  <a:schemeClr val="tx2"/>
                </a:solidFill>
              </a:rPr>
              <a:t>, S. </a:t>
            </a:r>
            <a:r>
              <a:rPr lang="en-US" dirty="0" err="1">
                <a:solidFill>
                  <a:schemeClr val="tx2"/>
                </a:solidFill>
              </a:rPr>
              <a:t>Kawase</a:t>
            </a:r>
            <a:r>
              <a:rPr lang="en-US" dirty="0">
                <a:solidFill>
                  <a:schemeClr val="tx2"/>
                </a:solidFill>
              </a:rPr>
              <a:t>: Mobile satellite Communications, 1998, </a:t>
            </a:r>
            <a:r>
              <a:rPr lang="en-US" dirty="0" err="1">
                <a:solidFill>
                  <a:schemeClr val="tx2"/>
                </a:solidFill>
              </a:rPr>
              <a:t>Artech</a:t>
            </a:r>
            <a:r>
              <a:rPr lang="en-US" dirty="0">
                <a:solidFill>
                  <a:schemeClr val="tx2"/>
                </a:solidFill>
              </a:rPr>
              <a:t> House, USA.</a:t>
            </a:r>
          </a:p>
          <a:p>
            <a:pPr eaLnBrk="1" hangingPunct="1">
              <a:spcBef>
                <a:spcPct val="50000"/>
              </a:spcBef>
            </a:pP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90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00A5-D600-432D-90B8-F859D530A8F6}" type="slidenum">
              <a:rPr lang="en-US"/>
              <a:pPr/>
              <a:t>4</a:t>
            </a:fld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39750" y="549275"/>
            <a:ext cx="777716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Transparentné družice</a:t>
            </a:r>
            <a:r>
              <a:rPr lang="en-US" b="1"/>
              <a:t> (</a:t>
            </a:r>
            <a:r>
              <a:rPr lang="sk-SK"/>
              <a:t>staré) – spracovanie signálu sa prevádza na Zemi</a:t>
            </a:r>
          </a:p>
          <a:p>
            <a:pPr>
              <a:spcBef>
                <a:spcPct val="50000"/>
              </a:spcBef>
            </a:pPr>
            <a:endParaRPr lang="sk-SK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39750" y="1765384"/>
            <a:ext cx="8568754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/>
              <a:t>Moderné </a:t>
            </a:r>
            <a:r>
              <a:rPr lang="sk-SK" b="1" dirty="0" err="1" smtClean="0"/>
              <a:t>sat</a:t>
            </a:r>
            <a:r>
              <a:rPr lang="sk-SK" b="1" dirty="0" smtClean="0"/>
              <a:t>. </a:t>
            </a:r>
            <a:r>
              <a:rPr lang="sk-SK" b="1" dirty="0"/>
              <a:t>systémy</a:t>
            </a:r>
            <a:r>
              <a:rPr lang="sk-SK" dirty="0"/>
              <a:t>: </a:t>
            </a:r>
          </a:p>
          <a:p>
            <a:pPr>
              <a:spcBef>
                <a:spcPct val="50000"/>
              </a:spcBef>
            </a:pPr>
            <a:r>
              <a:rPr lang="sk-SK" dirty="0"/>
              <a:t>		   </a:t>
            </a:r>
            <a:r>
              <a:rPr lang="sk-SK" dirty="0" smtClean="0"/>
              <a:t>- rýchly </a:t>
            </a:r>
            <a:r>
              <a:rPr lang="sk-SK" dirty="0"/>
              <a:t>prenos dát s protokolmi IP a </a:t>
            </a:r>
            <a:r>
              <a:rPr lang="en-US" dirty="0"/>
              <a:t>SAT </a:t>
            </a:r>
            <a:r>
              <a:rPr lang="sk-SK" dirty="0"/>
              <a:t>ATM</a:t>
            </a:r>
          </a:p>
          <a:p>
            <a:pPr>
              <a:spcBef>
                <a:spcPct val="50000"/>
              </a:spcBef>
            </a:pPr>
            <a:r>
              <a:rPr lang="sk-SK" dirty="0"/>
              <a:t>		   </a:t>
            </a:r>
            <a:r>
              <a:rPr lang="sk-SK" dirty="0" smtClean="0"/>
              <a:t>- možnosť </a:t>
            </a:r>
            <a:r>
              <a:rPr lang="sk-SK" dirty="0"/>
              <a:t>dynamického využitia spektra (</a:t>
            </a:r>
            <a:r>
              <a:rPr lang="sk-SK" b="1" dirty="0" err="1"/>
              <a:t>Bandwidth</a:t>
            </a:r>
            <a:r>
              <a:rPr lang="sk-SK" b="1" dirty="0"/>
              <a:t> on </a:t>
            </a:r>
            <a:r>
              <a:rPr lang="sk-SK" b="1" dirty="0" err="1"/>
              <a:t>Demand</a:t>
            </a:r>
            <a:r>
              <a:rPr lang="sk-SK" b="1" dirty="0"/>
              <a:t>) </a:t>
            </a:r>
          </a:p>
          <a:p>
            <a:pPr>
              <a:spcBef>
                <a:spcPct val="50000"/>
              </a:spcBef>
            </a:pPr>
            <a:r>
              <a:rPr lang="sk-SK" b="1" dirty="0"/>
              <a:t>		</a:t>
            </a:r>
            <a:r>
              <a:rPr lang="sk-SK" b="1" dirty="0" smtClean="0"/>
              <a:t>   - </a:t>
            </a:r>
            <a:r>
              <a:rPr lang="sk-SK" b="1" dirty="0"/>
              <a:t>štatistický </a:t>
            </a:r>
            <a:r>
              <a:rPr lang="sk-SK" b="1" dirty="0" err="1" smtClean="0"/>
              <a:t>multiplex</a:t>
            </a:r>
            <a:r>
              <a:rPr lang="sk-SK" b="1" dirty="0" smtClean="0"/>
              <a:t> </a:t>
            </a:r>
            <a:endParaRPr lang="sk-SK" b="1" dirty="0"/>
          </a:p>
          <a:p>
            <a:pPr>
              <a:spcBef>
                <a:spcPct val="50000"/>
              </a:spcBef>
            </a:pPr>
            <a:r>
              <a:rPr lang="sk-SK" dirty="0"/>
              <a:t>		    </a:t>
            </a:r>
            <a:r>
              <a:rPr lang="sk-SK" dirty="0" smtClean="0"/>
              <a:t>- palubné </a:t>
            </a:r>
            <a:r>
              <a:rPr lang="sk-SK" dirty="0"/>
              <a:t>spracovanie signálu (</a:t>
            </a:r>
            <a:r>
              <a:rPr lang="sk-SK" b="1" dirty="0" err="1"/>
              <a:t>Onboard</a:t>
            </a:r>
            <a:r>
              <a:rPr lang="sk-SK" b="1" dirty="0"/>
              <a:t> </a:t>
            </a:r>
            <a:r>
              <a:rPr lang="sk-SK" b="1" dirty="0" err="1"/>
              <a:t>Processing</a:t>
            </a:r>
            <a:r>
              <a:rPr lang="sk-SK" dirty="0"/>
              <a:t> </a:t>
            </a:r>
            <a:r>
              <a:rPr lang="sk-SK" dirty="0" err="1"/>
              <a:t>Satellites</a:t>
            </a:r>
            <a:r>
              <a:rPr lang="sk-SK" dirty="0"/>
              <a:t>),</a:t>
            </a:r>
          </a:p>
          <a:p>
            <a:pPr>
              <a:spcBef>
                <a:spcPct val="50000"/>
              </a:spcBef>
            </a:pPr>
            <a:r>
              <a:rPr lang="sk-SK" dirty="0"/>
              <a:t>		 </a:t>
            </a:r>
            <a:r>
              <a:rPr lang="sk-SK" dirty="0" smtClean="0"/>
              <a:t>   - satelity </a:t>
            </a:r>
            <a:r>
              <a:rPr lang="sk-SK" dirty="0"/>
              <a:t>s vlastnými prepínačmi</a:t>
            </a:r>
            <a:r>
              <a:rPr lang="en-US" dirty="0"/>
              <a:t> (</a:t>
            </a:r>
            <a:r>
              <a:rPr lang="sk-SK" dirty="0"/>
              <a:t>prepínač</a:t>
            </a:r>
            <a:r>
              <a:rPr lang="en-US" dirty="0"/>
              <a:t>e</a:t>
            </a:r>
            <a:r>
              <a:rPr lang="sk-SK" dirty="0"/>
              <a:t> buniek ATM a </a:t>
            </a:r>
            <a:r>
              <a:rPr lang="sk-SK" dirty="0" err="1"/>
              <a:t>smerovan</a:t>
            </a:r>
            <a:r>
              <a:rPr lang="en-US" dirty="0" err="1"/>
              <a:t>ie</a:t>
            </a:r>
            <a:r>
              <a:rPr lang="sk-SK" dirty="0"/>
              <a:t> </a:t>
            </a:r>
            <a:r>
              <a:rPr lang="sk-SK" dirty="0" err="1"/>
              <a:t>paketov</a:t>
            </a:r>
            <a:r>
              <a:rPr lang="sk-SK" dirty="0"/>
              <a:t> k adresovaným účastníkom siete pomocou oddelených anténových zväzkov (</a:t>
            </a:r>
            <a:r>
              <a:rPr lang="sk-SK" b="1" dirty="0"/>
              <a:t>Spot </a:t>
            </a:r>
            <a:r>
              <a:rPr lang="sk-SK" b="1" dirty="0" err="1"/>
              <a:t>Beams</a:t>
            </a:r>
            <a:r>
              <a:rPr lang="sk-SK" dirty="0"/>
              <a:t>)</a:t>
            </a:r>
          </a:p>
          <a:p>
            <a:pPr>
              <a:spcBef>
                <a:spcPct val="50000"/>
              </a:spcBef>
            </a:pPr>
            <a:r>
              <a:rPr lang="sk-SK" dirty="0"/>
              <a:t>		      </a:t>
            </a:r>
            <a:r>
              <a:rPr lang="sk-SK" b="1" dirty="0" smtClean="0"/>
              <a:t>hybridné </a:t>
            </a:r>
            <a:r>
              <a:rPr lang="sk-SK" b="1" dirty="0"/>
              <a:t>siete – </a:t>
            </a:r>
            <a:r>
              <a:rPr lang="sk-SK" dirty="0"/>
              <a:t>prenos možný cez ľubovoľné médium (satelit,</a:t>
            </a:r>
          </a:p>
          <a:p>
            <a:pPr>
              <a:spcBef>
                <a:spcPct val="50000"/>
              </a:spcBef>
            </a:pPr>
            <a:r>
              <a:rPr lang="sk-SK" dirty="0"/>
              <a:t>			</a:t>
            </a:r>
            <a:r>
              <a:rPr lang="sk-SK" dirty="0" err="1"/>
              <a:t>terestriálne</a:t>
            </a:r>
            <a:r>
              <a:rPr lang="sk-SK" dirty="0"/>
              <a:t>, bezdrôtovo....), čo je možné len s jednotným 			protokolom (</a:t>
            </a:r>
            <a:r>
              <a:rPr lang="sk-SK" dirty="0" err="1"/>
              <a:t>TCP</a:t>
            </a:r>
            <a:r>
              <a:rPr lang="sk-SK" dirty="0"/>
              <a:t>/IP, ATM)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805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6B1B-9514-432A-AB5E-85BFE7F30F32}" type="slidenum">
              <a:rPr lang="en-US"/>
              <a:pPr/>
              <a:t>5</a:t>
            </a:fld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39750" y="188913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 dirty="0"/>
              <a:t>SLUŽBY UMOŽNENÉ VYUŽITÍM SATELITOV</a:t>
            </a:r>
            <a:endParaRPr lang="en-US" sz="2400" b="1" dirty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50825" y="1125538"/>
            <a:ext cx="828040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k-SK" dirty="0"/>
              <a:t> </a:t>
            </a:r>
            <a:r>
              <a:rPr lang="sk-SK" dirty="0" err="1"/>
              <a:t>medzikontinent</a:t>
            </a:r>
            <a:r>
              <a:rPr lang="sk-SK" dirty="0"/>
              <a:t>. telefonovanie a </a:t>
            </a:r>
            <a:r>
              <a:rPr lang="sk-SK" dirty="0" err="1" smtClean="0"/>
              <a:t>tv</a:t>
            </a:r>
            <a:r>
              <a:rPr lang="sk-SK" dirty="0"/>
              <a:t>-</a:t>
            </a:r>
            <a:r>
              <a:rPr lang="sk-SK" smtClean="0"/>
              <a:t>prenosy</a:t>
            </a:r>
            <a:r>
              <a:rPr lang="sk-SK" dirty="0"/>
              <a:t>, ...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k-SK" dirty="0"/>
              <a:t> rádiové a TV vysielanie pre domácnosti kdekoľvek na svete (</a:t>
            </a:r>
            <a:r>
              <a:rPr lang="sk-SK" b="1" dirty="0" err="1"/>
              <a:t>broadcast</a:t>
            </a:r>
            <a:r>
              <a:rPr lang="sk-SK" b="1" dirty="0"/>
              <a:t> ...</a:t>
            </a:r>
            <a:r>
              <a:rPr lang="en-US" b="1" dirty="0"/>
              <a:t> - </a:t>
            </a:r>
            <a:r>
              <a:rPr lang="sk-SK" dirty="0"/>
              <a:t>šírenie</a:t>
            </a:r>
            <a:r>
              <a:rPr lang="sk-SK" b="1" dirty="0"/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k-SK" b="1" dirty="0"/>
              <a:t> </a:t>
            </a:r>
            <a:r>
              <a:rPr lang="sk-SK" dirty="0"/>
              <a:t>mobilná komunikácia pre účastníkov na mori, vo vzduchu, v odľahlých oblastiach, s použitím malých prenosných až vreckových prístrojov; GSM, UMTS, ...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k-SK" dirty="0"/>
              <a:t> prístup k Internetu a jeho službám (TCP/IP):  VSAT (</a:t>
            </a:r>
            <a:r>
              <a:rPr lang="sk-SK" dirty="0" err="1"/>
              <a:t>Very</a:t>
            </a:r>
            <a:r>
              <a:rPr lang="sk-SK" dirty="0"/>
              <a:t> </a:t>
            </a:r>
            <a:r>
              <a:rPr lang="sk-SK" dirty="0" err="1"/>
              <a:t>Small</a:t>
            </a:r>
            <a:r>
              <a:rPr lang="sk-SK" dirty="0"/>
              <a:t> </a:t>
            </a:r>
            <a:r>
              <a:rPr lang="sk-SK" dirty="0" err="1"/>
              <a:t>Aperture</a:t>
            </a:r>
            <a:r>
              <a:rPr lang="sk-SK" dirty="0"/>
              <a:t> </a:t>
            </a:r>
            <a:r>
              <a:rPr lang="sk-SK" dirty="0" err="1"/>
              <a:t>Terminals</a:t>
            </a:r>
            <a:r>
              <a:rPr lang="sk-SK" dirty="0"/>
              <a:t>) – pevné </a:t>
            </a:r>
            <a:r>
              <a:rPr lang="sk-SK" dirty="0" err="1"/>
              <a:t>sat</a:t>
            </a:r>
            <a:r>
              <a:rPr lang="sk-SK" dirty="0"/>
              <a:t>. siete určené pre prepojenie pobočiek </a:t>
            </a:r>
            <a:r>
              <a:rPr lang="sk-SK" dirty="0" err="1"/>
              <a:t>multinár</a:t>
            </a:r>
            <a:r>
              <a:rPr lang="sk-SK" dirty="0"/>
              <a:t>. spoločností, pre poskytnutie multimediálnych komunikačných širokopásmových služieb  aj úzkopásmových služieb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k-SK" dirty="0">
                <a:sym typeface="Wingdings" pitchFamily="2" charset="2"/>
              </a:rPr>
              <a:t> rádiové určovanie pozície a </a:t>
            </a:r>
            <a:r>
              <a:rPr lang="sk-SK" dirty="0" err="1">
                <a:sym typeface="Wingdings" pitchFamily="2" charset="2"/>
              </a:rPr>
              <a:t>rádionavigácia</a:t>
            </a:r>
            <a:r>
              <a:rPr lang="sk-SK" dirty="0">
                <a:sym typeface="Wingdings" pitchFamily="2" charset="2"/>
              </a:rPr>
              <a:t>:</a:t>
            </a:r>
            <a:r>
              <a:rPr lang="sk-SK" dirty="0"/>
              <a:t>  GPS (</a:t>
            </a:r>
            <a:r>
              <a:rPr lang="sk-SK" dirty="0" err="1"/>
              <a:t>Global</a:t>
            </a:r>
            <a:r>
              <a:rPr lang="sk-SK" dirty="0"/>
              <a:t> </a:t>
            </a:r>
            <a:r>
              <a:rPr lang="sk-SK" dirty="0" err="1"/>
              <a:t>Positioning</a:t>
            </a:r>
            <a:r>
              <a:rPr lang="sk-SK" dirty="0"/>
              <a:t> </a:t>
            </a:r>
            <a:r>
              <a:rPr lang="sk-SK" dirty="0" err="1"/>
              <a:t>System</a:t>
            </a:r>
            <a:r>
              <a:rPr lang="sk-SK" dirty="0"/>
              <a:t>, USA), </a:t>
            </a:r>
            <a:r>
              <a:rPr lang="sk-SK" dirty="0" err="1"/>
              <a:t>Galileo</a:t>
            </a:r>
            <a:r>
              <a:rPr lang="sk-SK" dirty="0"/>
              <a:t> (EU</a:t>
            </a:r>
            <a:r>
              <a:rPr lang="sk-SK" dirty="0" smtClean="0"/>
              <a:t>), </a:t>
            </a:r>
            <a:r>
              <a:rPr lang="sk-SK" dirty="0" err="1" smtClean="0"/>
              <a:t>Glonass</a:t>
            </a:r>
            <a:r>
              <a:rPr lang="sk-SK" dirty="0" smtClean="0"/>
              <a:t> (ruský), </a:t>
            </a:r>
            <a:r>
              <a:rPr lang="sk-SK" dirty="0" err="1" smtClean="0"/>
              <a:t>Beidou</a:t>
            </a:r>
            <a:r>
              <a:rPr lang="sk-SK" dirty="0" smtClean="0"/>
              <a:t> </a:t>
            </a:r>
            <a:r>
              <a:rPr lang="sk-SK" dirty="0" err="1" smtClean="0"/>
              <a:t>Navig</a:t>
            </a:r>
            <a:r>
              <a:rPr lang="sk-SK" dirty="0" smtClean="0"/>
              <a:t>. </a:t>
            </a:r>
            <a:r>
              <a:rPr lang="sk-SK" dirty="0" err="1" smtClean="0"/>
              <a:t>Syst</a:t>
            </a:r>
            <a:r>
              <a:rPr lang="sk-SK" dirty="0" smtClean="0"/>
              <a:t>. </a:t>
            </a:r>
            <a:r>
              <a:rPr lang="sk-SK" dirty="0"/>
              <a:t>(</a:t>
            </a:r>
            <a:r>
              <a:rPr lang="sk-SK" dirty="0" smtClean="0"/>
              <a:t>čínsky...)</a:t>
            </a:r>
            <a:endParaRPr lang="sk-SK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sk-SK" dirty="0"/>
              <a:t> meteorológia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k-SK" dirty="0"/>
              <a:t> štandardné frekvenčné a časové signály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k-SK" dirty="0"/>
              <a:t> amatérske služby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k-SK" dirty="0"/>
              <a:t> </a:t>
            </a:r>
            <a:r>
              <a:rPr lang="sk-SK" dirty="0" err="1"/>
              <a:t>intersatelitné</a:t>
            </a:r>
            <a:r>
              <a:rPr lang="sk-SK" dirty="0"/>
              <a:t> služby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74675" y="620713"/>
            <a:ext cx="8569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 - a pásma pre nich: definované RR (Radio Regulations) a ITU (Intern. Telecomm. Union)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33890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5CCB-A11C-4FA6-9625-4FE0019EF77A}" type="slidenum">
              <a:rPr lang="en-US"/>
              <a:pPr/>
              <a:t>6</a:t>
            </a:fld>
            <a:endParaRPr lang="en-US"/>
          </a:p>
        </p:txBody>
      </p:sp>
      <p:sp>
        <p:nvSpPr>
          <p:cNvPr id="7" name="Zástupný symbol čísla snímky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endParaRPr lang="sk-SK" sz="1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258888" y="6308725"/>
            <a:ext cx="698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  <a:latin typeface="Tahoma" pitchFamily="34" charset="0"/>
              </a:rPr>
              <a:t>Obr.</a:t>
            </a:r>
            <a:r>
              <a:rPr lang="sk-SK" dirty="0">
                <a:solidFill>
                  <a:srgbClr val="000000"/>
                </a:solidFill>
                <a:latin typeface="Tahoma" pitchFamily="34" charset="0"/>
              </a:rPr>
              <a:t> Príklad tvarov a rozmerov rôznych typov obežných dráh</a:t>
            </a:r>
            <a:endParaRPr lang="cs-CZ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25538"/>
            <a:ext cx="5318125" cy="49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23850" y="404813"/>
            <a:ext cx="8280400" cy="366712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CC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sk-SK" b="1" dirty="0">
                <a:solidFill>
                  <a:srgbClr val="000000"/>
                </a:solidFill>
                <a:latin typeface="Tahoma" pitchFamily="34" charset="0"/>
              </a:rPr>
              <a:t>Klasifikácia podľa výšky orbitálnej dráhy</a:t>
            </a:r>
            <a:endParaRPr lang="cs-CZ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95288" y="1412875"/>
            <a:ext cx="2590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  <a:latin typeface="Tahoma" pitchFamily="34" charset="0"/>
              </a:rPr>
              <a:t>LEO </a:t>
            </a:r>
            <a:r>
              <a:rPr lang="sk-SK">
                <a:solidFill>
                  <a:srgbClr val="000000"/>
                </a:solidFill>
                <a:latin typeface="Tahoma" pitchFamily="34" charset="0"/>
              </a:rPr>
              <a:t>(Low Earth Orbit): Argos, Orbcomm, Iridium, Teledesic, Globalstar, Skybridge</a:t>
            </a:r>
            <a:endParaRPr lang="cs-CZ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95288" y="4292600"/>
            <a:ext cx="251936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  <a:latin typeface="Tahoma" pitchFamily="34" charset="0"/>
              </a:rPr>
              <a:t>GEO </a:t>
            </a:r>
            <a:r>
              <a:rPr lang="sk-SK">
                <a:solidFill>
                  <a:srgbClr val="000000"/>
                </a:solidFill>
                <a:latin typeface="Tahoma" pitchFamily="34" charset="0"/>
              </a:rPr>
              <a:t>(Geostationary Earth Orbit) : Thuraya, Inmarsat (námorná komunikácia), cca 36000km nad rovníkom</a:t>
            </a:r>
            <a:endParaRPr lang="cs-CZ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95288" y="981075"/>
            <a:ext cx="4897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s tým súvisia aj ďalšie charakteristiky ...</a:t>
            </a:r>
            <a:endParaRPr lang="en-US"/>
          </a:p>
        </p:txBody>
      </p:sp>
      <p:sp>
        <p:nvSpPr>
          <p:cNvPr id="3081" name="Text Box 7"/>
          <p:cNvSpPr txBox="1">
            <a:spLocks noChangeArrowheads="1"/>
          </p:cNvSpPr>
          <p:nvPr/>
        </p:nvSpPr>
        <p:spPr bwMode="auto">
          <a:xfrm>
            <a:off x="755650" y="2708275"/>
            <a:ext cx="2519363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sk-SK" b="1" dirty="0" err="1">
                <a:solidFill>
                  <a:srgbClr val="000000"/>
                </a:solidFill>
                <a:latin typeface="Tahoma" pitchFamily="34" charset="0"/>
              </a:rPr>
              <a:t>MEO</a:t>
            </a:r>
            <a:r>
              <a:rPr lang="sk-SK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Tahoma" pitchFamily="34" charset="0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Tahoma" pitchFamily="34" charset="0"/>
              </a:rPr>
              <a:t>Medium</a:t>
            </a:r>
            <a:r>
              <a:rPr lang="sk-SK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Tahoma" pitchFamily="34" charset="0"/>
              </a:rPr>
              <a:t>Earth</a:t>
            </a:r>
            <a:r>
              <a:rPr lang="sk-SK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Tahoma" pitchFamily="34" charset="0"/>
              </a:rPr>
              <a:t>Orbit</a:t>
            </a:r>
            <a:r>
              <a:rPr lang="sk-SK" dirty="0">
                <a:solidFill>
                  <a:srgbClr val="000000"/>
                </a:solidFill>
                <a:latin typeface="Tahoma" pitchFamily="34" charset="0"/>
              </a:rPr>
              <a:t>) : </a:t>
            </a:r>
            <a:r>
              <a:rPr lang="sk-SK" dirty="0" err="1">
                <a:solidFill>
                  <a:srgbClr val="000000"/>
                </a:solidFill>
                <a:latin typeface="Tahoma" pitchFamily="34" charset="0"/>
              </a:rPr>
              <a:t>Odyssey</a:t>
            </a:r>
            <a:r>
              <a:rPr lang="sk-SK" dirty="0">
                <a:solidFill>
                  <a:srgbClr val="000000"/>
                </a:solidFill>
                <a:latin typeface="Tahoma" pitchFamily="34" charset="0"/>
              </a:rPr>
              <a:t>, </a:t>
            </a:r>
            <a:r>
              <a:rPr lang="sk-SK" dirty="0" err="1">
                <a:solidFill>
                  <a:srgbClr val="000000"/>
                </a:solidFill>
                <a:latin typeface="Tahoma" pitchFamily="34" charset="0"/>
              </a:rPr>
              <a:t>GPS</a:t>
            </a:r>
            <a:r>
              <a:rPr lang="sk-SK" dirty="0">
                <a:solidFill>
                  <a:srgbClr val="000000"/>
                </a:solidFill>
                <a:latin typeface="Tahoma" pitchFamily="34" charset="0"/>
              </a:rPr>
              <a:t>, </a:t>
            </a:r>
            <a:r>
              <a:rPr lang="sk-SK" dirty="0" err="1">
                <a:solidFill>
                  <a:srgbClr val="000000"/>
                </a:solidFill>
                <a:latin typeface="Tahoma" pitchFamily="34" charset="0"/>
              </a:rPr>
              <a:t>Glonass</a:t>
            </a:r>
            <a:r>
              <a:rPr lang="sk-SK" dirty="0">
                <a:solidFill>
                  <a:srgbClr val="000000"/>
                </a:solidFill>
                <a:latin typeface="Tahoma" pitchFamily="34" charset="0"/>
              </a:rPr>
              <a:t>, </a:t>
            </a:r>
            <a:r>
              <a:rPr lang="sk-SK" dirty="0" err="1">
                <a:solidFill>
                  <a:srgbClr val="000000"/>
                </a:solidFill>
                <a:latin typeface="Tahoma" pitchFamily="34" charset="0"/>
              </a:rPr>
              <a:t>Galileo</a:t>
            </a:r>
            <a:r>
              <a:rPr lang="sk-SK" dirty="0">
                <a:solidFill>
                  <a:srgbClr val="000000"/>
                </a:solidFill>
                <a:latin typeface="Tahoma" pitchFamily="34" charset="0"/>
              </a:rPr>
              <a:t> – navigácia, </a:t>
            </a:r>
            <a:r>
              <a:rPr lang="sk-SK" dirty="0" err="1">
                <a:solidFill>
                  <a:srgbClr val="000000"/>
                </a:solidFill>
                <a:latin typeface="Tahoma" pitchFamily="34" charset="0"/>
              </a:rPr>
              <a:t>Telstar</a:t>
            </a:r>
            <a:r>
              <a:rPr lang="sk-SK" dirty="0">
                <a:solidFill>
                  <a:srgbClr val="000000"/>
                </a:solidFill>
                <a:latin typeface="Tahoma" pitchFamily="34" charset="0"/>
              </a:rPr>
              <a:t> - </a:t>
            </a:r>
            <a:r>
              <a:rPr lang="sk-SK" dirty="0" smtClean="0">
                <a:solidFill>
                  <a:srgbClr val="000000"/>
                </a:solidFill>
                <a:latin typeface="Tahoma" pitchFamily="34" charset="0"/>
              </a:rPr>
              <a:t>komunikácia</a:t>
            </a:r>
            <a:endParaRPr lang="cs-CZ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82" name="Text Box 7"/>
          <p:cNvSpPr txBox="1">
            <a:spLocks noChangeArrowheads="1"/>
          </p:cNvSpPr>
          <p:nvPr/>
        </p:nvSpPr>
        <p:spPr bwMode="auto">
          <a:xfrm>
            <a:off x="4427538" y="4652963"/>
            <a:ext cx="251936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  <a:latin typeface="Tahoma" pitchFamily="34" charset="0"/>
              </a:rPr>
              <a:t>HEO </a:t>
            </a:r>
            <a:r>
              <a:rPr lang="sk-SK">
                <a:solidFill>
                  <a:srgbClr val="000000"/>
                </a:solidFill>
                <a:latin typeface="Tahoma" pitchFamily="34" charset="0"/>
              </a:rPr>
              <a:t>(Highly Eliptical Orbit) : Sirius Satellite Radio – nad S.Amerikou, Molnyia – nad pólmi</a:t>
            </a:r>
            <a:endParaRPr lang="cs-CZ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2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8DD7-10CA-4595-B481-25800562D15D}" type="slidenum">
              <a:rPr lang="en-US"/>
              <a:pPr/>
              <a:t>7</a:t>
            </a:fld>
            <a:endParaRPr lang="en-US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7272338" cy="653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901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B2BE-31D0-44A1-9E8C-FCDFFEC34075}" type="slidenum">
              <a:rPr lang="en-US"/>
              <a:pPr/>
              <a:t>8</a:t>
            </a:fld>
            <a:endParaRPr lang="en-US"/>
          </a:p>
        </p:txBody>
      </p:sp>
      <p:sp>
        <p:nvSpPr>
          <p:cNvPr id="5" name="Zástupný symbol čísla snímky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endParaRPr lang="cs-CZ" sz="1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339603" y="4509120"/>
            <a:ext cx="158432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1400" dirty="0" err="1"/>
              <a:t>nutn</a:t>
            </a:r>
            <a:r>
              <a:rPr lang="sk-SK" sz="1400" dirty="0"/>
              <a:t>ý </a:t>
            </a:r>
            <a:r>
              <a:rPr lang="sk-SK" sz="1400" dirty="0" err="1"/>
              <a:t>hand-off</a:t>
            </a:r>
            <a:endParaRPr lang="sk-SK" sz="1400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400" dirty="0"/>
              <a:t>veľa satelitov kvôli súvislému pokrytiu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400" dirty="0"/>
              <a:t>nutnosť sledovať satelit </a:t>
            </a:r>
            <a:r>
              <a:rPr lang="sk-SK" sz="1400" dirty="0" smtClean="0"/>
              <a:t>(</a:t>
            </a:r>
            <a:r>
              <a:rPr lang="sk-SK" sz="1400" err="1" smtClean="0"/>
              <a:t>steerable</a:t>
            </a:r>
            <a:r>
              <a:rPr lang="sk-SK" sz="1400" smtClean="0"/>
              <a:t> antenna</a:t>
            </a:r>
            <a:r>
              <a:rPr lang="en-US" sz="1400" smtClean="0"/>
              <a:t> – riaden</a:t>
            </a:r>
            <a:r>
              <a:rPr lang="sk-SK" sz="1400" smtClean="0"/>
              <a:t>á) </a:t>
            </a:r>
            <a:r>
              <a:rPr lang="sk-SK" sz="1400" dirty="0" smtClean="0"/>
              <a:t>alebo </a:t>
            </a:r>
            <a:r>
              <a:rPr lang="sk-SK" sz="1400" dirty="0" err="1"/>
              <a:t>všesmerová</a:t>
            </a:r>
            <a:r>
              <a:rPr lang="sk-SK" sz="1400" dirty="0"/>
              <a:t> prijímacia </a:t>
            </a:r>
            <a:r>
              <a:rPr lang="sk-SK" sz="1400" dirty="0" err="1"/>
              <a:t>ant</a:t>
            </a:r>
            <a:r>
              <a:rPr lang="sk-SK" sz="1400" dirty="0"/>
              <a:t>. na Zemi</a:t>
            </a:r>
            <a:endParaRPr lang="cs-CZ" sz="1400" dirty="0"/>
          </a:p>
        </p:txBody>
      </p:sp>
      <p:sp>
        <p:nvSpPr>
          <p:cNvPr id="2" name="Obdĺžnik 1"/>
          <p:cNvSpPr/>
          <p:nvPr/>
        </p:nvSpPr>
        <p:spPr>
          <a:xfrm>
            <a:off x="3563888" y="188640"/>
            <a:ext cx="165618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5364088" y="2743342"/>
            <a:ext cx="1298199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9" name="Tabuľ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495488"/>
              </p:ext>
            </p:extLst>
          </p:nvPr>
        </p:nvGraphicFramePr>
        <p:xfrm>
          <a:off x="457198" y="764704"/>
          <a:ext cx="8229602" cy="3586728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2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8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81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Parameter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err="1">
                          <a:effectLst/>
                        </a:rPr>
                        <a:t>LEO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</a:rPr>
                        <a:t>M</a:t>
                      </a:r>
                      <a:r>
                        <a:rPr lang="en-US" sz="1800" dirty="0" err="1" smtClean="0">
                          <a:effectLst/>
                        </a:rPr>
                        <a:t>EO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GEO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HEO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</a:rPr>
                        <a:t>výška </a:t>
                      </a:r>
                      <a:r>
                        <a:rPr lang="sk-SK" sz="1800" dirty="0">
                          <a:effectLst/>
                        </a:rPr>
                        <a:t>[km]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800">
                          <a:effectLst/>
                        </a:rPr>
                        <a:t>500 – 3000 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800">
                          <a:effectLst/>
                        </a:rPr>
                        <a:t>10 000 – 14 000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800">
                          <a:effectLst/>
                        </a:rPr>
                        <a:t>35 786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800">
                          <a:effectLst/>
                        </a:rPr>
                        <a:t>500 - 50 000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</a:rPr>
                        <a:t>perióda </a:t>
                      </a:r>
                      <a:r>
                        <a:rPr lang="sk-SK" sz="1800" dirty="0">
                          <a:effectLst/>
                        </a:rPr>
                        <a:t>[</a:t>
                      </a:r>
                      <a:r>
                        <a:rPr lang="sk-SK" sz="1800" dirty="0" err="1">
                          <a:effectLst/>
                        </a:rPr>
                        <a:t>hours</a:t>
                      </a:r>
                      <a:r>
                        <a:rPr lang="sk-SK" sz="1800" dirty="0">
                          <a:effectLst/>
                        </a:rPr>
                        <a:t>]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800">
                          <a:effectLst/>
                        </a:rPr>
                        <a:t>1 - 3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800">
                          <a:effectLst/>
                        </a:rPr>
                        <a:t>6 – 8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800">
                          <a:effectLst/>
                        </a:rPr>
                        <a:t>23.93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800">
                          <a:effectLst/>
                        </a:rPr>
                        <a:t>3 – 24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</a:rPr>
                        <a:t>oneskorenie </a:t>
                      </a:r>
                      <a:r>
                        <a:rPr lang="sk-SK" sz="1800" dirty="0">
                          <a:effectLst/>
                        </a:rPr>
                        <a:t>[</a:t>
                      </a:r>
                      <a:r>
                        <a:rPr lang="sk-SK" sz="1800" dirty="0" err="1">
                          <a:effectLst/>
                        </a:rPr>
                        <a:t>ms</a:t>
                      </a:r>
                      <a:r>
                        <a:rPr lang="sk-SK" sz="1800" dirty="0">
                          <a:effectLst/>
                        </a:rPr>
                        <a:t>] 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800">
                          <a:effectLst/>
                        </a:rPr>
                        <a:t>6 – 30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800">
                          <a:effectLst/>
                        </a:rPr>
                        <a:t>70 – 120 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800">
                          <a:effectLst/>
                        </a:rPr>
                        <a:t>240 – 280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800">
                          <a:effectLst/>
                        </a:rPr>
                        <a:t>50 – 320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</a:rPr>
                        <a:t>viditeľnosť 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niekoľko</a:t>
                      </a:r>
                      <a:r>
                        <a:rPr lang="sk-SK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min.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niekoľko</a:t>
                      </a:r>
                      <a:r>
                        <a:rPr lang="sk-SK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min.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800">
                          <a:effectLst/>
                        </a:rPr>
                        <a:t>24 h.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800">
                          <a:effectLst/>
                        </a:rPr>
                        <a:t>2 – 12 h.</a:t>
                      </a:r>
                      <a:endParaRPr lang="sk-SK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kvalita</a:t>
                      </a:r>
                      <a:r>
                        <a:rPr lang="sk-SK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signálu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dobrá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stredne</a:t>
                      </a:r>
                      <a:r>
                        <a:rPr lang="sk-SK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dobrá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800" dirty="0" smtClean="0">
                          <a:effectLst/>
                        </a:rPr>
                        <a:t>slabá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800" dirty="0" smtClean="0">
                          <a:effectLst/>
                        </a:rPr>
                        <a:t>slabá (kolísajúca)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</a:rPr>
                        <a:t>riadenie satelitu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800" dirty="0" smtClean="0">
                          <a:effectLst/>
                        </a:rPr>
                        <a:t>zložité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800" dirty="0" smtClean="0">
                          <a:effectLst/>
                        </a:rPr>
                        <a:t>stredne zložité</a:t>
                      </a:r>
                      <a:endParaRPr lang="sk-SK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800" dirty="0" smtClean="0">
                          <a:effectLst/>
                        </a:rPr>
                        <a:t>jednoduché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800" dirty="0" smtClean="0">
                          <a:effectLst/>
                        </a:rPr>
                        <a:t>zložité</a:t>
                      </a:r>
                      <a:endParaRPr lang="sk-SK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</a:rPr>
                        <a:t>náklady na vynesenie satelitu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800" dirty="0" smtClean="0">
                          <a:effectLst/>
                        </a:rPr>
                        <a:t>nízke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800" dirty="0" smtClean="0">
                          <a:effectLst/>
                        </a:rPr>
                        <a:t>vysoké</a:t>
                      </a:r>
                      <a:endParaRPr lang="sk-SK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800" dirty="0" smtClean="0">
                          <a:effectLst/>
                        </a:rPr>
                        <a:t>vysoké</a:t>
                      </a:r>
                      <a:endParaRPr lang="sk-SK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800" dirty="0" smtClean="0">
                          <a:effectLst/>
                        </a:rPr>
                        <a:t>vysoké</a:t>
                      </a:r>
                      <a:endParaRPr lang="sk-SK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oblasť</a:t>
                      </a:r>
                      <a:r>
                        <a:rPr lang="sk-SK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pokrytia</a:t>
                      </a:r>
                      <a:endParaRPr lang="sk-SK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veľká</a:t>
                      </a:r>
                      <a:endParaRPr lang="sk-SK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stredne veľká</a:t>
                      </a:r>
                      <a:endParaRPr lang="sk-SK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malá</a:t>
                      </a:r>
                      <a:endParaRPr lang="sk-SK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veľká</a:t>
                      </a:r>
                      <a:endParaRPr lang="sk-SK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BlokTextu 9"/>
          <p:cNvSpPr txBox="1"/>
          <p:nvPr/>
        </p:nvSpPr>
        <p:spPr>
          <a:xfrm>
            <a:off x="1596008" y="188640"/>
            <a:ext cx="607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Základné parametre satelitných systémov podľa typu orbity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572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8311794" cy="623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179512" y="6278469"/>
            <a:ext cx="8692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Ukážka okna aplikácie </a:t>
            </a:r>
            <a:r>
              <a:rPr lang="sk-SK" sz="1600" dirty="0" err="1" smtClean="0"/>
              <a:t>Orbitron</a:t>
            </a:r>
            <a:r>
              <a:rPr lang="en-US" sz="1600" dirty="0" smtClean="0"/>
              <a:t> (</a:t>
            </a:r>
            <a:r>
              <a:rPr lang="sk-SK" sz="1600" dirty="0" smtClean="0"/>
              <a:t>stiahnuť napr. zo str. </a:t>
            </a:r>
            <a:r>
              <a:rPr lang="sk-SK" sz="1600" dirty="0" smtClean="0">
                <a:hlinkClick r:id="rId3"/>
              </a:rPr>
              <a:t>http://www.stoff.pl/</a:t>
            </a:r>
            <a:r>
              <a:rPr lang="sk-SK" sz="1600" dirty="0" smtClean="0"/>
              <a:t>   + aktualizácia TLE zo str. http://www.stoff.pl/downloads.php)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89087066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2305</Words>
  <Application>Microsoft Office PowerPoint</Application>
  <PresentationFormat>Prezentácia na obrazovke (4:3)</PresentationFormat>
  <Paragraphs>402</Paragraphs>
  <Slides>36</Slides>
  <Notes>2</Notes>
  <HiddenSlides>0</HiddenSlides>
  <MMClips>0</MMClips>
  <ScaleCrop>false</ScaleCrop>
  <HeadingPairs>
    <vt:vector size="8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36</vt:i4>
      </vt:variant>
    </vt:vector>
  </HeadingPairs>
  <TitlesOfParts>
    <vt:vector size="47" baseType="lpstr">
      <vt:lpstr>Adobe Arabic</vt:lpstr>
      <vt:lpstr>Arial</vt:lpstr>
      <vt:lpstr>Brush Script MT</vt:lpstr>
      <vt:lpstr>Calibri</vt:lpstr>
      <vt:lpstr>Symbol</vt:lpstr>
      <vt:lpstr>Tahoma</vt:lpstr>
      <vt:lpstr>Times New Roman</vt:lpstr>
      <vt:lpstr>Wingdings</vt:lpstr>
      <vt:lpstr>Motív Office</vt:lpstr>
      <vt:lpstr>Rovnica</vt:lpstr>
      <vt:lpstr>Equation</vt:lpstr>
      <vt:lpstr>Komunikačná technika 2 cvičenie 8  - 17/18 Satelitné technológie a služby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Výpočet uhlov pre nastavenie satelitnej antény EL-elevácie, AZ-azimutu: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Reflektorové antény – parabolové, „tanierové“ (Dish) antény</vt:lpstr>
      <vt:lpstr>Prezentácia programu PowerPoint</vt:lpstr>
      <vt:lpstr>Prezentácia programu PowerPoint</vt:lpstr>
      <vt:lpstr>Výpočet uhlov pre nastavenie satelitnej antény EL-elevácie, AZ-azimutu: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1.Cvičenie</dc:title>
  <dc:creator>macekova</dc:creator>
  <cp:lastModifiedBy>Ludmila Macekova</cp:lastModifiedBy>
  <cp:revision>106</cp:revision>
  <dcterms:created xsi:type="dcterms:W3CDTF">2012-02-15T15:04:08Z</dcterms:created>
  <dcterms:modified xsi:type="dcterms:W3CDTF">2018-04-05T06:01:38Z</dcterms:modified>
</cp:coreProperties>
</file>