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k-SK" noProof="0" smtClean="0"/>
              <a:t>Click to edit Master text styles</a:t>
            </a:r>
          </a:p>
          <a:p>
            <a:pPr lvl="1"/>
            <a:r>
              <a:rPr lang="en-US" altLang="sk-SK" noProof="0" smtClean="0"/>
              <a:t>Second level</a:t>
            </a:r>
          </a:p>
          <a:p>
            <a:pPr lvl="2"/>
            <a:r>
              <a:rPr lang="en-US" altLang="sk-SK" noProof="0" smtClean="0"/>
              <a:t>Third level</a:t>
            </a:r>
          </a:p>
          <a:p>
            <a:pPr lvl="3"/>
            <a:r>
              <a:rPr lang="en-US" altLang="sk-SK" noProof="0" smtClean="0"/>
              <a:t>Fourth level</a:t>
            </a:r>
          </a:p>
          <a:p>
            <a:pPr lvl="4"/>
            <a:r>
              <a:rPr lang="en-US" altLang="sk-SK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C2DDED-8368-4C34-A8F1-802385EB3BBD}" type="slidenum">
              <a:rPr lang="en-US" altLang="sk-SK"/>
              <a:pPr/>
              <a:t>‹#›</a:t>
            </a:fld>
            <a:endParaRPr lang="en-US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1CA284-DA57-47D8-B35C-AD2E9EE3D337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16407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CF5C0B-168E-4A58-B1A2-CD3DE24CA663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124905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F3A08-B09E-4456-A10E-DB1AD1F997C2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293241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BE5AF-DCE7-4825-ADB9-6A29297308B3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26458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10F62-7678-4D8B-BF3C-3378854145A9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379518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CD7F-B5FE-4706-BF86-E85983BFFC6F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406731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13413-74A9-4D9A-B2F0-517539479C0A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235656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81A2A2-5D5F-4826-BA34-423AA971E16E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271209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934FC6-C6C9-412E-99AA-06182501E712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266794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12CBD-B3E9-49CE-A234-DD164501A06C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72910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463C24-CCCA-4F9A-A050-86FD6E112656}" type="slidenum">
              <a:rPr lang="en-US" altLang="sk-SK"/>
              <a:pPr/>
              <a:t>‹#›</a:t>
            </a:fld>
            <a:endParaRPr lang="en-US" altLang="sk-SK"/>
          </a:p>
        </p:txBody>
      </p:sp>
    </p:spTree>
    <p:extLst>
      <p:ext uri="{BB962C8B-B14F-4D97-AF65-F5344CB8AC3E}">
        <p14:creationId xmlns:p14="http://schemas.microsoft.com/office/powerpoint/2010/main" val="79270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k-SK" smtClean="0"/>
              <a:t>Click to edit Master text styles</a:t>
            </a:r>
          </a:p>
          <a:p>
            <a:pPr lvl="1"/>
            <a:r>
              <a:rPr lang="en-US" altLang="sk-SK" smtClean="0"/>
              <a:t>Second level</a:t>
            </a:r>
          </a:p>
          <a:p>
            <a:pPr lvl="2"/>
            <a:r>
              <a:rPr lang="en-US" altLang="sk-SK" smtClean="0"/>
              <a:t>Third level</a:t>
            </a:r>
          </a:p>
          <a:p>
            <a:pPr lvl="3"/>
            <a:r>
              <a:rPr lang="en-US" altLang="sk-SK" smtClean="0"/>
              <a:t>Fourth level</a:t>
            </a:r>
          </a:p>
          <a:p>
            <a:pPr lvl="4"/>
            <a:r>
              <a:rPr lang="en-US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9EA076-3EC1-4674-A792-8D93D9E1C8C5}" type="slidenum">
              <a:rPr lang="en-US" altLang="sk-SK"/>
              <a:pPr/>
              <a:t>‹#›</a:t>
            </a:fld>
            <a:endParaRPr lang="en-US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9080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sk-SK" smtClean="0"/>
              <a:t>Diagnostika </a:t>
            </a:r>
            <a:r>
              <a:rPr lang="sk-SK" altLang="sk-SK" smtClean="0"/>
              <a:t>p</a:t>
            </a:r>
            <a:r>
              <a:rPr lang="en-US" altLang="sk-SK" smtClean="0"/>
              <a:t>r</a:t>
            </a:r>
            <a:r>
              <a:rPr lang="sk-SK" altLang="sk-SK" smtClean="0"/>
              <a:t>í</a:t>
            </a:r>
            <a:r>
              <a:rPr lang="en-US" altLang="sk-SK" smtClean="0"/>
              <a:t>pojok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Vlastnosti analógovej časti xDSL transceiverov</a:t>
            </a:r>
            <a:endParaRPr lang="en-US" altLang="sk-SK" smtClean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71550" y="5805488"/>
            <a:ext cx="78486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 dirty="0" err="1"/>
              <a:t>Komunika</a:t>
            </a:r>
            <a:r>
              <a:rPr lang="sk-SK" altLang="sk-SK" sz="1800" dirty="0"/>
              <a:t>č</a:t>
            </a:r>
            <a:r>
              <a:rPr lang="en-US" altLang="sk-SK" sz="1800" dirty="0"/>
              <a:t>n</a:t>
            </a:r>
            <a:r>
              <a:rPr lang="sk-SK" altLang="sk-SK" sz="1800" dirty="0"/>
              <a:t>á</a:t>
            </a:r>
            <a:r>
              <a:rPr lang="en-US" altLang="sk-SK" sz="1800" dirty="0"/>
              <a:t> </a:t>
            </a:r>
            <a:r>
              <a:rPr lang="en-US" altLang="sk-SK" sz="1800" dirty="0" err="1"/>
              <a:t>technika</a:t>
            </a:r>
            <a:r>
              <a:rPr lang="en-US" altLang="sk-SK" sz="1800" dirty="0"/>
              <a:t> 2 - </a:t>
            </a:r>
            <a:r>
              <a:rPr lang="sk-SK" altLang="sk-SK" sz="1800" dirty="0"/>
              <a:t> 20</a:t>
            </a:r>
            <a:r>
              <a:rPr lang="en-US" altLang="sk-SK" sz="1800" dirty="0" smtClean="0"/>
              <a:t>1</a:t>
            </a:r>
            <a:r>
              <a:rPr lang="sk-SK" altLang="sk-SK" sz="1800" dirty="0" smtClean="0"/>
              <a:t>7/18 </a:t>
            </a:r>
            <a:r>
              <a:rPr lang="sk-SK" altLang="sk-SK" sz="1800" dirty="0"/>
              <a:t>– </a:t>
            </a:r>
            <a:r>
              <a:rPr lang="sk-SK" altLang="sk-SK" sz="1800" dirty="0" smtClean="0"/>
              <a:t>cvičenia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dirty="0" smtClean="0"/>
              <a:t>KEMT- </a:t>
            </a:r>
            <a:r>
              <a:rPr lang="sk-SK" altLang="sk-SK" sz="1800" dirty="0"/>
              <a:t>FEI – TU - Košice</a:t>
            </a:r>
            <a:endParaRPr lang="en-US" altLang="sk-SK" sz="1800" dirty="0"/>
          </a:p>
        </p:txBody>
      </p:sp>
      <p:sp>
        <p:nvSpPr>
          <p:cNvPr id="2" name="BlokTextu 1"/>
          <p:cNvSpPr txBox="1"/>
          <p:nvPr/>
        </p:nvSpPr>
        <p:spPr>
          <a:xfrm>
            <a:off x="3669742" y="5223301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i="1" dirty="0">
                <a:latin typeface="Brush Script MT" panose="03060802040406070304" pitchFamily="66" charset="0"/>
                <a:cs typeface="Adobe Arabic" pitchFamily="18" charset="-78"/>
              </a:rPr>
              <a:t>Lˇ. </a:t>
            </a:r>
            <a:r>
              <a:rPr lang="sk-SK" sz="2400" i="1" dirty="0" err="1" smtClean="0">
                <a:latin typeface="Brush Script MT" panose="03060802040406070304" pitchFamily="66" charset="0"/>
                <a:cs typeface="Adobe Arabic" pitchFamily="18" charset="-78"/>
              </a:rPr>
              <a:t>Maceková</a:t>
            </a:r>
            <a:endParaRPr lang="en-US" sz="2400" i="1" dirty="0">
              <a:latin typeface="Brush Script MT" panose="03060802040406070304" pitchFamily="66" charset="0"/>
              <a:cs typeface="Adobe Arabic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950913" y="496888"/>
            <a:ext cx="76533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Literat</a:t>
            </a:r>
            <a:r>
              <a:rPr lang="sk-SK" altLang="sk-SK" sz="1800"/>
              <a:t>úra: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[</a:t>
            </a:r>
            <a:r>
              <a:rPr lang="sk-SK" altLang="sk-SK" sz="1800"/>
              <a:t>1</a:t>
            </a:r>
            <a:r>
              <a:rPr lang="en-US" altLang="sk-SK" sz="1800"/>
              <a:t>]</a:t>
            </a:r>
            <a:r>
              <a:rPr lang="sk-SK" altLang="sk-SK" sz="1800"/>
              <a:t> J. Vodrážka, M. Havlan: Přístupové přenosové systémy, Cvičení – Měření na přípojkách xDSL, ČVUT Praha, 2003.</a:t>
            </a:r>
            <a:endParaRPr lang="en-US" altLang="sk-SK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[2] http://www.analog.com/static/imported-files/tutorials/MT-053.pdf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684213" y="69215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Popis DMT c časovej oblasti</a:t>
            </a:r>
            <a:r>
              <a:rPr lang="sk-SK" altLang="sk-SK" sz="1800"/>
              <a:t>  (DMT je prenosová metóda v ADSL a VDSL systémoch)</a:t>
            </a:r>
            <a:endParaRPr lang="en-US" altLang="sk-SK" sz="1800"/>
          </a:p>
        </p:txBody>
      </p:sp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1692275" y="1628775"/>
          <a:ext cx="3652838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Rovnica" r:id="rId3" imgW="1689100" imgH="469900" progId="Equation.3">
                  <p:embed/>
                </p:oleObj>
              </mc:Choice>
              <mc:Fallback>
                <p:oleObj name="Rovnica" r:id="rId3" imgW="1689100" imgH="469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628775"/>
                        <a:ext cx="3652838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547813" y="2781300"/>
            <a:ext cx="74168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U</a:t>
            </a:r>
            <a:r>
              <a:rPr lang="sk-SK" altLang="sk-SK" sz="1800" baseline="-25000"/>
              <a:t>k</a:t>
            </a:r>
            <a:r>
              <a:rPr lang="sk-SK" altLang="sk-SK" sz="1800"/>
              <a:t>  ... amplitúda k-tej nosnej (je modulovaná QAM)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sk-SK" sz="1800"/>
              <a:t>φ</a:t>
            </a:r>
            <a:r>
              <a:rPr lang="sk-SK" altLang="sk-SK" sz="1800" baseline="-25000"/>
              <a:t>k</a:t>
            </a:r>
            <a:r>
              <a:rPr lang="sk-SK" altLang="sk-SK" sz="1800"/>
              <a:t>  ... fáza k-tej nosnej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sk-SK" sz="1800"/>
              <a:t>ω</a:t>
            </a:r>
            <a:r>
              <a:rPr lang="sk-SK" altLang="sk-SK" sz="1800" baseline="-25000"/>
              <a:t>0</a:t>
            </a:r>
            <a:r>
              <a:rPr lang="sk-SK" altLang="sk-SK" sz="1800"/>
              <a:t>  = 2</a:t>
            </a:r>
            <a:r>
              <a:rPr lang="el-GR" altLang="sk-SK" sz="1800" i="1"/>
              <a:t>π</a:t>
            </a:r>
            <a:r>
              <a:rPr lang="sk-SK" altLang="sk-SK" sz="1800"/>
              <a:t>. 4312,5 s</a:t>
            </a:r>
            <a:r>
              <a:rPr lang="sk-SK" altLang="sk-SK" sz="1800" baseline="30000"/>
              <a:t>-1</a:t>
            </a:r>
            <a:r>
              <a:rPr lang="sk-SK" altLang="sk-SK" sz="1800"/>
              <a:t>  ... uhlová rýchlosť;  k.4312,5= nosná (frekvencia) </a:t>
            </a:r>
            <a:endParaRPr lang="en-US" altLang="sk-SK" sz="1800"/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592138" y="5681663"/>
            <a:ext cx="8372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Obr. Typický časový priebeh signálu DMT s naznačenými oblasťami obmedzenia</a:t>
            </a:r>
            <a:endParaRPr lang="en-US" altLang="sk-SK" sz="1800"/>
          </a:p>
        </p:txBody>
      </p:sp>
      <p:grpSp>
        <p:nvGrpSpPr>
          <p:cNvPr id="3078" name="Group 18"/>
          <p:cNvGrpSpPr>
            <a:grpSpLocks/>
          </p:cNvGrpSpPr>
          <p:nvPr/>
        </p:nvGrpSpPr>
        <p:grpSpPr bwMode="auto">
          <a:xfrm>
            <a:off x="971550" y="4221163"/>
            <a:ext cx="4649788" cy="1223962"/>
            <a:chOff x="612" y="2659"/>
            <a:chExt cx="2929" cy="771"/>
          </a:xfrm>
        </p:grpSpPr>
        <p:sp>
          <p:nvSpPr>
            <p:cNvPr id="3079" name="Text Box 12"/>
            <p:cNvSpPr txBox="1">
              <a:spLocks noChangeArrowheads="1"/>
            </p:cNvSpPr>
            <p:nvPr/>
          </p:nvSpPr>
          <p:spPr bwMode="auto">
            <a:xfrm>
              <a:off x="748" y="2931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k-SK" altLang="sk-SK" sz="1800"/>
                <a:t>...</a:t>
              </a:r>
              <a:endParaRPr lang="en-US" altLang="sk-SK" sz="1800"/>
            </a:p>
          </p:txBody>
        </p:sp>
        <p:pic>
          <p:nvPicPr>
            <p:cNvPr id="3080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2659"/>
              <a:ext cx="2929" cy="7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81" name="Rectangle 16" descr="Light upward diagonal"/>
            <p:cNvSpPr>
              <a:spLocks noChangeArrowheads="1"/>
            </p:cNvSpPr>
            <p:nvPr/>
          </p:nvSpPr>
          <p:spPr bwMode="auto">
            <a:xfrm>
              <a:off x="884" y="2659"/>
              <a:ext cx="2495" cy="181"/>
            </a:xfrm>
            <a:prstGeom prst="rect">
              <a:avLst/>
            </a:prstGeom>
            <a:pattFill prst="ltUpDiag">
              <a:fgClr>
                <a:schemeClr val="tx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  <p:sp>
          <p:nvSpPr>
            <p:cNvPr id="3082" name="Rectangle 17" descr="Light upward diagonal"/>
            <p:cNvSpPr>
              <a:spLocks noChangeArrowheads="1"/>
            </p:cNvSpPr>
            <p:nvPr/>
          </p:nvSpPr>
          <p:spPr bwMode="auto">
            <a:xfrm>
              <a:off x="884" y="3294"/>
              <a:ext cx="2495" cy="91"/>
            </a:xfrm>
            <a:prstGeom prst="rect">
              <a:avLst/>
            </a:prstGeom>
            <a:pattFill prst="ltUpDiag">
              <a:fgClr>
                <a:schemeClr val="tx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k-SK" altLang="sk-SK" sz="18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755650" y="620713"/>
            <a:ext cx="7993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Vyhodnocuje sa vlastne </a:t>
            </a:r>
            <a:r>
              <a:rPr lang="sk-SK" altLang="sk-SK" sz="1800" b="1"/>
              <a:t>nelineárne skreslenie, </a:t>
            </a:r>
            <a:r>
              <a:rPr lang="sk-SK" altLang="sk-SK" sz="1800"/>
              <a:t>ktoré môže byť vyjadrené nasledujúcimi parametrami: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187450" y="1341438"/>
            <a:ext cx="41973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THD</a:t>
            </a:r>
            <a:r>
              <a:rPr lang="sk-SK" altLang="sk-SK" sz="1800"/>
              <a:t> – Total Harmonic Distortion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IMD</a:t>
            </a:r>
            <a:r>
              <a:rPr lang="sk-SK" altLang="sk-SK" sz="1800"/>
              <a:t> – Inter-Modulation Distortion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SINAD</a:t>
            </a:r>
            <a:r>
              <a:rPr lang="sk-SK" altLang="sk-SK" sz="1800"/>
              <a:t> – SNR plus Distortion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THD + N</a:t>
            </a:r>
            <a:r>
              <a:rPr lang="sk-SK" altLang="sk-SK" sz="1800"/>
              <a:t>  ... THD plus Noise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SFDR</a:t>
            </a:r>
            <a:r>
              <a:rPr lang="sk-SK" altLang="sk-SK" sz="1800"/>
              <a:t>  - Spurious Free Dynamic Range</a:t>
            </a:r>
            <a:endParaRPr lang="en-US" altLang="sk-SK" sz="1800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808038" y="3448050"/>
            <a:ext cx="70929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Pri spracovaní DMT signálu sa ešte navyše vyhodnocujú parametre: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MTPR</a:t>
            </a:r>
            <a:r>
              <a:rPr lang="sk-SK" altLang="sk-SK" sz="1800"/>
              <a:t> ... Multi-Tone Power Ratio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SNR</a:t>
            </a:r>
            <a:r>
              <a:rPr lang="sk-SK" altLang="sk-SK" sz="1800"/>
              <a:t> - ... to už poznáme  </a:t>
            </a:r>
            <a:r>
              <a:rPr lang="sk-SK" altLang="sk-SK" sz="1800">
                <a:sym typeface="Wingdings" panose="05000000000000000000" pitchFamily="2" charset="2"/>
              </a:rPr>
              <a:t></a:t>
            </a:r>
            <a:endParaRPr lang="en-US" altLang="sk-SK" sz="1800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539750" y="4868863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- všetky parametre v jednotkách </a:t>
            </a:r>
            <a:r>
              <a:rPr lang="en-US" altLang="sk-SK" sz="1800" b="1"/>
              <a:t>[dB]</a:t>
            </a:r>
            <a:r>
              <a:rPr lang="en-US" altLang="sk-SK" sz="1800"/>
              <a:t> </a:t>
            </a:r>
            <a:r>
              <a:rPr lang="sk-SK" altLang="sk-SK" sz="1800"/>
              <a:t>(logaritmická miera) alebo v bezrozmerných číslach </a:t>
            </a:r>
            <a:r>
              <a:rPr lang="sk-SK" altLang="sk-SK" sz="1800" b="1"/>
              <a:t>(pomer)</a:t>
            </a:r>
            <a:r>
              <a:rPr lang="sk-SK" altLang="sk-SK" sz="1800"/>
              <a:t> alebo v </a:t>
            </a:r>
            <a:r>
              <a:rPr lang="en-US" altLang="sk-SK" sz="1800" b="1"/>
              <a:t>[%]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042988" y="69215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k-SK" altLang="sk-SK" sz="1800" b="1"/>
              <a:t> </a:t>
            </a:r>
            <a:r>
              <a:rPr lang="en-US" altLang="sk-SK" sz="2400" b="1"/>
              <a:t>THD – </a:t>
            </a:r>
            <a:r>
              <a:rPr lang="sk-SK" altLang="sk-SK" sz="2400" b="1"/>
              <a:t>celkové harmonické skreslenie</a:t>
            </a:r>
            <a:endParaRPr lang="en-US" altLang="sk-SK" sz="2400" b="1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2700338" y="1628775"/>
            <a:ext cx="12954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763713" y="19891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3995738" y="19891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1763713" y="141287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</a:t>
            </a:r>
            <a:r>
              <a:rPr lang="sk-SK" altLang="sk-SK" sz="1800" baseline="-25000"/>
              <a:t>1vst</a:t>
            </a:r>
            <a:endParaRPr lang="en-US" altLang="sk-SK" sz="1800"/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4427538" y="1484313"/>
            <a:ext cx="1944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</a:t>
            </a:r>
            <a:r>
              <a:rPr lang="sk-SK" altLang="sk-SK" sz="1800" baseline="-25000"/>
              <a:t>1</a:t>
            </a:r>
            <a:r>
              <a:rPr lang="sk-SK" altLang="sk-SK" sz="1800"/>
              <a:t>, P</a:t>
            </a:r>
            <a:r>
              <a:rPr lang="sk-SK" altLang="sk-SK" sz="1800" baseline="-25000"/>
              <a:t>2</a:t>
            </a:r>
            <a:r>
              <a:rPr lang="sk-SK" altLang="sk-SK" sz="1800"/>
              <a:t>, P</a:t>
            </a:r>
            <a:r>
              <a:rPr lang="sk-SK" altLang="sk-SK" sz="1800" baseline="-25000"/>
              <a:t>3</a:t>
            </a:r>
            <a:r>
              <a:rPr lang="sk-SK" altLang="sk-SK" sz="1800"/>
              <a:t>, ...</a:t>
            </a:r>
            <a:endParaRPr lang="en-US" altLang="sk-SK" sz="1800"/>
          </a:p>
        </p:txBody>
      </p:sp>
      <p:sp>
        <p:nvSpPr>
          <p:cNvPr id="5128" name="Oval 10"/>
          <p:cNvSpPr>
            <a:spLocks noChangeArrowheads="1"/>
          </p:cNvSpPr>
          <p:nvPr/>
        </p:nvSpPr>
        <p:spPr bwMode="auto">
          <a:xfrm>
            <a:off x="4787900" y="1484313"/>
            <a:ext cx="792163" cy="3603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5292725" y="1844675"/>
            <a:ext cx="1008063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Text Box 12"/>
          <p:cNvSpPr txBox="1">
            <a:spLocks noChangeArrowheads="1"/>
          </p:cNvSpPr>
          <p:nvPr/>
        </p:nvSpPr>
        <p:spPr bwMode="auto">
          <a:xfrm>
            <a:off x="6372225" y="2708275"/>
            <a:ext cx="2520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výkony vyšších harmonických ako dôsledok nelinearít zariadenia</a:t>
            </a:r>
            <a:endParaRPr lang="en-US" altLang="sk-SK" sz="1800"/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5940425" y="3789363"/>
            <a:ext cx="2881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(nelineárna prevodová charakteristika)</a:t>
            </a:r>
            <a:endParaRPr lang="en-US" altLang="sk-SK" sz="1800"/>
          </a:p>
        </p:txBody>
      </p:sp>
      <p:graphicFrame>
        <p:nvGraphicFramePr>
          <p:cNvPr id="5132" name="Object 14"/>
          <p:cNvGraphicFramePr>
            <a:graphicFrameLocks noChangeAspect="1"/>
          </p:cNvGraphicFramePr>
          <p:nvPr/>
        </p:nvGraphicFramePr>
        <p:xfrm>
          <a:off x="1331913" y="3644900"/>
          <a:ext cx="380682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Rovnica" r:id="rId3" imgW="2006600" imgH="647700" progId="Equation.3">
                  <p:embed/>
                </p:oleObj>
              </mc:Choice>
              <mc:Fallback>
                <p:oleObj name="Rovnica" r:id="rId3" imgW="2006600" imgH="6477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4900"/>
                        <a:ext cx="3806825" cy="1228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Text Box 16"/>
          <p:cNvSpPr txBox="1">
            <a:spLocks noChangeArrowheads="1"/>
          </p:cNvSpPr>
          <p:nvPr/>
        </p:nvSpPr>
        <p:spPr bwMode="auto">
          <a:xfrm>
            <a:off x="2916238" y="2708275"/>
            <a:ext cx="2447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výkon </a:t>
            </a:r>
            <a:r>
              <a:rPr lang="en-US" altLang="sk-SK" sz="1800"/>
              <a:t>z</a:t>
            </a:r>
            <a:r>
              <a:rPr lang="sk-SK" altLang="sk-SK" sz="1800"/>
              <a:t>ákladnej harmonickej</a:t>
            </a:r>
            <a:endParaRPr lang="en-US" altLang="sk-SK" sz="1800"/>
          </a:p>
        </p:txBody>
      </p:sp>
      <p:sp>
        <p:nvSpPr>
          <p:cNvPr id="5134" name="Line 17"/>
          <p:cNvSpPr>
            <a:spLocks noChangeShapeType="1"/>
          </p:cNvSpPr>
          <p:nvPr/>
        </p:nvSpPr>
        <p:spPr bwMode="auto">
          <a:xfrm flipV="1">
            <a:off x="3995738" y="1700213"/>
            <a:ext cx="64770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18"/>
          <p:cNvSpPr txBox="1">
            <a:spLocks noChangeArrowheads="1"/>
          </p:cNvSpPr>
          <p:nvPr/>
        </p:nvSpPr>
        <p:spPr bwMode="auto">
          <a:xfrm>
            <a:off x="6443663" y="4508500"/>
            <a:ext cx="270033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(merajú sa všetky harmonické, ktoré je možné odlíšiť od šumu)</a:t>
            </a:r>
            <a:endParaRPr lang="en-US" altLang="sk-SK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čísla snímky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43E7D5D-DE2A-4ED3-B843-0EE2777FBEC6}" type="slidenum">
              <a:rPr lang="en-US" altLang="sk-SK" sz="140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sk-SK" sz="1400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648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k-SK" altLang="sk-SK" sz="1800" b="1"/>
              <a:t> </a:t>
            </a:r>
            <a:r>
              <a:rPr lang="sk-SK" altLang="sk-SK" sz="2400" b="1"/>
              <a:t>IM</a:t>
            </a:r>
            <a:r>
              <a:rPr lang="en-US" altLang="sk-SK" sz="2400" b="1"/>
              <a:t>D – </a:t>
            </a:r>
            <a:r>
              <a:rPr lang="sk-SK" altLang="sk-SK" sz="2400" b="1"/>
              <a:t>intermodulačné skreslenie</a:t>
            </a:r>
            <a:endParaRPr lang="en-US" altLang="sk-SK" sz="2400" b="1"/>
          </a:p>
        </p:txBody>
      </p:sp>
      <p:graphicFrame>
        <p:nvGraphicFramePr>
          <p:cNvPr id="6148" name="Object 12"/>
          <p:cNvGraphicFramePr>
            <a:graphicFrameLocks noChangeAspect="1"/>
          </p:cNvGraphicFramePr>
          <p:nvPr/>
        </p:nvGraphicFramePr>
        <p:xfrm>
          <a:off x="1258888" y="3933825"/>
          <a:ext cx="56388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Rovnica" r:id="rId3" imgW="2971800" imgH="749160" progId="Equation.3">
                  <p:embed/>
                </p:oleObj>
              </mc:Choice>
              <mc:Fallback>
                <p:oleObj name="Rovnica" r:id="rId3" imgW="2971800" imgH="7491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33825"/>
                        <a:ext cx="5638800" cy="1422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1116013" y="1412875"/>
            <a:ext cx="7777162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vzniká ako dôsledok nelinearít prevodovej charakteristiky pri budení dvojicou harmonických signálov s rôznymi frekvenciami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 je to súhrn intermodulačných produktov 2 vstupných harmonických (teda ich rozdielov, súčtov a ich násobkov )</a:t>
            </a:r>
            <a:endParaRPr lang="en-US" altLang="sk-SK" sz="1800"/>
          </a:p>
        </p:txBody>
      </p:sp>
      <p:sp>
        <p:nvSpPr>
          <p:cNvPr id="6150" name="Rectangle 15"/>
          <p:cNvSpPr>
            <a:spLocks noChangeArrowheads="1"/>
          </p:cNvSpPr>
          <p:nvPr/>
        </p:nvSpPr>
        <p:spPr bwMode="auto">
          <a:xfrm>
            <a:off x="2916238" y="3068638"/>
            <a:ext cx="12954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6151" name="Line 16"/>
          <p:cNvSpPr>
            <a:spLocks noChangeShapeType="1"/>
          </p:cNvSpPr>
          <p:nvPr/>
        </p:nvSpPr>
        <p:spPr bwMode="auto">
          <a:xfrm>
            <a:off x="1979613" y="34290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7"/>
          <p:cNvSpPr>
            <a:spLocks noChangeShapeType="1"/>
          </p:cNvSpPr>
          <p:nvPr/>
        </p:nvSpPr>
        <p:spPr bwMode="auto">
          <a:xfrm>
            <a:off x="4211638" y="34290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18"/>
          <p:cNvSpPr txBox="1">
            <a:spLocks noChangeArrowheads="1"/>
          </p:cNvSpPr>
          <p:nvPr/>
        </p:nvSpPr>
        <p:spPr bwMode="auto">
          <a:xfrm>
            <a:off x="1258888" y="2852738"/>
            <a:ext cx="1512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f</a:t>
            </a:r>
            <a:r>
              <a:rPr lang="sk-SK" altLang="sk-SK" sz="1800" baseline="-25000"/>
              <a:t>1</a:t>
            </a:r>
            <a:r>
              <a:rPr lang="sk-SK" altLang="sk-SK" sz="1800"/>
              <a:t>,f</a:t>
            </a:r>
            <a:r>
              <a:rPr lang="sk-SK" altLang="sk-SK" sz="1800" baseline="-25000"/>
              <a:t>2,</a:t>
            </a:r>
            <a:r>
              <a:rPr lang="en-US" altLang="sk-SK" sz="1800"/>
              <a:t>;</a:t>
            </a:r>
            <a:r>
              <a:rPr lang="sk-SK" altLang="sk-SK" sz="1800"/>
              <a:t> f</a:t>
            </a:r>
            <a:r>
              <a:rPr lang="en-US" altLang="sk-SK" sz="1800" baseline="-25000"/>
              <a:t>2</a:t>
            </a:r>
            <a:r>
              <a:rPr lang="en-US" altLang="sk-SK" sz="1800"/>
              <a:t>&gt;f</a:t>
            </a:r>
            <a:r>
              <a:rPr lang="en-US" altLang="sk-SK" sz="1800" baseline="-25000"/>
              <a:t>1</a:t>
            </a:r>
            <a:endParaRPr lang="en-US" altLang="sk-SK" sz="1800"/>
          </a:p>
        </p:txBody>
      </p:sp>
      <p:sp>
        <p:nvSpPr>
          <p:cNvPr id="6154" name="Text Box 21"/>
          <p:cNvSpPr txBox="1">
            <a:spLocks noChangeArrowheads="1"/>
          </p:cNvSpPr>
          <p:nvPr/>
        </p:nvSpPr>
        <p:spPr bwMode="auto">
          <a:xfrm>
            <a:off x="4427538" y="2924175"/>
            <a:ext cx="30972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f</a:t>
            </a:r>
            <a:r>
              <a:rPr lang="sk-SK" altLang="sk-SK" sz="1800" baseline="-25000"/>
              <a:t>2</a:t>
            </a:r>
            <a:r>
              <a:rPr lang="en-US" altLang="sk-SK" sz="1800">
                <a:cs typeface="Arial" panose="020B0604020202020204" pitchFamily="34" charset="0"/>
              </a:rPr>
              <a:t>±</a:t>
            </a:r>
            <a:r>
              <a:rPr lang="sk-SK" altLang="sk-SK" sz="1800">
                <a:cs typeface="Arial" panose="020B0604020202020204" pitchFamily="34" charset="0"/>
              </a:rPr>
              <a:t>f</a:t>
            </a:r>
            <a:r>
              <a:rPr lang="sk-SK" altLang="sk-SK" sz="1800" baseline="-25000">
                <a:cs typeface="Arial" panose="020B0604020202020204" pitchFamily="34" charset="0"/>
              </a:rPr>
              <a:t>1</a:t>
            </a:r>
            <a:r>
              <a:rPr lang="sk-SK" altLang="sk-SK" sz="1800">
                <a:cs typeface="Arial" panose="020B0604020202020204" pitchFamily="34" charset="0"/>
              </a:rPr>
              <a:t>, f</a:t>
            </a:r>
            <a:r>
              <a:rPr lang="sk-SK" altLang="sk-SK" sz="1800" baseline="-25000">
                <a:cs typeface="Arial" panose="020B0604020202020204" pitchFamily="34" charset="0"/>
              </a:rPr>
              <a:t>2 </a:t>
            </a:r>
            <a:r>
              <a:rPr lang="en-US" altLang="sk-SK" sz="1800"/>
              <a:t>±</a:t>
            </a:r>
            <a:r>
              <a:rPr lang="sk-SK" altLang="sk-SK" sz="1800"/>
              <a:t>2f</a:t>
            </a:r>
            <a:r>
              <a:rPr lang="sk-SK" altLang="sk-SK" sz="1800" baseline="-25000"/>
              <a:t>1</a:t>
            </a:r>
            <a:r>
              <a:rPr lang="sk-SK" altLang="sk-SK" sz="1800"/>
              <a:t>,f</a:t>
            </a:r>
            <a:r>
              <a:rPr lang="sk-SK" altLang="sk-SK" sz="1800" baseline="-25000"/>
              <a:t>2 </a:t>
            </a:r>
            <a:r>
              <a:rPr lang="en-US" altLang="sk-SK" sz="1800"/>
              <a:t>±</a:t>
            </a:r>
            <a:r>
              <a:rPr lang="sk-SK" altLang="sk-SK" sz="1800"/>
              <a:t>3f</a:t>
            </a:r>
            <a:r>
              <a:rPr lang="sk-SK" altLang="sk-SK" sz="1800" baseline="-25000"/>
              <a:t>1,</a:t>
            </a:r>
            <a:r>
              <a:rPr lang="sk-SK" altLang="sk-SK" sz="1800"/>
              <a:t>...</a:t>
            </a:r>
            <a:endParaRPr lang="en-US" altLang="sk-SK" sz="1800"/>
          </a:p>
        </p:txBody>
      </p:sp>
      <p:sp>
        <p:nvSpPr>
          <p:cNvPr id="6155" name="Text Box 22"/>
          <p:cNvSpPr txBox="1">
            <a:spLocks noChangeArrowheads="1"/>
          </p:cNvSpPr>
          <p:nvPr/>
        </p:nvSpPr>
        <p:spPr bwMode="auto">
          <a:xfrm>
            <a:off x="1331913" y="5661025"/>
            <a:ext cx="6119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/>
              <a:t>- </a:t>
            </a:r>
            <a:r>
              <a:rPr lang="sk-SK" altLang="sk-SK" sz="1800"/>
              <a:t>meranie:</a:t>
            </a:r>
            <a:r>
              <a:rPr lang="sk-SK" altLang="sk-SK" sz="1800" u="sng"/>
              <a:t> modulačnou</a:t>
            </a:r>
            <a:r>
              <a:rPr lang="sk-SK" altLang="sk-SK" sz="1800"/>
              <a:t> alebo </a:t>
            </a:r>
            <a:r>
              <a:rPr lang="sk-SK" altLang="sk-SK" sz="1800" u="sng"/>
              <a:t>diferenčnou</a:t>
            </a:r>
            <a:r>
              <a:rPr lang="sk-SK" altLang="sk-SK" sz="1800"/>
              <a:t> metódou  </a:t>
            </a:r>
            <a:r>
              <a:rPr lang="en-US" altLang="sk-SK" sz="1800"/>
              <a:t>[1]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čísla snímky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476F538-CD70-40C9-B473-DC316368081E}" type="slidenum">
              <a:rPr lang="en-US" altLang="sk-SK" sz="14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sk-SK" sz="1400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k-SK" altLang="sk-SK" sz="2400" b="1"/>
              <a:t>SINAD – odstup signálu od šumu a skreslenia</a:t>
            </a:r>
            <a:endParaRPr lang="en-US" altLang="sk-SK" sz="2400" b="1"/>
          </a:p>
        </p:txBody>
      </p:sp>
      <p:graphicFrame>
        <p:nvGraphicFramePr>
          <p:cNvPr id="7172" name="Object 3"/>
          <p:cNvGraphicFramePr>
            <a:graphicFrameLocks noChangeAspect="1"/>
          </p:cNvGraphicFramePr>
          <p:nvPr/>
        </p:nvGraphicFramePr>
        <p:xfrm>
          <a:off x="1416050" y="4210050"/>
          <a:ext cx="5324475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Rovnica" r:id="rId3" imgW="2806700" imgH="457200" progId="Equation.3">
                  <p:embed/>
                </p:oleObj>
              </mc:Choice>
              <mc:Fallback>
                <p:oleObj name="Rovnica" r:id="rId3" imgW="28067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4210050"/>
                        <a:ext cx="5324475" cy="8683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116013" y="1412875"/>
            <a:ext cx="7777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 parameter zlučujúci meranie šumových a nelineárnych vlastností dvojbranu</a:t>
            </a:r>
            <a:endParaRPr lang="en-US" altLang="sk-SK" sz="1800"/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5003800" y="3716338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celkový výkon výstupného signálu</a:t>
            </a:r>
            <a:endParaRPr lang="en-US" altLang="sk-SK" sz="1800"/>
          </a:p>
        </p:txBody>
      </p:sp>
      <p:sp>
        <p:nvSpPr>
          <p:cNvPr id="7175" name="Rectangle 12"/>
          <p:cNvSpPr>
            <a:spLocks noChangeArrowheads="1"/>
          </p:cNvSpPr>
          <p:nvPr/>
        </p:nvSpPr>
        <p:spPr bwMode="auto">
          <a:xfrm>
            <a:off x="2844800" y="2492375"/>
            <a:ext cx="12954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7176" name="Line 13"/>
          <p:cNvSpPr>
            <a:spLocks noChangeShapeType="1"/>
          </p:cNvSpPr>
          <p:nvPr/>
        </p:nvSpPr>
        <p:spPr bwMode="auto">
          <a:xfrm>
            <a:off x="1908175" y="28527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14"/>
          <p:cNvSpPr>
            <a:spLocks noChangeShapeType="1"/>
          </p:cNvSpPr>
          <p:nvPr/>
        </p:nvSpPr>
        <p:spPr bwMode="auto">
          <a:xfrm>
            <a:off x="4140200" y="285273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Text Box 15"/>
          <p:cNvSpPr txBox="1">
            <a:spLocks noChangeArrowheads="1"/>
          </p:cNvSpPr>
          <p:nvPr/>
        </p:nvSpPr>
        <p:spPr bwMode="auto">
          <a:xfrm>
            <a:off x="1908175" y="2276475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</a:t>
            </a:r>
            <a:r>
              <a:rPr lang="sk-SK" altLang="sk-SK" sz="1800" baseline="-25000"/>
              <a:t>sig vst</a:t>
            </a:r>
            <a:endParaRPr lang="en-US" altLang="sk-SK" sz="1800"/>
          </a:p>
        </p:txBody>
      </p:sp>
      <p:sp>
        <p:nvSpPr>
          <p:cNvPr id="7179" name="Text Box 16"/>
          <p:cNvSpPr txBox="1">
            <a:spLocks noChangeArrowheads="1"/>
          </p:cNvSpPr>
          <p:nvPr/>
        </p:nvSpPr>
        <p:spPr bwMode="auto">
          <a:xfrm>
            <a:off x="4572000" y="2347913"/>
            <a:ext cx="3455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</a:t>
            </a:r>
            <a:r>
              <a:rPr lang="sk-SK" altLang="sk-SK" sz="1800" baseline="-25000"/>
              <a:t>sig</a:t>
            </a:r>
            <a:r>
              <a:rPr lang="sk-SK" altLang="sk-SK" sz="1800"/>
              <a:t>, P</a:t>
            </a:r>
            <a:r>
              <a:rPr lang="sk-SK" altLang="sk-SK" sz="1800" baseline="-25000"/>
              <a:t>2</a:t>
            </a:r>
            <a:r>
              <a:rPr lang="sk-SK" altLang="sk-SK" sz="1800"/>
              <a:t>, P</a:t>
            </a:r>
            <a:r>
              <a:rPr lang="sk-SK" altLang="sk-SK" sz="1800" baseline="-25000"/>
              <a:t>3</a:t>
            </a:r>
            <a:r>
              <a:rPr lang="sk-SK" altLang="sk-SK" sz="1800"/>
              <a:t>, ..., šum (noise)</a:t>
            </a:r>
            <a:endParaRPr lang="en-US" altLang="sk-SK" sz="1800"/>
          </a:p>
        </p:txBody>
      </p:sp>
      <p:sp>
        <p:nvSpPr>
          <p:cNvPr id="7180" name="Oval 26"/>
          <p:cNvSpPr>
            <a:spLocks noChangeArrowheads="1"/>
          </p:cNvSpPr>
          <p:nvPr/>
        </p:nvSpPr>
        <p:spPr bwMode="auto">
          <a:xfrm>
            <a:off x="5076825" y="2349500"/>
            <a:ext cx="792163" cy="360363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7181" name="Text Box 27"/>
          <p:cNvSpPr txBox="1">
            <a:spLocks noChangeArrowheads="1"/>
          </p:cNvSpPr>
          <p:nvPr/>
        </p:nvSpPr>
        <p:spPr bwMode="auto">
          <a:xfrm>
            <a:off x="5919788" y="2944813"/>
            <a:ext cx="2355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skreslenie (distortion)</a:t>
            </a:r>
            <a:endParaRPr lang="en-US" altLang="sk-SK" sz="1800"/>
          </a:p>
        </p:txBody>
      </p:sp>
      <p:sp>
        <p:nvSpPr>
          <p:cNvPr id="7182" name="Line 28"/>
          <p:cNvSpPr>
            <a:spLocks noChangeShapeType="1"/>
          </p:cNvSpPr>
          <p:nvPr/>
        </p:nvSpPr>
        <p:spPr bwMode="auto">
          <a:xfrm flipH="1" flipV="1">
            <a:off x="5580063" y="2636838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29"/>
          <p:cNvSpPr>
            <a:spLocks noChangeShapeType="1"/>
          </p:cNvSpPr>
          <p:nvPr/>
        </p:nvSpPr>
        <p:spPr bwMode="auto">
          <a:xfrm flipH="1">
            <a:off x="4211638" y="3933825"/>
            <a:ext cx="8636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Text Box 30"/>
          <p:cNvSpPr txBox="1">
            <a:spLocks noChangeArrowheads="1"/>
          </p:cNvSpPr>
          <p:nvPr/>
        </p:nvSpPr>
        <p:spPr bwMode="auto">
          <a:xfrm>
            <a:off x="4787900" y="5516563"/>
            <a:ext cx="3887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výkon výstupného signálu po odfiltrovaní meracieho signálu</a:t>
            </a:r>
            <a:endParaRPr lang="en-US" altLang="sk-SK" sz="1800"/>
          </a:p>
        </p:txBody>
      </p:sp>
      <p:sp>
        <p:nvSpPr>
          <p:cNvPr id="7185" name="Line 31"/>
          <p:cNvSpPr>
            <a:spLocks noChangeShapeType="1"/>
          </p:cNvSpPr>
          <p:nvPr/>
        </p:nvSpPr>
        <p:spPr bwMode="auto">
          <a:xfrm flipH="1" flipV="1">
            <a:off x="4140200" y="515778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čísla snímky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05A3D59-A9A0-47EC-B37D-348D817316CF}" type="slidenum">
              <a:rPr lang="en-US" altLang="sk-SK" sz="140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sk-SK" sz="1400"/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k-SK" altLang="sk-SK" sz="2400" b="1"/>
              <a:t>SFDR – dynamický rozsah bez rušivých zložiek</a:t>
            </a:r>
            <a:endParaRPr lang="en-US" altLang="sk-SK" sz="2400" b="1"/>
          </a:p>
        </p:txBody>
      </p:sp>
      <p:graphicFrame>
        <p:nvGraphicFramePr>
          <p:cNvPr id="8196" name="Object 3"/>
          <p:cNvGraphicFramePr>
            <a:graphicFrameLocks noChangeAspect="1"/>
          </p:cNvGraphicFramePr>
          <p:nvPr/>
        </p:nvGraphicFramePr>
        <p:xfrm>
          <a:off x="4787900" y="3933825"/>
          <a:ext cx="4071938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Rovnica" r:id="rId3" imgW="2146300" imgH="431800" progId="Equation.3">
                  <p:embed/>
                </p:oleObj>
              </mc:Choice>
              <mc:Fallback>
                <p:oleObj name="Rovnica" r:id="rId3" imgW="2146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933825"/>
                        <a:ext cx="4071938" cy="819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539750" y="1125538"/>
            <a:ext cx="7777163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 zase je to o nelineárnych vlastnostiach dvojbranu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merajú sa jednotlivé harmonické a ostatné rušivé zložky; zaujíma nás nakoniec odstup medzi meracím sig. a rušením s najvyššou úrovňou</a:t>
            </a:r>
            <a:endParaRPr lang="en-US" altLang="sk-SK" sz="1800"/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5292725" y="2852738"/>
            <a:ext cx="36369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 výkon rušivej zložky s najväčšou amplitúdou</a:t>
            </a:r>
            <a:endParaRPr lang="en-US" altLang="sk-SK" sz="1800"/>
          </a:p>
        </p:txBody>
      </p:sp>
      <p:sp>
        <p:nvSpPr>
          <p:cNvPr id="8199" name="Line 14"/>
          <p:cNvSpPr>
            <a:spLocks noChangeShapeType="1"/>
          </p:cNvSpPr>
          <p:nvPr/>
        </p:nvSpPr>
        <p:spPr bwMode="auto">
          <a:xfrm flipH="1">
            <a:off x="6732588" y="3213100"/>
            <a:ext cx="79057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15"/>
          <p:cNvSpPr txBox="1">
            <a:spLocks noChangeArrowheads="1"/>
          </p:cNvSpPr>
          <p:nvPr/>
        </p:nvSpPr>
        <p:spPr bwMode="auto">
          <a:xfrm>
            <a:off x="4787900" y="5516563"/>
            <a:ext cx="3887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výkon základnej (1.) harmonickej meracieho signálu</a:t>
            </a:r>
            <a:endParaRPr lang="en-US" altLang="sk-SK" sz="1800"/>
          </a:p>
        </p:txBody>
      </p:sp>
      <p:sp>
        <p:nvSpPr>
          <p:cNvPr id="8201" name="Line 16"/>
          <p:cNvSpPr>
            <a:spLocks noChangeShapeType="1"/>
          </p:cNvSpPr>
          <p:nvPr/>
        </p:nvSpPr>
        <p:spPr bwMode="auto">
          <a:xfrm flipH="1" flipV="1">
            <a:off x="6877050" y="4724400"/>
            <a:ext cx="14287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Text Box 17"/>
          <p:cNvSpPr txBox="1">
            <a:spLocks noChangeArrowheads="1"/>
          </p:cNvSpPr>
          <p:nvPr/>
        </p:nvSpPr>
        <p:spPr bwMode="auto">
          <a:xfrm>
            <a:off x="1403350" y="594995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/>
              <a:t>[1]</a:t>
            </a:r>
          </a:p>
        </p:txBody>
      </p:sp>
      <p:pic>
        <p:nvPicPr>
          <p:cNvPr id="8203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475"/>
            <a:ext cx="4694238" cy="290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04" name="Line 24"/>
          <p:cNvSpPr>
            <a:spLocks noChangeShapeType="1"/>
          </p:cNvSpPr>
          <p:nvPr/>
        </p:nvSpPr>
        <p:spPr bwMode="auto">
          <a:xfrm flipH="1">
            <a:off x="4572000" y="3068638"/>
            <a:ext cx="7921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25"/>
          <p:cNvSpPr>
            <a:spLocks noChangeShapeType="1"/>
          </p:cNvSpPr>
          <p:nvPr/>
        </p:nvSpPr>
        <p:spPr bwMode="auto">
          <a:xfrm flipH="1" flipV="1">
            <a:off x="1692275" y="2781300"/>
            <a:ext cx="3455988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Oval 26"/>
          <p:cNvSpPr>
            <a:spLocks noChangeArrowheads="1"/>
          </p:cNvSpPr>
          <p:nvPr/>
        </p:nvSpPr>
        <p:spPr bwMode="auto">
          <a:xfrm>
            <a:off x="3203575" y="2852738"/>
            <a:ext cx="1296988" cy="3603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800"/>
          </a:p>
        </p:txBody>
      </p:sp>
      <p:sp>
        <p:nvSpPr>
          <p:cNvPr id="8207" name="Text Box 28"/>
          <p:cNvSpPr txBox="1">
            <a:spLocks noChangeArrowheads="1"/>
          </p:cNvSpPr>
          <p:nvPr/>
        </p:nvSpPr>
        <p:spPr bwMode="auto">
          <a:xfrm>
            <a:off x="5003800" y="4868863"/>
            <a:ext cx="2160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/>
              <a:t>(SFDR je &lt;0</a:t>
            </a:r>
            <a:r>
              <a:rPr lang="sk-SK" altLang="sk-SK" sz="1800"/>
              <a:t> dB</a:t>
            </a:r>
            <a:r>
              <a:rPr lang="en-US" altLang="sk-SK" sz="180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čísla snímky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60E88A-4092-4A71-B054-42B4E13C907D}" type="slidenum">
              <a:rPr lang="en-US" altLang="sk-SK" sz="140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sk-SK" sz="1400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sk-SK" sz="2400" b="1"/>
              <a:t>MTPR</a:t>
            </a:r>
            <a:r>
              <a:rPr lang="sk-SK" altLang="sk-SK" sz="2400" b="1"/>
              <a:t> – </a:t>
            </a:r>
            <a:r>
              <a:rPr lang="en-US" altLang="sk-SK" sz="2400" b="1"/>
              <a:t>Multi – Tone Power Ratio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1125538"/>
            <a:ext cx="83534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 </a:t>
            </a:r>
            <a:r>
              <a:rPr lang="en-US" altLang="sk-SK" sz="1800"/>
              <a:t>parameter zaveden</a:t>
            </a:r>
            <a:r>
              <a:rPr lang="sk-SK" altLang="sk-SK" sz="1800"/>
              <a:t>ý pre DMT (Miscrete Multitone), kde nosné sú násobkom základnej 4312,5Hz (</a:t>
            </a:r>
            <a:r>
              <a:rPr lang="en-US" altLang="sk-SK" sz="1800">
                <a:sym typeface="Wingdings" panose="05000000000000000000" pitchFamily="2" charset="2"/>
              </a:rPr>
              <a:t> </a:t>
            </a:r>
            <a:r>
              <a:rPr lang="sk-SK" altLang="sk-SK" sz="1800">
                <a:sym typeface="Wingdings" panose="05000000000000000000" pitchFamily="2" charset="2"/>
              </a:rPr>
              <a:t>rušivé vyššie harmonické sa pričítavajú ku príslušným užitočným vyšším harmonickým </a:t>
            </a:r>
            <a:r>
              <a:rPr lang="en-US" altLang="sk-SK" sz="1800">
                <a:sym typeface="Wingdings" panose="05000000000000000000" pitchFamily="2" charset="2"/>
              </a:rPr>
              <a:t> </a:t>
            </a:r>
            <a:r>
              <a:rPr lang="sk-SK" altLang="sk-SK" sz="1800">
                <a:sym typeface="Wingdings" panose="05000000000000000000" pitchFamily="2" charset="2"/>
              </a:rPr>
              <a:t>je problém zistiť skreslenie)</a:t>
            </a:r>
            <a:endParaRPr lang="sk-SK" altLang="sk-SK" sz="180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003800" y="2276475"/>
            <a:ext cx="3924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priemerný výkon je</a:t>
            </a:r>
            <a:r>
              <a:rPr lang="en-US" altLang="sk-SK" sz="1800"/>
              <a:t>dn</a:t>
            </a:r>
            <a:r>
              <a:rPr lang="sk-SK" altLang="sk-SK" sz="1800"/>
              <a:t>ého </a:t>
            </a:r>
            <a:r>
              <a:rPr lang="en-US" altLang="sk-SK" sz="1800"/>
              <a:t>(</a:t>
            </a:r>
            <a:r>
              <a:rPr lang="sk-SK" altLang="sk-SK" sz="1800"/>
              <a:t>použitého) subkanála</a:t>
            </a:r>
            <a:endParaRPr lang="en-US" altLang="sk-SK" sz="1800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6516688" y="2924175"/>
            <a:ext cx="50323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716463" y="5157788"/>
            <a:ext cx="4249737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max.výkon nežiadúceho signálu na pozícii vynechaného subkanála (</a:t>
            </a:r>
            <a:r>
              <a:rPr lang="en-US" altLang="sk-SK" sz="1800"/>
              <a:t>‘empty bin’)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6877050" y="4221163"/>
            <a:ext cx="14287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95288" y="6078538"/>
            <a:ext cx="7489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/>
              <a:t>[1], </a:t>
            </a:r>
            <a:r>
              <a:rPr lang="sk-SK" altLang="sk-SK" sz="1800"/>
              <a:t> </a:t>
            </a:r>
            <a:r>
              <a:rPr lang="en-US" altLang="sk-SK" sz="1800"/>
              <a:t>[2]</a:t>
            </a:r>
          </a:p>
        </p:txBody>
      </p:sp>
      <p:pic>
        <p:nvPicPr>
          <p:cNvPr id="922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276475"/>
            <a:ext cx="4440238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7" name="Line 12"/>
          <p:cNvSpPr>
            <a:spLocks noChangeShapeType="1"/>
          </p:cNvSpPr>
          <p:nvPr/>
        </p:nvSpPr>
        <p:spPr bwMode="auto">
          <a:xfrm flipH="1" flipV="1">
            <a:off x="1908175" y="3716338"/>
            <a:ext cx="2808288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28" name="Object 3"/>
          <p:cNvGraphicFramePr>
            <a:graphicFrameLocks noChangeAspect="1"/>
          </p:cNvGraphicFramePr>
          <p:nvPr/>
        </p:nvGraphicFramePr>
        <p:xfrm>
          <a:off x="4735513" y="3429000"/>
          <a:ext cx="440848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Rovnica" r:id="rId4" imgW="2324100" imgH="431800" progId="Equation.3">
                  <p:embed/>
                </p:oleObj>
              </mc:Choice>
              <mc:Fallback>
                <p:oleObj name="Rovnica" r:id="rId4" imgW="23241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3" y="3429000"/>
                        <a:ext cx="4408487" cy="819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80808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827088" y="765175"/>
            <a:ext cx="6049962" cy="243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k-SK" sz="1800"/>
              <a:t>… a </a:t>
            </a:r>
            <a:r>
              <a:rPr lang="sk-SK" altLang="sk-SK" sz="1800"/>
              <a:t>ďalšie merania: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meranie odolnosti voči impulzovému rušeniu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meranie splitterov pre ADSL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meranie vplyvu ADSL v telefónnom pásme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k-SK" altLang="sk-SK" sz="1800"/>
              <a:t> atď.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523</Words>
  <Application>Microsoft Office PowerPoint</Application>
  <PresentationFormat>Prezentácia na obrazovke (4:3)</PresentationFormat>
  <Paragraphs>65</Paragraphs>
  <Slides>10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Adobe Arabic</vt:lpstr>
      <vt:lpstr>Arial</vt:lpstr>
      <vt:lpstr>Brush Script MT</vt:lpstr>
      <vt:lpstr>Wingdings</vt:lpstr>
      <vt:lpstr>Default Design</vt:lpstr>
      <vt:lpstr>Rovnica</vt:lpstr>
      <vt:lpstr>Diagnostika prípojok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KEMT FEI TU KE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Diagnostika prípojek</dc:title>
  <dc:creator>L.Macekova</dc:creator>
  <cp:lastModifiedBy>Ludmila Macekova</cp:lastModifiedBy>
  <cp:revision>30</cp:revision>
  <dcterms:created xsi:type="dcterms:W3CDTF">2009-12-11T11:53:09Z</dcterms:created>
  <dcterms:modified xsi:type="dcterms:W3CDTF">2018-04-05T06:00:02Z</dcterms:modified>
</cp:coreProperties>
</file>