
<file path=[Content_Types].xml><?xml version="1.0" encoding="utf-8"?>
<Types xmlns="http://schemas.openxmlformats.org/package/2006/content-types"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40BB33-6AED-4901-BD9E-A6751C286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99F2-729A-4EA3-87F5-EBE877C58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1E48-1D95-4B33-A58A-C2F194EB92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6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6521-A676-4E00-A354-34DC89236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9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BA-B7CA-489A-AEA3-C78F6C62C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7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3F3A-FC1B-465B-B04B-19291DD6C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F01B-08BB-4008-9F4E-4AEC758668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19E0-4954-4B56-B063-D02DB99DD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32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20A-5193-4C67-8735-9F33328C9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9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93FF-D8C1-4B30-AFE8-CAB20A130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46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A16D-3C6D-4648-9442-CA9E5AD8D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1BA2-EB41-4389-BB72-E8FBE8F70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C4E4-CD5F-4474-A55E-2A0563D16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6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FFAB-7BCF-4476-B292-820A33615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99E1592-FFED-4235-AE80-6542E0F49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92062-CF5B-4374-90F6-3FB4F33D7CFB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</a:t>
            </a:r>
            <a:r>
              <a:rPr lang="sk-SK" dirty="0" err="1" smtClean="0"/>
              <a:t>čná</a:t>
            </a:r>
            <a:r>
              <a:rPr lang="en-US" dirty="0" smtClean="0"/>
              <a:t> </a:t>
            </a:r>
            <a:r>
              <a:rPr lang="en-US" dirty="0" err="1" smtClean="0"/>
              <a:t>technika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</a:t>
            </a:r>
            <a:r>
              <a:rPr lang="sk-SK" dirty="0" err="1" smtClean="0"/>
              <a:t>cvičeni</a:t>
            </a:r>
            <a:r>
              <a:rPr lang="en-US" dirty="0" smtClean="0"/>
              <a:t>e 6</a:t>
            </a:r>
            <a:endParaRPr lang="cs-CZ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20</a:t>
            </a:r>
            <a:r>
              <a:rPr lang="en-US" dirty="0" smtClean="0"/>
              <a:t>1</a:t>
            </a:r>
            <a:r>
              <a:rPr lang="sk-SK" dirty="0" smtClean="0"/>
              <a:t>7/18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763713" y="4437063"/>
            <a:ext cx="6696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 dirty="0"/>
              <a:t>Š</a:t>
            </a:r>
            <a:r>
              <a:rPr lang="en-US" sz="2400" b="1" dirty="0" err="1" smtClean="0"/>
              <a:t>irokop</a:t>
            </a:r>
            <a:r>
              <a:rPr lang="sk-SK" sz="2400" b="1" dirty="0" smtClean="0"/>
              <a:t>á</a:t>
            </a:r>
            <a:r>
              <a:rPr lang="en-US" sz="2400" b="1" dirty="0" err="1" smtClean="0"/>
              <a:t>smov</a:t>
            </a:r>
            <a:r>
              <a:rPr lang="sk-SK" sz="2400" b="1" dirty="0" smtClean="0"/>
              <a:t>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</a:t>
            </a:r>
            <a:r>
              <a:rPr lang="sk-SK" sz="2400" b="1" dirty="0" smtClean="0"/>
              <a:t>í</a:t>
            </a:r>
            <a:r>
              <a:rPr lang="en-US" sz="2400" b="1" dirty="0" err="1" smtClean="0"/>
              <a:t>stup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pomocou</a:t>
            </a:r>
            <a:r>
              <a:rPr lang="en-US" sz="2400" b="1" dirty="0" smtClean="0"/>
              <a:t> CATV  (Cable Access TV)</a:t>
            </a:r>
            <a:endParaRPr lang="en-US" sz="2400" dirty="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835150" y="609282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KEMT </a:t>
            </a:r>
            <a:r>
              <a:rPr lang="en-US" dirty="0"/>
              <a:t>– FEI – TU – </a:t>
            </a:r>
            <a:r>
              <a:rPr lang="sk-SK" dirty="0"/>
              <a:t>Košice - SR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3255714" y="5424646"/>
            <a:ext cx="263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>
                <a:latin typeface="Brush Script MT" panose="03060802040406070304" pitchFamily="66" charset="0"/>
                <a:cs typeface="Adobe Arabic" pitchFamily="18" charset="-78"/>
              </a:rPr>
              <a:t>Lˇ. </a:t>
            </a:r>
            <a:r>
              <a:rPr lang="sk-SK" sz="3200" i="1" dirty="0" err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en-US" sz="3200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  <a:latin typeface="Arial" charset="0"/>
              </a:rPr>
              <a:t>Obr</a:t>
            </a:r>
            <a:r>
              <a:rPr lang="sk-SK" b="1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charset="0"/>
              </a:rPr>
              <a:t>Štruktúra CATV s optickou primárnou </a:t>
            </a:r>
            <a:r>
              <a:rPr lang="sk-SK" dirty="0" smtClean="0">
                <a:solidFill>
                  <a:srgbClr val="000000"/>
                </a:solidFill>
                <a:latin typeface="Arial" charset="0"/>
              </a:rPr>
              <a:t>sekciou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4932363" y="6597352"/>
            <a:ext cx="345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smtClean="0">
                <a:solidFill>
                  <a:srgbClr val="000000"/>
                </a:solidFill>
              </a:rPr>
              <a:t>zdroj: V.Vít: TV technika, Praha, ISBN...</a:t>
            </a:r>
            <a:endParaRPr lang="sk-SK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1</a:t>
            </a:r>
            <a:endParaRPr lang="en-US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9A16D-3C6D-4648-9442-CA9E5AD8D5A6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4" name="BlokTextu 3"/>
          <p:cNvSpPr txBox="1"/>
          <p:nvPr/>
        </p:nvSpPr>
        <p:spPr>
          <a:xfrm>
            <a:off x="457200" y="1196752"/>
            <a:ext cx="8579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Ur</a:t>
            </a:r>
            <a:r>
              <a:rPr lang="sk-SK" dirty="0" err="1" smtClean="0"/>
              <a:t>čte</a:t>
            </a:r>
            <a:r>
              <a:rPr lang="sk-SK" dirty="0" smtClean="0"/>
              <a:t> minimálnu úroveň efektívneho </a:t>
            </a:r>
            <a:r>
              <a:rPr lang="sk-SK" dirty="0" err="1" smtClean="0"/>
              <a:t>vf</a:t>
            </a:r>
            <a:r>
              <a:rPr lang="sk-SK" dirty="0" smtClean="0"/>
              <a:t>-napätia a výkonu na vstupe TV-prijímača pre kvalitný príjem v norme D v UHF-pásme</a:t>
            </a:r>
            <a:r>
              <a:rPr lang="sk-SK" dirty="0" smtClean="0"/>
              <a:t>.</a:t>
            </a:r>
            <a:endParaRPr lang="sk-SK" dirty="0" smtClean="0"/>
          </a:p>
          <a:p>
            <a:pPr algn="l"/>
            <a:r>
              <a:rPr lang="sk-SK" dirty="0" smtClean="0"/>
              <a:t>Riešenie:</a:t>
            </a:r>
          </a:p>
          <a:p>
            <a:pPr algn="l"/>
            <a:r>
              <a:rPr lang="sk-SK" dirty="0" smtClean="0"/>
              <a:t>Zistili sme si:  šírka kanála v norme D je 8 MHz</a:t>
            </a:r>
          </a:p>
          <a:p>
            <a:pPr algn="l"/>
            <a:r>
              <a:rPr lang="sk-SK" dirty="0"/>
              <a:t>	</a:t>
            </a:r>
            <a:r>
              <a:rPr lang="sk-SK" dirty="0" smtClean="0"/>
              <a:t>	SNR pre kvalitný príjem je minimálne asi 43 dB</a:t>
            </a:r>
          </a:p>
          <a:p>
            <a:pPr algn="l"/>
            <a:r>
              <a:rPr lang="sk-SK" dirty="0" smtClean="0"/>
              <a:t>		</a:t>
            </a:r>
            <a:r>
              <a:rPr lang="sk-SK" dirty="0" err="1" smtClean="0"/>
              <a:t>R</a:t>
            </a:r>
            <a:r>
              <a:rPr lang="sk-SK" baseline="-25000" dirty="0" err="1" smtClean="0"/>
              <a:t>vst</a:t>
            </a:r>
            <a:r>
              <a:rPr lang="sk-SK" dirty="0" smtClean="0"/>
              <a:t> prijímača je 75 </a:t>
            </a:r>
            <a:r>
              <a:rPr lang="el-GR" dirty="0" smtClean="0"/>
              <a:t>Ω</a:t>
            </a:r>
          </a:p>
          <a:p>
            <a:pPr algn="l"/>
            <a:r>
              <a:rPr lang="sk-SK" dirty="0" smtClean="0"/>
              <a:t>		uvažujeme </a:t>
            </a:r>
            <a:r>
              <a:rPr lang="sk-SK" i="1" dirty="0" smtClean="0"/>
              <a:t>prispôsobené pripojenie</a:t>
            </a:r>
            <a:r>
              <a:rPr lang="sk-SK" dirty="0" smtClean="0"/>
              <a:t> signálového kábla, t. zn. </a:t>
            </a:r>
            <a:r>
              <a:rPr lang="sk-SK" dirty="0" smtClean="0"/>
              <a:t>U</a:t>
            </a:r>
            <a:r>
              <a:rPr lang="sk-SK" baseline="-25000" dirty="0" smtClean="0"/>
              <a:t>š.ef.</a:t>
            </a:r>
            <a:r>
              <a:rPr lang="sk-SK" baseline="30000" dirty="0"/>
              <a:t>2</a:t>
            </a:r>
            <a:r>
              <a:rPr lang="sk-SK" baseline="-25000" dirty="0" smtClean="0"/>
              <a:t> </a:t>
            </a:r>
            <a:r>
              <a:rPr lang="sk-SK" dirty="0" smtClean="0"/>
              <a:t>= </a:t>
            </a:r>
            <a:r>
              <a:rPr lang="sk-SK" dirty="0" err="1" smtClean="0"/>
              <a:t>k.T</a:t>
            </a:r>
            <a:r>
              <a:rPr lang="sk-SK" baseline="-25000" dirty="0" err="1" smtClean="0"/>
              <a:t>o</a:t>
            </a:r>
            <a:r>
              <a:rPr lang="sk-SK" dirty="0" smtClean="0"/>
              <a:t> B R F</a:t>
            </a:r>
            <a:r>
              <a:rPr lang="el-GR" dirty="0" smtClean="0"/>
              <a:t>, </a:t>
            </a:r>
            <a:r>
              <a:rPr lang="en-US" dirty="0" err="1" smtClean="0"/>
              <a:t>kde</a:t>
            </a:r>
            <a:r>
              <a:rPr lang="sk-SK" dirty="0" smtClean="0"/>
              <a:t>:</a:t>
            </a:r>
          </a:p>
          <a:p>
            <a:pPr algn="l"/>
            <a:r>
              <a:rPr lang="sk-SK" dirty="0" smtClean="0"/>
              <a:t>		k </a:t>
            </a:r>
            <a:r>
              <a:rPr lang="sk-SK" dirty="0"/>
              <a:t>= 1,38 . 10</a:t>
            </a:r>
            <a:r>
              <a:rPr lang="sk-SK" baseline="30000" dirty="0"/>
              <a:t>-23</a:t>
            </a:r>
            <a:r>
              <a:rPr lang="sk-SK" dirty="0"/>
              <a:t> JK</a:t>
            </a:r>
            <a:r>
              <a:rPr lang="sk-SK" baseline="30000" dirty="0"/>
              <a:t>-1</a:t>
            </a:r>
            <a:endParaRPr lang="sk-SK" dirty="0"/>
          </a:p>
          <a:p>
            <a:pPr algn="l"/>
            <a:r>
              <a:rPr lang="sk-SK" dirty="0"/>
              <a:t>	</a:t>
            </a:r>
            <a:r>
              <a:rPr lang="sk-SK" dirty="0" smtClean="0"/>
              <a:t>	T</a:t>
            </a:r>
            <a:r>
              <a:rPr lang="sk-SK" baseline="-25000" dirty="0" smtClean="0"/>
              <a:t>o</a:t>
            </a:r>
            <a:r>
              <a:rPr lang="sk-SK" dirty="0" smtClean="0"/>
              <a:t> môžeme uvažovať napr.  </a:t>
            </a:r>
            <a:r>
              <a:rPr lang="en-US" dirty="0" smtClean="0"/>
              <a:t>293,16 K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F je </a:t>
            </a:r>
            <a:r>
              <a:rPr lang="sk-SK" dirty="0" smtClean="0"/>
              <a:t>šumové číslo prijímača – v pásme UHF býva napr. asi F=6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57200" y="4645905"/>
            <a:ext cx="819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P</a:t>
            </a:r>
            <a:r>
              <a:rPr lang="sk-SK" dirty="0" smtClean="0"/>
              <a:t>ozn</a:t>
            </a:r>
            <a:r>
              <a:rPr lang="sk-SK" dirty="0" smtClean="0"/>
              <a:t>.: </a:t>
            </a:r>
            <a:endParaRPr lang="sk-SK" dirty="0" smtClean="0"/>
          </a:p>
          <a:p>
            <a:pPr algn="l"/>
            <a:r>
              <a:rPr lang="sk-SK" dirty="0" smtClean="0"/>
              <a:t>Definícia šumového čísla aktívneho prvku alebo obvodu je:  F = </a:t>
            </a:r>
            <a:r>
              <a:rPr lang="sk-SK" dirty="0" err="1" smtClean="0"/>
              <a:t>SNR</a:t>
            </a:r>
            <a:r>
              <a:rPr lang="sk-SK" baseline="-25000" dirty="0" err="1" smtClean="0"/>
              <a:t>in</a:t>
            </a:r>
            <a:r>
              <a:rPr lang="sk-SK" dirty="0" smtClean="0"/>
              <a:t> / </a:t>
            </a:r>
            <a:r>
              <a:rPr lang="sk-SK" dirty="0" err="1" smtClean="0"/>
              <a:t>SNR</a:t>
            </a:r>
            <a:r>
              <a:rPr lang="sk-SK" baseline="-25000" dirty="0" err="1" smtClean="0"/>
              <a:t>out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01807" y="5574055"/>
            <a:ext cx="796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Výsledky: </a:t>
            </a:r>
            <a:r>
              <a:rPr lang="sk-SK" dirty="0" err="1" smtClean="0"/>
              <a:t>U</a:t>
            </a:r>
            <a:r>
              <a:rPr lang="sk-SK" baseline="-25000" dirty="0" err="1" smtClean="0"/>
              <a:t>š</a:t>
            </a:r>
            <a:r>
              <a:rPr lang="sk-SK" dirty="0"/>
              <a:t> </a:t>
            </a:r>
            <a:r>
              <a:rPr lang="sk-SK" baseline="-25000" dirty="0" err="1" smtClean="0"/>
              <a:t>ef</a:t>
            </a:r>
            <a:r>
              <a:rPr lang="sk-SK" dirty="0" smtClean="0"/>
              <a:t> =3,85µV </a:t>
            </a:r>
            <a:r>
              <a:rPr lang="en-US" dirty="0" smtClean="0">
                <a:sym typeface="Wingdings" panose="05000000000000000000" pitchFamily="2" charset="2"/>
              </a:rPr>
              <a:t>  11,709 dB</a:t>
            </a:r>
            <a:r>
              <a:rPr lang="sk-SK" dirty="0" smtClean="0"/>
              <a:t>µV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sig</a:t>
            </a:r>
            <a:r>
              <a:rPr lang="en-US" dirty="0" smtClean="0"/>
              <a:t>= </a:t>
            </a:r>
            <a:r>
              <a:rPr lang="en-US" dirty="0" err="1" smtClean="0"/>
              <a:t>cca</a:t>
            </a:r>
            <a:r>
              <a:rPr lang="en-US" dirty="0" smtClean="0"/>
              <a:t> 539 </a:t>
            </a:r>
            <a:r>
              <a:rPr lang="sk-SK" dirty="0" smtClean="0"/>
              <a:t>µV</a:t>
            </a:r>
            <a:r>
              <a:rPr lang="en-US" dirty="0" smtClean="0"/>
              <a:t> </a:t>
            </a:r>
            <a:r>
              <a:rPr lang="en-US" dirty="0" err="1" smtClean="0"/>
              <a:t>t.j.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 54 dB</a:t>
            </a:r>
            <a:r>
              <a:rPr lang="sk-SK" dirty="0" smtClean="0"/>
              <a:t>µV</a:t>
            </a:r>
            <a:r>
              <a:rPr lang="en-US" dirty="0" smtClean="0"/>
              <a:t>,  </a:t>
            </a:r>
          </a:p>
          <a:p>
            <a:r>
              <a:rPr lang="en-US" dirty="0" smtClean="0"/>
              <a:t>P</a:t>
            </a:r>
            <a:r>
              <a:rPr lang="sk-SK" baseline="-25000" dirty="0" smtClean="0"/>
              <a:t>š</a:t>
            </a:r>
            <a:r>
              <a:rPr lang="sk-SK" dirty="0" smtClean="0"/>
              <a:t> </a:t>
            </a:r>
            <a:r>
              <a:rPr lang="sk-SK" baseline="-25000" dirty="0" err="1" smtClean="0"/>
              <a:t>ef</a:t>
            </a:r>
            <a:r>
              <a:rPr lang="sk-SK" dirty="0" smtClean="0"/>
              <a:t>= </a:t>
            </a:r>
            <a:r>
              <a:rPr lang="sk-SK" dirty="0" smtClean="0"/>
              <a:t>- </a:t>
            </a:r>
            <a:r>
              <a:rPr lang="en-US" dirty="0" smtClean="0"/>
              <a:t>54dBm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6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k-SK" dirty="0" smtClean="0"/>
              <a:t>Príklad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1874" y="1145744"/>
            <a:ext cx="8794622" cy="1972815"/>
          </a:xfrm>
        </p:spPr>
        <p:txBody>
          <a:bodyPr/>
          <a:lstStyle/>
          <a:p>
            <a:r>
              <a:rPr lang="en-US" sz="2000" dirty="0" smtClean="0"/>
              <a:t>M</a:t>
            </a:r>
            <a:r>
              <a:rPr lang="sk-SK" sz="2000" dirty="0" err="1" smtClean="0"/>
              <a:t>áme</a:t>
            </a:r>
            <a:r>
              <a:rPr lang="sk-SK" sz="2000" dirty="0" smtClean="0"/>
              <a:t> realizovaný CATV podľa obr. ďalej. Pre rozvod aj pre účastnícke </a:t>
            </a:r>
            <a:r>
              <a:rPr lang="sk-SK" sz="2000" dirty="0" smtClean="0"/>
              <a:t>šnúry</a:t>
            </a:r>
            <a:r>
              <a:rPr lang="en-US" sz="2000" dirty="0" smtClean="0"/>
              <a:t> (od z</a:t>
            </a:r>
            <a:r>
              <a:rPr lang="sk-SK" sz="2000" dirty="0" err="1" smtClean="0"/>
              <a:t>ásuvky</a:t>
            </a:r>
            <a:r>
              <a:rPr lang="sk-SK" sz="2000" dirty="0" smtClean="0"/>
              <a:t> v stene po TV prijímač) </a:t>
            </a:r>
            <a:r>
              <a:rPr lang="sk-SK" sz="2000" dirty="0" smtClean="0"/>
              <a:t>sa </a:t>
            </a:r>
            <a:r>
              <a:rPr lang="sk-SK" sz="2000" dirty="0" smtClean="0"/>
              <a:t>predpokladá </a:t>
            </a:r>
            <a:r>
              <a:rPr lang="sk-SK" sz="2000" dirty="0" smtClean="0"/>
              <a:t>p</a:t>
            </a:r>
            <a:r>
              <a:rPr lang="en-US" sz="2000" dirty="0" smtClean="0"/>
              <a:t>o</a:t>
            </a:r>
            <a:r>
              <a:rPr lang="sk-SK" sz="2000" dirty="0" smtClean="0"/>
              <a:t>užitie toho istého typu kábla VCCOY</a:t>
            </a:r>
            <a:r>
              <a:rPr lang="en-US" sz="2000" dirty="0" smtClean="0"/>
              <a:t>-75. </a:t>
            </a:r>
            <a:r>
              <a:rPr lang="en-US" sz="2000" dirty="0" err="1" smtClean="0"/>
              <a:t>Predpoklad</a:t>
            </a:r>
            <a:r>
              <a:rPr lang="sk-SK" sz="2000" dirty="0" smtClean="0"/>
              <a:t>á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rozvod</a:t>
            </a:r>
            <a:r>
              <a:rPr lang="en-US" sz="2000" dirty="0" smtClean="0"/>
              <a:t> p</a:t>
            </a:r>
            <a:r>
              <a:rPr lang="sk-SK" sz="2000" dirty="0" err="1" smtClean="0"/>
              <a:t>ásma</a:t>
            </a:r>
            <a:r>
              <a:rPr lang="sk-SK" sz="2000" dirty="0" smtClean="0"/>
              <a:t> </a:t>
            </a:r>
            <a:r>
              <a:rPr lang="sk-SK" sz="2000" dirty="0" err="1" smtClean="0"/>
              <a:t>Hyperband</a:t>
            </a:r>
            <a:r>
              <a:rPr lang="sk-SK" sz="2000" dirty="0" smtClean="0"/>
              <a:t>/norma G</a:t>
            </a:r>
            <a:r>
              <a:rPr lang="sk-SK" sz="2000" dirty="0" smtClean="0"/>
              <a:t>. </a:t>
            </a:r>
            <a:r>
              <a:rPr lang="sk-SK" sz="2000" b="1" dirty="0" smtClean="0"/>
              <a:t>Úloha: </a:t>
            </a:r>
            <a:r>
              <a:rPr lang="sk-SK" sz="2000" b="1" dirty="0" smtClean="0"/>
              <a:t>Treba určiť min. úroveň napätia na výstupe širokopásmového zosilňovača (ŠPZ).</a:t>
            </a:r>
            <a:endParaRPr lang="sk-SK" sz="2000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0F01B-08BB-4008-9F4E-4AEC7586689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BlokTextu 4"/>
          <p:cNvSpPr txBox="1"/>
          <p:nvPr/>
        </p:nvSpPr>
        <p:spPr>
          <a:xfrm>
            <a:off x="251520" y="2627822"/>
            <a:ext cx="889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Riešenie: </a:t>
            </a:r>
          </a:p>
          <a:p>
            <a:pPr algn="l"/>
            <a:r>
              <a:rPr lang="sk-SK" dirty="0" smtClean="0"/>
              <a:t>Vyhľadáme si údaje o frekvenčnom pásme a komponentoch použitých v rozvode. Zistíme, že:</a:t>
            </a:r>
          </a:p>
          <a:p>
            <a:pPr algn="l"/>
            <a:r>
              <a:rPr lang="sk-SK" dirty="0"/>
              <a:t>-</a:t>
            </a:r>
            <a:r>
              <a:rPr lang="sk-SK" dirty="0" smtClean="0"/>
              <a:t>pásmo </a:t>
            </a:r>
            <a:r>
              <a:rPr lang="sk-SK" dirty="0" err="1" smtClean="0"/>
              <a:t>Hyperband</a:t>
            </a:r>
            <a:r>
              <a:rPr lang="sk-SK" dirty="0" smtClean="0"/>
              <a:t> (káblové pásmo) je približne od 300 MHz do 470 MHz, norma G má šírku kanála 8 MHz</a:t>
            </a:r>
          </a:p>
          <a:p>
            <a:pPr marL="285750" indent="-285750" algn="l">
              <a:buFontTx/>
              <a:buChar char="-"/>
            </a:pPr>
            <a:r>
              <a:rPr lang="sk-SK" dirty="0" smtClean="0"/>
              <a:t>kábel VCCOY-75 má v danom pásme merný útlm 24 </a:t>
            </a:r>
            <a:r>
              <a:rPr lang="sk-SK" dirty="0" smtClean="0"/>
              <a:t>dB/100 m</a:t>
            </a:r>
            <a:endParaRPr lang="sk-SK" dirty="0" smtClean="0"/>
          </a:p>
          <a:p>
            <a:pPr marL="285750" indent="-285750" algn="l">
              <a:buFontTx/>
              <a:buChar char="-"/>
            </a:pPr>
            <a:r>
              <a:rPr lang="sk-SK" dirty="0" smtClean="0"/>
              <a:t>kvalitný príjem má byť zaručený pre </a:t>
            </a:r>
            <a:r>
              <a:rPr lang="sk-SK" dirty="0" smtClean="0"/>
              <a:t>minimálne 5m-účastnícku </a:t>
            </a:r>
            <a:r>
              <a:rPr lang="sk-SK" dirty="0" smtClean="0"/>
              <a:t>šnúru</a:t>
            </a:r>
          </a:p>
          <a:p>
            <a:pPr marL="285750" indent="-285750" algn="l">
              <a:buFontTx/>
              <a:buChar char="-"/>
            </a:pPr>
            <a:r>
              <a:rPr lang="sk-SK" dirty="0" smtClean="0"/>
              <a:t>útlmy </a:t>
            </a:r>
            <a:r>
              <a:rPr lang="sk-SK" dirty="0" err="1" smtClean="0"/>
              <a:t>odbočovačov</a:t>
            </a:r>
            <a:r>
              <a:rPr lang="sk-SK" dirty="0" smtClean="0"/>
              <a:t> a koncových účastníckych zásuviek v danom pásme sú PTR41...</a:t>
            </a:r>
            <a:r>
              <a:rPr lang="sk-SK" dirty="0" err="1" smtClean="0"/>
              <a:t>15dB</a:t>
            </a:r>
            <a:r>
              <a:rPr lang="sk-SK" dirty="0" smtClean="0"/>
              <a:t>, PTO06...</a:t>
            </a:r>
            <a:r>
              <a:rPr lang="en-US" dirty="0" smtClean="0"/>
              <a:t>&gt;</a:t>
            </a:r>
            <a:r>
              <a:rPr lang="en-US" dirty="0" err="1" smtClean="0"/>
              <a:t>22dB</a:t>
            </a:r>
            <a:r>
              <a:rPr lang="en-US" dirty="0" smtClean="0"/>
              <a:t>, </a:t>
            </a:r>
            <a:r>
              <a:rPr lang="sk-SK" dirty="0" smtClean="0"/>
              <a:t>UZK...</a:t>
            </a:r>
            <a:r>
              <a:rPr lang="sk-SK" dirty="0" err="1" smtClean="0"/>
              <a:t>13,5dB</a:t>
            </a:r>
            <a:r>
              <a:rPr lang="sk-SK" dirty="0" smtClean="0"/>
              <a:t>.</a:t>
            </a:r>
          </a:p>
          <a:p>
            <a:pPr marL="285750" indent="-285750" algn="l">
              <a:buFontTx/>
              <a:buChar char="-"/>
            </a:pPr>
            <a:r>
              <a:rPr lang="sk-SK" dirty="0" err="1" smtClean="0"/>
              <a:t>SNR</a:t>
            </a:r>
            <a:r>
              <a:rPr lang="sk-SK" baseline="-25000" dirty="0" err="1" smtClean="0"/>
              <a:t>min</a:t>
            </a:r>
            <a:r>
              <a:rPr lang="sk-SK" dirty="0" smtClean="0"/>
              <a:t> = 43 dB (niekde sa dá nájsť aj </a:t>
            </a:r>
            <a:r>
              <a:rPr lang="sk-SK" dirty="0" err="1" smtClean="0"/>
              <a:t>U</a:t>
            </a:r>
            <a:r>
              <a:rPr lang="sk-SK" baseline="-25000" dirty="0" err="1" smtClean="0"/>
              <a:t>sig</a:t>
            </a:r>
            <a:r>
              <a:rPr lang="sk-SK" baseline="-25000" dirty="0"/>
              <a:t> </a:t>
            </a:r>
            <a:r>
              <a:rPr lang="sk-SK" baseline="-25000" dirty="0" smtClean="0"/>
              <a:t>min</a:t>
            </a:r>
            <a:r>
              <a:rPr lang="sk-SK" dirty="0" smtClean="0"/>
              <a:t> na vstupe TV prijímača </a:t>
            </a:r>
            <a:r>
              <a:rPr lang="sk-SK" dirty="0" smtClean="0"/>
              <a:t>54 dB</a:t>
            </a:r>
            <a:r>
              <a:rPr lang="el-GR" dirty="0" smtClean="0"/>
              <a:t>μ</a:t>
            </a:r>
            <a:r>
              <a:rPr lang="sk-SK" dirty="0" smtClean="0"/>
              <a:t>V, keď nie, vieme si ho vypočítať tak, ako sme ho počítali v </a:t>
            </a:r>
            <a:r>
              <a:rPr lang="sk-SK" dirty="0" smtClean="0"/>
              <a:t>predch</a:t>
            </a:r>
            <a:r>
              <a:rPr lang="sk-SK" dirty="0" smtClean="0"/>
              <a:t>ádzajúcom</a:t>
            </a:r>
            <a:r>
              <a:rPr lang="sk-SK" dirty="0" smtClean="0"/>
              <a:t> </a:t>
            </a:r>
            <a:r>
              <a:rPr lang="sk-SK" dirty="0" smtClean="0"/>
              <a:t>príklade)</a:t>
            </a:r>
          </a:p>
          <a:p>
            <a:pPr marL="285750" indent="-285750" algn="l">
              <a:buFontTx/>
              <a:buChar char="-"/>
            </a:pPr>
            <a:r>
              <a:rPr lang="sk-SK" dirty="0" smtClean="0"/>
              <a:t>vypočítame celkový útlm trasy signálu od výstupu zo ŠPZ po vstup na </a:t>
            </a:r>
            <a:r>
              <a:rPr lang="sk-SK" b="1" dirty="0" smtClean="0"/>
              <a:t>najvzdialenejší</a:t>
            </a:r>
            <a:r>
              <a:rPr lang="sk-SK" dirty="0" smtClean="0"/>
              <a:t> TVP:</a:t>
            </a:r>
          </a:p>
          <a:p>
            <a:pPr algn="l"/>
            <a:r>
              <a:rPr lang="sk-SK" dirty="0" err="1" smtClean="0"/>
              <a:t>b</a:t>
            </a:r>
            <a:r>
              <a:rPr lang="sk-SK" baseline="-25000" dirty="0" err="1" smtClean="0"/>
              <a:t>celk</a:t>
            </a:r>
            <a:r>
              <a:rPr lang="sk-SK" dirty="0" smtClean="0"/>
              <a:t>=15 + 22 +13,5 +(12+10+7+5)</a:t>
            </a:r>
            <a:r>
              <a:rPr lang="en-US" baseline="-25000" dirty="0" smtClean="0"/>
              <a:t>[m]</a:t>
            </a:r>
            <a:r>
              <a:rPr lang="en-US" dirty="0" smtClean="0"/>
              <a:t> .</a:t>
            </a:r>
            <a:r>
              <a:rPr lang="en-US" dirty="0" smtClean="0"/>
              <a:t>24/100</a:t>
            </a:r>
            <a:r>
              <a:rPr lang="sk-SK" dirty="0" smtClean="0"/>
              <a:t> </a:t>
            </a:r>
            <a:r>
              <a:rPr lang="en-US" dirty="0" smtClean="0"/>
              <a:t>=</a:t>
            </a:r>
            <a:r>
              <a:rPr lang="sk-SK" dirty="0" smtClean="0"/>
              <a:t> </a:t>
            </a:r>
            <a:r>
              <a:rPr lang="en-US" dirty="0" smtClean="0"/>
              <a:t>58,66</a:t>
            </a:r>
            <a:r>
              <a:rPr lang="sk-SK" dirty="0" smtClean="0"/>
              <a:t> </a:t>
            </a:r>
            <a:r>
              <a:rPr lang="en-US" dirty="0" smtClean="0"/>
              <a:t>dB    </a:t>
            </a:r>
            <a:r>
              <a:rPr lang="en-US" dirty="0" smtClean="0"/>
              <a:t>-----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81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49132-9073-4B70-A5D3-F17E7301746D}" type="slidenum">
              <a:rPr lang="cs-CZ" smtClean="0"/>
              <a:pPr eaLnBrk="1" hangingPunct="1"/>
              <a:t>5</a:t>
            </a:fld>
            <a:endParaRPr lang="cs-CZ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</p:txBody>
      </p:sp>
      <p:pic>
        <p:nvPicPr>
          <p:cNvPr id="2" name="Obrázok 1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312"/>
            <a:ext cx="4392488" cy="598800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067944" y="692696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Dokon</a:t>
            </a:r>
            <a:r>
              <a:rPr lang="sk-SK" dirty="0" err="1" smtClean="0"/>
              <a:t>čenie</a:t>
            </a:r>
            <a:r>
              <a:rPr lang="sk-SK" dirty="0" smtClean="0"/>
              <a:t>:</a:t>
            </a:r>
          </a:p>
          <a:p>
            <a:pPr algn="l"/>
            <a:r>
              <a:rPr lang="sk-SK" dirty="0" err="1" smtClean="0"/>
              <a:t>U</a:t>
            </a:r>
            <a:r>
              <a:rPr lang="sk-SK" baseline="-25000" dirty="0" err="1" smtClean="0"/>
              <a:t>min</a:t>
            </a:r>
            <a:r>
              <a:rPr lang="sk-SK" dirty="0"/>
              <a:t> </a:t>
            </a:r>
            <a:r>
              <a:rPr lang="sk-SK" baseline="-25000" dirty="0" smtClean="0"/>
              <a:t>ŠPZ</a:t>
            </a:r>
            <a:r>
              <a:rPr lang="sk-SK" dirty="0" smtClean="0"/>
              <a:t>= </a:t>
            </a:r>
            <a:r>
              <a:rPr lang="sk-SK" dirty="0" err="1" smtClean="0"/>
              <a:t>U</a:t>
            </a:r>
            <a:r>
              <a:rPr lang="sk-SK" baseline="-25000" dirty="0" err="1" smtClean="0"/>
              <a:t>sig</a:t>
            </a:r>
            <a:r>
              <a:rPr lang="sk-SK" dirty="0" smtClean="0"/>
              <a:t> </a:t>
            </a:r>
            <a:r>
              <a:rPr lang="sk-SK" baseline="-25000" dirty="0" smtClean="0"/>
              <a:t>min</a:t>
            </a:r>
            <a:r>
              <a:rPr lang="sk-SK" dirty="0" smtClean="0"/>
              <a:t> + </a:t>
            </a:r>
            <a:r>
              <a:rPr lang="sk-SK" dirty="0" err="1" smtClean="0"/>
              <a:t>b</a:t>
            </a:r>
            <a:r>
              <a:rPr lang="sk-SK" baseline="-25000" dirty="0" err="1" smtClean="0"/>
              <a:t>celk</a:t>
            </a:r>
            <a:r>
              <a:rPr lang="sk-SK" dirty="0" smtClean="0"/>
              <a:t> =  58,66 </a:t>
            </a:r>
            <a:r>
              <a:rPr lang="sk-SK" dirty="0" smtClean="0"/>
              <a:t>dB+ 54 dB</a:t>
            </a:r>
            <a:r>
              <a:rPr lang="el-GR" dirty="0" smtClean="0"/>
              <a:t>μ</a:t>
            </a:r>
            <a:r>
              <a:rPr lang="sk-SK" dirty="0" smtClean="0"/>
              <a:t>V=</a:t>
            </a:r>
          </a:p>
          <a:p>
            <a:pPr algn="l"/>
            <a:r>
              <a:rPr lang="sk-SK" dirty="0"/>
              <a:t>	</a:t>
            </a:r>
            <a:r>
              <a:rPr lang="sk-SK" dirty="0" smtClean="0"/>
              <a:t>= 112,66 dB</a:t>
            </a:r>
            <a:r>
              <a:rPr lang="el-GR" dirty="0" smtClean="0"/>
              <a:t>μ</a:t>
            </a:r>
            <a:r>
              <a:rPr lang="sk-SK" dirty="0" smtClean="0"/>
              <a:t>V</a:t>
            </a:r>
          </a:p>
          <a:p>
            <a:pPr algn="l"/>
            <a:r>
              <a:rPr lang="sk-SK" dirty="0" err="1" smtClean="0"/>
              <a:t>t.j</a:t>
            </a:r>
            <a:r>
              <a:rPr lang="sk-SK" dirty="0" smtClean="0"/>
              <a:t>. asi 430 </a:t>
            </a:r>
            <a:r>
              <a:rPr lang="sk-SK" dirty="0" err="1" smtClean="0"/>
              <a:t>mV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220072" y="256490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Odpoveď: Na výstupe ŠPZ musíme zabezpečiť minimálne 430 </a:t>
            </a:r>
            <a:r>
              <a:rPr lang="sk-SK" dirty="0" err="1" smtClean="0"/>
              <a:t>mV</a:t>
            </a:r>
            <a:r>
              <a:rPr lang="sk-SK" dirty="0"/>
              <a:t> </a:t>
            </a:r>
            <a:r>
              <a:rPr lang="sk-SK" dirty="0" smtClean="0"/>
              <a:t>– signál, </a:t>
            </a:r>
            <a:r>
              <a:rPr lang="sk-SK" b="1" dirty="0" smtClean="0"/>
              <a:t>aby aj u najvzdialenejšieho</a:t>
            </a:r>
            <a:r>
              <a:rPr lang="sk-SK" dirty="0" smtClean="0"/>
              <a:t> účastníka bola zaručená aspoň minimálna úroveň signálu na vstupe jeho TV-prijímača (pri dĺžke účastníckej šnúry 5 m). Keďže sme pracovali s normovanými údajmi (SNR, </a:t>
            </a:r>
            <a:r>
              <a:rPr lang="sk-SK" dirty="0" err="1" smtClean="0"/>
              <a:t>5m</a:t>
            </a:r>
            <a:r>
              <a:rPr lang="sk-SK" dirty="0" smtClean="0"/>
              <a:t>-šnúra, atď.), tak tento návrh je tzv. </a:t>
            </a:r>
            <a:r>
              <a:rPr lang="sk-SK" i="1" dirty="0" smtClean="0"/>
              <a:t>homologizovaný</a:t>
            </a:r>
            <a:r>
              <a:rPr lang="sk-SK" dirty="0" smtClean="0"/>
              <a:t> návrh rozvodu.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457200" y="6103320"/>
            <a:ext cx="4546848" cy="37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Obr. Architektúra rozvodu CATV v príklade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3570</TotalTime>
  <Words>441</Words>
  <Application>Microsoft Office PowerPoint</Application>
  <PresentationFormat>Prezentácia na obrazovke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Adobe Arabic</vt:lpstr>
      <vt:lpstr>Arial</vt:lpstr>
      <vt:lpstr>Brush Script MT</vt:lpstr>
      <vt:lpstr>Times New Roman</vt:lpstr>
      <vt:lpstr>Wingdings</vt:lpstr>
      <vt:lpstr>Watermark</vt:lpstr>
      <vt:lpstr>Komunikačná technika - cvičenie 6</vt:lpstr>
      <vt:lpstr>Prezentácia programu PowerPoint</vt:lpstr>
      <vt:lpstr>Príklad 1</vt:lpstr>
      <vt:lpstr>Príklad 2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 - cvičenie 1</dc:title>
  <dc:creator>LM</dc:creator>
  <cp:lastModifiedBy>Ludmila Macekova</cp:lastModifiedBy>
  <cp:revision>258</cp:revision>
  <dcterms:created xsi:type="dcterms:W3CDTF">2007-09-26T19:37:53Z</dcterms:created>
  <dcterms:modified xsi:type="dcterms:W3CDTF">2018-04-06T08:21:55Z</dcterms:modified>
</cp:coreProperties>
</file>