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9" r:id="rId15"/>
    <p:sldId id="271" r:id="rId16"/>
    <p:sldId id="272" r:id="rId17"/>
    <p:sldId id="278" r:id="rId18"/>
    <p:sldId id="275" r:id="rId19"/>
    <p:sldId id="270" r:id="rId20"/>
    <p:sldId id="277" r:id="rId21"/>
    <p:sldId id="267" r:id="rId22"/>
    <p:sldId id="276" r:id="rId23"/>
    <p:sldId id="273" r:id="rId24"/>
    <p:sldId id="274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Šuľaj" initials="PŠ" lastIdx="2" clrIdx="0">
    <p:extLst>
      <p:ext uri="{19B8F6BF-5375-455C-9EA6-DF929625EA0E}">
        <p15:presenceInfo xmlns:p15="http://schemas.microsoft.com/office/powerpoint/2012/main" userId="9e4ce47683a558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198" autoAdjust="0"/>
  </p:normalViewPr>
  <p:slideViewPr>
    <p:cSldViewPr snapToGrid="0">
      <p:cViewPr varScale="1">
        <p:scale>
          <a:sx n="61" d="100"/>
          <a:sy n="61" d="100"/>
        </p:scale>
        <p:origin x="83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21:14:28.219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21:09:28.359" idx="1">
    <p:pos x="5697" y="629"/>
    <p:text>DSLAM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F3D10-C3B6-4F67-AF97-C70EC9319C32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3503-57E6-45B3-AAB0-B8263FA52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%C3%AD%C5%A5ov%C3%A1_architektur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Posledn%C3%AD_m%C3%ADle" TargetMode="External"/><Relationship Id="rId5" Type="http://schemas.openxmlformats.org/officeDocument/2006/relationships/hyperlink" Target="http://cs.wikipedia.org/w/index.php?title=Metalick%C3%A9_veden%C3%AD&amp;action=edit&amp;redlink=1" TargetMode="External"/><Relationship Id="rId4" Type="http://schemas.openxmlformats.org/officeDocument/2006/relationships/hyperlink" Target="http://cs.wikipedia.org/wiki/Optick%C3%A9_vl%C3%A1kno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ellcor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Stanford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Splitter</a:t>
            </a:r>
            <a:r>
              <a:rPr lang="sk-SK" baseline="0" dirty="0" smtClean="0"/>
              <a:t> ci sa </a:t>
            </a:r>
            <a:r>
              <a:rPr lang="sk-SK" baseline="0" dirty="0" err="1" smtClean="0"/>
              <a:t>moze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pouzit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rovnaky</a:t>
            </a:r>
            <a:r>
              <a:rPr lang="sk-SK" baseline="0" dirty="0" smtClean="0"/>
              <a:t> ?  </a:t>
            </a:r>
            <a:r>
              <a:rPr lang="sk-SK" baseline="0" dirty="0" err="1" smtClean="0"/>
              <a:t>Vraviet</a:t>
            </a:r>
            <a:r>
              <a:rPr lang="sk-SK" baseline="0" dirty="0" smtClean="0"/>
              <a:t> okolo 97-2001 pričom prvý </a:t>
            </a:r>
            <a:r>
              <a:rPr lang="sk-SK" baseline="0" dirty="0" err="1" smtClean="0"/>
              <a:t>adsl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štandart</a:t>
            </a:r>
            <a:r>
              <a:rPr lang="sk-SK" baseline="0" dirty="0" smtClean="0"/>
              <a:t> sa zacal98  8Mbit a </a:t>
            </a:r>
            <a:r>
              <a:rPr lang="sk-SK" baseline="0" dirty="0" err="1" smtClean="0"/>
              <a:t>vylepsený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standart</a:t>
            </a:r>
            <a:r>
              <a:rPr lang="sk-SK" baseline="0" dirty="0" smtClean="0"/>
              <a:t> 99 12Mbit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Kabely natiahnuté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ústredni do domu – tie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tenučké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káble so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zlým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tienením –sú z prapôvodných  dôvodov stavané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hovorovém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pásme a pre vysoké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 nehodí. Hlavným problémom je skutočnosť, že krútená dvojlinka s tenkým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tieněním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podstatě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tvoří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kondenzátor, ktorý má určitou kapacitu na kilometer vedenia. A kondenzátor  s rastúcou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frekvenciou chová ako skrat, čím dochádza k rušeniu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signálu s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rastucou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vzdálenostou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Připočítajte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nulovu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odolnost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proti vnútornému rušeniu a máte adepta na najhoršie vedenie pre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Tieto problémy sa v praxi u DSL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prejevujú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nepriamou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úměrou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dosahnutelnou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ychlostí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vzdálenostou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uživatele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ustredne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0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VDSL ale hon za nadzvukovou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rýchlosťou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podvozku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legendárneho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trabantu nekončí.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P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řenosové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techniky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přitom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rovnke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ako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ADSL. S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dvojnásobkem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vzdálenosti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nepřímo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úměrně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klesá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rychlost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VDSL –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udává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nejzazší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hranici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shodnou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ADSL,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zhruba 5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kilometrů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Samozřejmě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poklesu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rychlosti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1–4 Mb/s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směru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uživateli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VDSL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nabízí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srovnání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ADSL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ještě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jednu podstatnou výhodu: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možnost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přesně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symetrického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srovnatelné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rychlosti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směru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uživateli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od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něj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VDSL tak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můžete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linku s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rychlostí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 Mb/s v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směrech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7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Tento systém neustále posúva signály, ktorí hľadajú najlepšiu kanály pre vysielanie a príjem. Okrem toho, Monitorovanie a triedenie informácií o obojsmerné kanály, a udržať krok s kvalitou všetkých 247 kanálov, je DMT zložitejšie na vykonanie než ostatné technológie nosiče, ale </a:t>
            </a:r>
            <a:r>
              <a:rPr lang="sk-SK" dirty="0" smtClean="0"/>
              <a:t>tiež</a:t>
            </a:r>
          </a:p>
          <a:p>
            <a:r>
              <a:rPr lang="sk-SK" dirty="0" smtClean="0"/>
              <a:t>Každý kanál je monitorovaný, a, v prípade, že kvalita je  znížená, signál je posunutý na iný kanál.</a:t>
            </a:r>
          </a:p>
          <a:p>
            <a:r>
              <a:rPr lang="sk-SK" dirty="0" smtClean="0"/>
              <a:t>Niektoré z týchto nižších kanálov (začínajúce na  8 kHz) sa používajú ako obojsmerné kanály.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Získate ekvivalent 2048 modemov pripojených k počítaču naraz!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22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5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6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38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Duplexovanie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nasadenie ADSL / 2 / a navyše použitie FDD technológia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oddeliť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upstreamové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pásmo od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downloadového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pásma. S ohľadom na fyzikálne vlastnosti,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však, že nie je možné vytvoriť "Tehlovú stenu" prenosového pásma. To znamená,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 je tam  vždy nejaká spektrálna netesnosť medzi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pásmami. V ADSL, sa používajú na potlačenie</a:t>
            </a:r>
          </a:p>
          <a:p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presluchov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medzi prenosovými pásmami  - filtre alebo potlačenie  echo(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presluchu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VDSL,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druhej strane, používa digitálne obojstrannú techniku založenú na "zips" technológiu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táto technika, priľahlé čiastkové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subnosné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frekvencie prenášajú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dáta v opačných smeroch (obrázok 6). Avšak, Požiadavky na spektrálnu kompatibilitu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existujúcimi DSL technológiami vyžadujú niekoľko kanálov. Musia byť zoskupené do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prenosového pásma. </a:t>
            </a:r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0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7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8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obecný pojem pro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druhy širokopásmové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íťová architektura"/>
              </a:rPr>
              <a:t>síťové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íťová architektura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íťová architektura"/>
              </a:rPr>
              <a:t>architektury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využívá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ptické vlákno"/>
              </a:rPr>
              <a:t>optické vlákno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aby nahradila obvyklá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etalické vedení (stránka neexistuje)"/>
              </a:rPr>
              <a:t>metalická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etalické vedení (stránka neexistuje)"/>
              </a:rPr>
              <a:t> vedení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používají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tzv.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oslední míle"/>
              </a:rPr>
              <a:t>poslední míli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kde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názvy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začínají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FTT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rozlišují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posledního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písmena.</a:t>
            </a:r>
          </a:p>
          <a:p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-to-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-to-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cabinet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300m</a:t>
            </a:r>
          </a:p>
          <a:p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-to-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endParaRPr lang="sk-SK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-to-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endParaRPr lang="sk-SK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5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Vdsl</a:t>
            </a:r>
            <a:r>
              <a:rPr lang="sk-SK" dirty="0" smtClean="0"/>
              <a:t> 2 ide až po 30MHz  , </a:t>
            </a:r>
            <a:r>
              <a:rPr lang="sk-SK" dirty="0" err="1" smtClean="0"/>
              <a:t>výsskum</a:t>
            </a:r>
            <a:r>
              <a:rPr lang="sk-SK" dirty="0" smtClean="0"/>
              <a:t> sa začal už 1991</a:t>
            </a:r>
            <a:r>
              <a:rPr lang="sk-SK" baseline="0" dirty="0" smtClean="0"/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ellcore"/>
              </a:rPr>
              <a:t>Bellcore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tanford"/>
              </a:rPr>
              <a:t>Stanford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kde si to rozdelili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mesecusetským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technologickým inštitútom.. On pracoval na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adsl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verzii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kludným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svedomím môžeme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povedať, že sa inžinierske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mozgy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návrhu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ITU G.993.1 (VDSL)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příliš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nezapotily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isli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věc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hrubou silou: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zvýšily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šířku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přenosového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pásma z terajších  2,2 MHz (ADSL2+) až na 20 MHz (v praxi zvyčajne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nepresiahne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hranicu 12 MHz).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přenosová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rychlost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příamo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úměrná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frekvenčnej 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šířke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přenosového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pásma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nepříamo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úměrne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přenosové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linky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5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Vzpomeňte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Shannona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jeho vzorec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příamu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úměru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medzi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šířkou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pásma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přenosovou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rychlostou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vedomím, že nekvalitné dvojlinky nemajú radi vysoké frekvencie, sa ale určite dovtípite praktického obmedzenia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2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Jednoducho povedané sa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přenosové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pásmo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rozdělí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množstvo subpásem v ktorých sa dáta prenášajú oddelene a nezávisle – ide o frekvenční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multiplex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 rámci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subkanálu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 využíva QAM – amplitúdovo-fázová modulácie. ADSL modemy pribežne merajú situáciu v každom kanáli, a ak dôjde k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útlmu, vzniku úzkopásmového rušenia, a tím nárastu chybovosti, upraví bitovou rýchlosť v rozmedzí 2–15 b len v danom kanáli, prípadne kanál či kanály z prenosu vylúči úplne. Táto metóda subpásem a adaptívna bitové alokácia sa s nástrahami nevhodnej kabeláže vysporiada najlepšie.</a:t>
            </a:r>
          </a:p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Červená linka ukazuje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naměřané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kvalitatívne parametre v každom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subkanáli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(pomer signál/šum),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podla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čoho sa alokuje počet prenášaných bitov na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subkanál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7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Pri prenose sa využíva celá kapacita kanála, modemy na oboch stranách linky sa periodicky striedajú pri vysielaní, v danom časovom okamihu môže vysielať len jedna strana. Efektivita tejto metódy s ohľadom na prijateľnú dobu odozvy je približne 45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Obr.  a) zobrazuje frekvenčné rozdelenie pásiem pre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downolad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pásmo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uplodovaný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prenos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Konkrétne ide o frekvenčný plán 997 určený pre Európu podľa normy TS 101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270-1,.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 zahŕňa aj alternatívny frekvenčný plán 998 zobrazený na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3.2 b) pre iné 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regióny ako je napríklad Severná Amerika a Japonsko. 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5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pravidelné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střídání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pásem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upstream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(1U, 2U)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downstream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(1D, 2D)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schémat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(plán A označovaný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též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„998“ a plán B označovaný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též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„997“)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obr. 1 do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maximálního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kmitočtu 12 MHz,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přičemž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nemusí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využít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všechna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pásma, ale jen ta,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potřebná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daný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uživatelský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profil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potřebnou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přenosovou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rychlost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Pod kmitočet 138 kHz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přidat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ještě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pásmo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upstream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(U) od 25 kHz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shodně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ADSL. Pro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eliminaci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rušení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ADSL a VDSL je možné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začínat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pásmo 1D až od kmitočtu 0,9 MHz. Z obrázku je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zřejmé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ADSL2++ je kompatibilní s VDSL s kmitočtovým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plánem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vylučuje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současné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použití s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plánem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protože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docházelo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překryvu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pásem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downstream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upstream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nepřípustné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hlediska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přeslechu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NEXT.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7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 </a:t>
            </a:r>
            <a:r>
              <a:rPr lang="sk-SK" dirty="0" err="1" smtClean="0"/>
              <a:t>hladiska</a:t>
            </a:r>
            <a:r>
              <a:rPr lang="sk-SK" dirty="0" smtClean="0"/>
              <a:t> </a:t>
            </a:r>
            <a:r>
              <a:rPr lang="sk-SK" dirty="0" err="1" smtClean="0"/>
              <a:t>pripravy</a:t>
            </a:r>
            <a:r>
              <a:rPr lang="sk-SK" dirty="0" smtClean="0"/>
              <a:t> </a:t>
            </a:r>
            <a:r>
              <a:rPr lang="sk-SK" dirty="0" err="1" smtClean="0"/>
              <a:t>studentov</a:t>
            </a:r>
            <a:r>
              <a:rPr lang="sk-SK" dirty="0" smtClean="0"/>
              <a:t> na </a:t>
            </a:r>
            <a:r>
              <a:rPr lang="sk-SK" dirty="0" err="1" smtClean="0"/>
              <a:t>skusku</a:t>
            </a:r>
            <a:r>
              <a:rPr lang="sk-SK" dirty="0" smtClean="0"/>
              <a:t> 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8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k-SK" dirty="0" smtClean="0"/>
              <a:t>Vysoko </a:t>
            </a:r>
            <a:r>
              <a:rPr lang="sk-SK" dirty="0" err="1" smtClean="0"/>
              <a:t>démonská</a:t>
            </a:r>
            <a:r>
              <a:rPr lang="sk-SK" dirty="0" smtClean="0"/>
              <a:t> super </a:t>
            </a:r>
            <a:r>
              <a:rPr lang="sk-SK" dirty="0" err="1" smtClean="0"/>
              <a:t>laina</a:t>
            </a:r>
            <a:r>
              <a:rPr lang="sk-SK" baseline="0" dirty="0" smtClean="0"/>
              <a:t> 2 :D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3503-57E6-45B3-AAB0-B8263FA526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1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9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58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63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08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3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6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7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6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4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9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6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9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dwaresecrets.com/article/How-the-VDSL-Connection-" TargetMode="External"/><Relationship Id="rId2" Type="http://schemas.openxmlformats.org/officeDocument/2006/relationships/hyperlink" Target="http://www.mobilmania.cz/clanky/budoucnost-telefonni-dvojlinky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ricsson.com/res/thecompany/docs/publications/ericsson_review/2006/vdsl2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7200" dirty="0" smtClean="0"/>
              <a:t>VDSL technológia</a:t>
            </a:r>
            <a:endParaRPr lang="en-GB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Peter Šuľaj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Group 3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50015"/>
              </p:ext>
            </p:extLst>
          </p:nvPr>
        </p:nvGraphicFramePr>
        <p:xfrm>
          <a:off x="1225200" y="438672"/>
          <a:ext cx="7272338" cy="5135881"/>
        </p:xfrm>
        <a:graphic>
          <a:graphicData uri="http://schemas.openxmlformats.org/drawingml/2006/table">
            <a:tbl>
              <a:tblPr/>
              <a:tblGrid>
                <a:gridCol w="1606550"/>
                <a:gridCol w="1366838"/>
                <a:gridCol w="1365250"/>
                <a:gridCol w="1190625"/>
                <a:gridCol w="1743075"/>
              </a:tblGrid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Trieda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VDSL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</a:t>
                      </a:r>
                      <a:r>
                        <a:rPr kumimoji="0" 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ádzky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služby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Downstream speed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[Mbps]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Upstream speed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[Mbps]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Dosah najlep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ší/najhorší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[m]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(asymetrická)</a:t>
                      </a:r>
                      <a:endParaRPr kumimoji="0" 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 / 453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 / 729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2,048 (E1)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1691 / 789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2,048 (E1)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1791 / 843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(symetrická)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/ 212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 / 261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 / 575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 / 820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1444 / 876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21"/>
          <p:cNvSpPr txBox="1">
            <a:spLocks noChangeArrowheads="1"/>
          </p:cNvSpPr>
          <p:nvPr/>
        </p:nvSpPr>
        <p:spPr bwMode="auto">
          <a:xfrm>
            <a:off x="779417" y="5792962"/>
            <a:ext cx="8026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Tab. </a:t>
            </a:r>
            <a:r>
              <a:rPr lang="en-US" dirty="0"/>
              <a:t>1</a:t>
            </a:r>
            <a:r>
              <a:rPr lang="sk-SK" dirty="0"/>
              <a:t>  </a:t>
            </a:r>
            <a:r>
              <a:rPr lang="sk-SK" b="0" dirty="0"/>
              <a:t>Rýchlosti a dosah VDSL podľa ETSI (Európa)</a:t>
            </a:r>
            <a:r>
              <a:rPr lang="en-US" b="0" dirty="0"/>
              <a:t>; pre </a:t>
            </a:r>
            <a:r>
              <a:rPr lang="en-US" b="0" dirty="0" err="1"/>
              <a:t>vodi</a:t>
            </a:r>
            <a:r>
              <a:rPr lang="sk-SK" b="0" dirty="0" err="1"/>
              <a:t>če</a:t>
            </a:r>
            <a:r>
              <a:rPr lang="sk-SK" b="0" dirty="0"/>
              <a:t> </a:t>
            </a:r>
            <a:r>
              <a:rPr lang="el-GR" b="0" i="1" dirty="0"/>
              <a:t>Φ </a:t>
            </a:r>
            <a:r>
              <a:rPr lang="sk-SK" b="0" i="1" dirty="0"/>
              <a:t>0,4 </a:t>
            </a:r>
            <a:r>
              <a:rPr lang="sk-SK" b="0" i="1" dirty="0" smtClean="0"/>
              <a:t>mm</a:t>
            </a:r>
          </a:p>
          <a:p>
            <a:pPr>
              <a:spcBef>
                <a:spcPct val="50000"/>
              </a:spcBef>
            </a:pPr>
            <a:r>
              <a:rPr lang="sk-SK" i="1" dirty="0" smtClean="0"/>
              <a:t>Pre 993.1</a:t>
            </a:r>
            <a:endParaRPr lang="cs-CZ" b="0" i="1" dirty="0"/>
          </a:p>
        </p:txBody>
      </p:sp>
    </p:spTree>
    <p:extLst>
      <p:ext uri="{BB962C8B-B14F-4D97-AF65-F5344CB8AC3E}">
        <p14:creationId xmlns:p14="http://schemas.microsoft.com/office/powerpoint/2010/main" val="6177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4" y="609600"/>
            <a:ext cx="8523909" cy="521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164921" y="6263014"/>
            <a:ext cx="617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7 porovnanie </a:t>
            </a:r>
            <a:r>
              <a:rPr lang="sk-SK" dirty="0" smtClean="0"/>
              <a:t>frekvencie </a:t>
            </a:r>
            <a:r>
              <a:rPr lang="sk-SK" dirty="0" smtClean="0"/>
              <a:t>pre </a:t>
            </a:r>
            <a:r>
              <a:rPr lang="sk-SK" dirty="0" err="1" smtClean="0"/>
              <a:t>sym</a:t>
            </a:r>
            <a:r>
              <a:rPr lang="sk-SK" dirty="0" smtClean="0"/>
              <a:t>/</a:t>
            </a:r>
            <a:r>
              <a:rPr lang="sk-SK" dirty="0" err="1" smtClean="0"/>
              <a:t>nesym</a:t>
            </a:r>
            <a:r>
              <a:rPr lang="sk-SK" dirty="0" smtClean="0"/>
              <a:t>. prevádzku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VDSL 2</a:t>
            </a:r>
            <a:endParaRPr lang="en-GB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4496" y="356841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ITU-T </a:t>
            </a:r>
            <a:r>
              <a:rPr lang="en-US" dirty="0" smtClean="0">
                <a:solidFill>
                  <a:schemeClr val="tx1"/>
                </a:solidFill>
              </a:rPr>
              <a:t>G.933.2</a:t>
            </a:r>
            <a:r>
              <a:rPr lang="sk-SK" dirty="0" smtClean="0">
                <a:solidFill>
                  <a:schemeClr val="tx1"/>
                </a:solidFill>
              </a:rPr>
              <a:t> (február 2006, vylepšenia do 2011)</a:t>
            </a:r>
          </a:p>
          <a:p>
            <a:r>
              <a:rPr lang="sk-SK" dirty="0">
                <a:solidFill>
                  <a:schemeClr val="tx1"/>
                </a:solidFill>
              </a:rPr>
              <a:t>vylepšenie VDSL</a:t>
            </a:r>
            <a:r>
              <a:rPr lang="en-US" dirty="0">
                <a:solidFill>
                  <a:schemeClr val="tx1"/>
                </a:solidFill>
              </a:rPr>
              <a:t> – v </a:t>
            </a:r>
            <a:r>
              <a:rPr lang="sk-SK" dirty="0" smtClean="0">
                <a:solidFill>
                  <a:schemeClr val="tx1"/>
                </a:solidFill>
              </a:rPr>
              <a:t>snahe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udržať </a:t>
            </a:r>
            <a:r>
              <a:rPr lang="sk-SK" dirty="0">
                <a:solidFill>
                  <a:schemeClr val="tx1"/>
                </a:solidFill>
              </a:rPr>
              <a:t>si zákazníkov v konkurencii s „káblovými“ poskytovateľmi VoIP, Internetu a digitálnej TV a </a:t>
            </a:r>
            <a:r>
              <a:rPr lang="sk-SK" dirty="0" smtClean="0">
                <a:solidFill>
                  <a:schemeClr val="tx1"/>
                </a:solidFill>
              </a:rPr>
              <a:t>4K-videa </a:t>
            </a:r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triple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play</a:t>
            </a:r>
            <a:r>
              <a:rPr lang="sk-SK" dirty="0">
                <a:solidFill>
                  <a:schemeClr val="tx1"/>
                </a:solidFill>
              </a:rPr>
              <a:t>)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Zvýšenie </a:t>
            </a:r>
            <a:r>
              <a:rPr lang="sk-SK" dirty="0" smtClean="0">
                <a:solidFill>
                  <a:schemeClr val="tx1"/>
                </a:solidFill>
              </a:rPr>
              <a:t>frekvencie až do 30MHz</a:t>
            </a:r>
            <a:r>
              <a:rPr lang="sk-SK" dirty="0">
                <a:solidFill>
                  <a:schemeClr val="tx1"/>
                </a:solidFill>
              </a:rPr>
              <a:t>	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Zvýšenie rýchlosti až do 220Mbit/s  do 500metrov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3479 </a:t>
            </a:r>
            <a:r>
              <a:rPr lang="sk-SK" dirty="0" err="1" smtClean="0">
                <a:solidFill>
                  <a:schemeClr val="tx1"/>
                </a:solidFill>
              </a:rPr>
              <a:t>subnosných</a:t>
            </a:r>
            <a:r>
              <a:rPr lang="sk-SK" dirty="0" smtClean="0">
                <a:solidFill>
                  <a:schemeClr val="tx1"/>
                </a:solidFill>
              </a:rPr>
              <a:t> o šírke 8,6kHz</a:t>
            </a:r>
          </a:p>
          <a:p>
            <a:r>
              <a:rPr lang="sk-SK" dirty="0" err="1">
                <a:solidFill>
                  <a:schemeClr val="tx1"/>
                </a:solidFill>
              </a:rPr>
              <a:t>Zipper</a:t>
            </a:r>
            <a:r>
              <a:rPr lang="sk-SK" dirty="0">
                <a:solidFill>
                  <a:schemeClr val="tx1"/>
                </a:solidFill>
              </a:rPr>
              <a:t> DMT (</a:t>
            </a:r>
            <a:r>
              <a:rPr lang="sk-SK" dirty="0" err="1">
                <a:solidFill>
                  <a:schemeClr val="tx1"/>
                </a:solidFill>
              </a:rPr>
              <a:t>duplex</a:t>
            </a:r>
            <a:r>
              <a:rPr lang="sk-SK" dirty="0">
                <a:solidFill>
                  <a:schemeClr val="tx1"/>
                </a:solidFill>
              </a:rPr>
              <a:t> založený na DMT oddelených </a:t>
            </a:r>
            <a:r>
              <a:rPr lang="sk-SK" dirty="0" err="1">
                <a:solidFill>
                  <a:schemeClr val="tx1"/>
                </a:solidFill>
              </a:rPr>
              <a:t>subnosných</a:t>
            </a:r>
            <a:r>
              <a:rPr lang="sk-SK" dirty="0">
                <a:solidFill>
                  <a:schemeClr val="tx1"/>
                </a:solidFill>
              </a:rPr>
              <a:t> pásiem zaberajúcich 4 alebo 8kHz – od 2048 do 4096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subkan</a:t>
            </a:r>
            <a:r>
              <a:rPr lang="sk-SK" dirty="0" err="1">
                <a:solidFill>
                  <a:schemeClr val="tx1"/>
                </a:solidFill>
              </a:rPr>
              <a:t>álov</a:t>
            </a:r>
            <a:r>
              <a:rPr lang="sk-SK" dirty="0">
                <a:solidFill>
                  <a:schemeClr val="tx1"/>
                </a:solidFill>
              </a:rPr>
              <a:t> – viď obr. ďalej) – na rozdiel od obyčajnej DMT alokuje </a:t>
            </a:r>
            <a:r>
              <a:rPr lang="sk-SK" dirty="0" err="1">
                <a:solidFill>
                  <a:schemeClr val="tx1"/>
                </a:solidFill>
              </a:rPr>
              <a:t>subnosné</a:t>
            </a:r>
            <a:r>
              <a:rPr lang="sk-SK" dirty="0">
                <a:solidFill>
                  <a:schemeClr val="tx1"/>
                </a:solidFill>
              </a:rPr>
              <a:t> a prispôsobuje tak prenosové rýchlosti okamžitým požiadavkám zo strany aplikácií v </a:t>
            </a:r>
            <a:r>
              <a:rPr lang="sk-SK" dirty="0" err="1">
                <a:solidFill>
                  <a:schemeClr val="tx1"/>
                </a:solidFill>
              </a:rPr>
              <a:t>up</a:t>
            </a:r>
            <a:r>
              <a:rPr lang="sk-SK" dirty="0">
                <a:solidFill>
                  <a:schemeClr val="tx1"/>
                </a:solidFill>
              </a:rPr>
              <a:t>- </a:t>
            </a:r>
            <a:r>
              <a:rPr lang="sk-SK" dirty="0" err="1">
                <a:solidFill>
                  <a:schemeClr val="tx1"/>
                </a:solidFill>
              </a:rPr>
              <a:t>down</a:t>
            </a:r>
            <a:r>
              <a:rPr lang="sk-SK" dirty="0">
                <a:solidFill>
                  <a:schemeClr val="tx1"/>
                </a:solidFill>
              </a:rPr>
              <a:t>- smere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Agregácia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Symetrický prenos 50Mbit</a:t>
            </a:r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VDSL štandard - DMT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640910"/>
            <a:ext cx="8596668" cy="4400452"/>
          </a:xfrm>
        </p:spPr>
        <p:txBody>
          <a:bodyPr>
            <a:normAutofit/>
          </a:bodyPr>
          <a:lstStyle/>
          <a:p>
            <a:r>
              <a:rPr lang="sk-SK" dirty="0" smtClean="0"/>
              <a:t>Normalizačná „bitka“ medzi </a:t>
            </a:r>
            <a:r>
              <a:rPr lang="sk-SK" dirty="0"/>
              <a:t>VDSL </a:t>
            </a:r>
            <a:r>
              <a:rPr lang="sk-SK" dirty="0" err="1" smtClean="0"/>
              <a:t>Allianciou</a:t>
            </a:r>
            <a:r>
              <a:rPr lang="sk-SK" dirty="0" smtClean="0"/>
              <a:t>  a partnerstvom Alcatel</a:t>
            </a:r>
            <a:r>
              <a:rPr lang="sk-SK" dirty="0"/>
              <a:t>, Texas </a:t>
            </a:r>
            <a:r>
              <a:rPr lang="sk-SK" dirty="0" smtClean="0"/>
              <a:t>Instruments, </a:t>
            </a:r>
          </a:p>
          <a:p>
            <a:r>
              <a:rPr lang="sk-SK" dirty="0" smtClean="0"/>
              <a:t>VDSL </a:t>
            </a:r>
            <a:r>
              <a:rPr lang="sk-SK" dirty="0"/>
              <a:t>koalíciou na čele s </a:t>
            </a:r>
            <a:r>
              <a:rPr lang="sk-SK" dirty="0" err="1"/>
              <a:t>Lucent</a:t>
            </a:r>
            <a:r>
              <a:rPr lang="sk-SK" dirty="0"/>
              <a:t> a </a:t>
            </a:r>
            <a:r>
              <a:rPr lang="sk-SK" dirty="0" err="1"/>
              <a:t>Broadcom</a:t>
            </a:r>
            <a:r>
              <a:rPr lang="sk-SK" dirty="0"/>
              <a:t> a navrhuje nosný systém, ktorý používa dvojicu technológií zvanú </a:t>
            </a:r>
            <a:r>
              <a:rPr lang="sk-SK" b="1" dirty="0" err="1"/>
              <a:t>Quadrature</a:t>
            </a:r>
            <a:r>
              <a:rPr lang="sk-SK" b="1" dirty="0"/>
              <a:t> </a:t>
            </a:r>
            <a:r>
              <a:rPr lang="sk-SK" b="1" dirty="0" err="1"/>
              <a:t>Amplitude</a:t>
            </a:r>
            <a:r>
              <a:rPr lang="sk-SK" b="1" dirty="0"/>
              <a:t> </a:t>
            </a:r>
            <a:r>
              <a:rPr lang="sk-SK" b="1" dirty="0" err="1"/>
              <a:t>Modulation</a:t>
            </a:r>
            <a:r>
              <a:rPr lang="sk-SK" dirty="0"/>
              <a:t> (QAM) a </a:t>
            </a:r>
            <a:r>
              <a:rPr lang="sk-SK" b="1" dirty="0" err="1"/>
              <a:t>Carrierless</a:t>
            </a:r>
            <a:r>
              <a:rPr lang="sk-SK" b="1" dirty="0"/>
              <a:t> </a:t>
            </a:r>
            <a:r>
              <a:rPr lang="sk-SK" b="1" dirty="0" err="1"/>
              <a:t>Amplitude</a:t>
            </a:r>
            <a:r>
              <a:rPr lang="sk-SK" b="1" dirty="0"/>
              <a:t> </a:t>
            </a:r>
            <a:r>
              <a:rPr lang="sk-SK" b="1" dirty="0" err="1"/>
              <a:t>Phase</a:t>
            </a:r>
            <a:r>
              <a:rPr lang="sk-SK" dirty="0"/>
              <a:t> (CAP), </a:t>
            </a:r>
          </a:p>
          <a:p>
            <a:r>
              <a:rPr lang="sk-SK" dirty="0" smtClean="0"/>
              <a:t>Víťaz </a:t>
            </a:r>
          </a:p>
          <a:p>
            <a:r>
              <a:rPr lang="sk-SK" dirty="0" smtClean="0"/>
              <a:t>väčšina ADSL/VDSL  zariadení </a:t>
            </a:r>
            <a:r>
              <a:rPr lang="sk-SK" dirty="0"/>
              <a:t>používa DMT technológie.</a:t>
            </a:r>
          </a:p>
          <a:p>
            <a:r>
              <a:rPr lang="sk-SK" dirty="0"/>
              <a:t>DMT rozdeľuje signál do </a:t>
            </a:r>
            <a:r>
              <a:rPr lang="sk-SK" dirty="0" smtClean="0"/>
              <a:t>2048 </a:t>
            </a:r>
            <a:r>
              <a:rPr lang="sk-SK" dirty="0"/>
              <a:t>samostatných kanálov, každý 4 kHz </a:t>
            </a:r>
            <a:endParaRPr lang="sk-SK" dirty="0" smtClean="0"/>
          </a:p>
          <a:p>
            <a:r>
              <a:rPr lang="sk-SK" dirty="0" smtClean="0"/>
              <a:t>Krútenú dvojlinku rozdeliť do 2048 </a:t>
            </a:r>
            <a:r>
              <a:rPr lang="sk-SK" dirty="0"/>
              <a:t>rôznych 4 kHz liniek </a:t>
            </a:r>
            <a:r>
              <a:rPr lang="sk-SK" dirty="0" smtClean="0"/>
              <a:t>a  </a:t>
            </a:r>
            <a:r>
              <a:rPr lang="sk-SK" dirty="0"/>
              <a:t>pripojí modem pre každú z nich. </a:t>
            </a:r>
            <a:endParaRPr lang="sk-SK" dirty="0" smtClean="0"/>
          </a:p>
          <a:p>
            <a:r>
              <a:rPr lang="sk-SK" dirty="0" smtClean="0"/>
              <a:t>Poskytuje </a:t>
            </a:r>
            <a:r>
              <a:rPr lang="sk-SK" dirty="0"/>
              <a:t>väčšiu flexibilitu na </a:t>
            </a:r>
            <a:r>
              <a:rPr lang="sk-SK" dirty="0" smtClean="0"/>
              <a:t>vedeniach </a:t>
            </a:r>
            <a:r>
              <a:rPr lang="sk-SK" dirty="0"/>
              <a:t>s </a:t>
            </a:r>
            <a:r>
              <a:rPr lang="sk-SK" dirty="0" smtClean="0"/>
              <a:t>rôznou kvalitou.</a:t>
            </a: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mobilmania.cz/uploadedfiles/24880453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7" y="1270000"/>
            <a:ext cx="9579083" cy="44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377863" y="6375748"/>
            <a:ext cx="406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8 rozsah použitých frekvencii</a:t>
            </a:r>
            <a:r>
              <a:rPr lang="en-GB" dirty="0" smtClean="0"/>
              <a:t> </a:t>
            </a:r>
            <a:r>
              <a:rPr lang="en-GB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3262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13984"/>
            <a:ext cx="12291283" cy="495404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76614" y="6271551"/>
            <a:ext cx="339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9 rozloženie frekvencii</a:t>
            </a:r>
            <a:r>
              <a:rPr lang="en-GB" dirty="0" smtClean="0"/>
              <a:t> [3]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5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3151"/>
            <a:ext cx="12111381" cy="620737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52186" y="6447642"/>
            <a:ext cx="31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10 Profily pre VDSL 2</a:t>
            </a:r>
            <a:r>
              <a:rPr lang="en-GB" dirty="0" smtClean="0"/>
              <a:t> [2]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Zipper</a:t>
            </a:r>
            <a:r>
              <a:rPr lang="sk-SK" dirty="0" smtClean="0"/>
              <a:t> DMT  </a:t>
            </a:r>
            <a:endParaRPr lang="en-GB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9583" y="1522439"/>
            <a:ext cx="4635292" cy="4676404"/>
          </a:xfrm>
          <a:prstGeom prst="rect">
            <a:avLst/>
          </a:prstGeom>
        </p:spPr>
      </p:pic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6102992" y="1409704"/>
            <a:ext cx="4185617" cy="3304117"/>
          </a:xfrm>
        </p:spPr>
        <p:txBody>
          <a:bodyPr/>
          <a:lstStyle/>
          <a:p>
            <a:r>
              <a:rPr lang="sk-SK" dirty="0" smtClean="0"/>
              <a:t>Nemožnosť potlačenia </a:t>
            </a:r>
            <a:r>
              <a:rPr lang="sk-SK" dirty="0" err="1" smtClean="0"/>
              <a:t>presluchov</a:t>
            </a:r>
            <a:endParaRPr lang="sk-SK" dirty="0" smtClean="0"/>
          </a:p>
          <a:p>
            <a:r>
              <a:rPr lang="sk-SK" dirty="0" smtClean="0"/>
              <a:t>Používajú sa filtre </a:t>
            </a:r>
          </a:p>
          <a:p>
            <a:r>
              <a:rPr lang="sk-SK" dirty="0" smtClean="0"/>
              <a:t>Využívajú sa čiastkové </a:t>
            </a:r>
            <a:r>
              <a:rPr lang="sk-SK" dirty="0" err="1" smtClean="0"/>
              <a:t>subnosné</a:t>
            </a:r>
            <a:r>
              <a:rPr lang="sk-SK" dirty="0" smtClean="0"/>
              <a:t> pásma</a:t>
            </a:r>
          </a:p>
          <a:p>
            <a:r>
              <a:rPr lang="sk-SK" dirty="0" smtClean="0"/>
              <a:t>Kompatibilita s ADSL </a:t>
            </a:r>
            <a:endParaRPr lang="en-GB" dirty="0"/>
          </a:p>
        </p:txBody>
      </p:sp>
      <p:sp>
        <p:nvSpPr>
          <p:cNvPr id="8" name="BlokTextu 7"/>
          <p:cNvSpPr txBox="1"/>
          <p:nvPr/>
        </p:nvSpPr>
        <p:spPr>
          <a:xfrm>
            <a:off x="675745" y="6463430"/>
            <a:ext cx="394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11 „</a:t>
            </a:r>
            <a:r>
              <a:rPr lang="sk-SK" dirty="0" err="1" smtClean="0"/>
              <a:t>Zipsovacia</a:t>
            </a:r>
            <a:r>
              <a:rPr lang="sk-SK" dirty="0" smtClean="0"/>
              <a:t>“ technológia</a:t>
            </a:r>
            <a:r>
              <a:rPr lang="en-GB" dirty="0" smtClean="0"/>
              <a:t> [3]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0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warcom.com.au/blog/wp-content/uploads/2012/09/dsl-speed-comparison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0" y="350162"/>
            <a:ext cx="9179404" cy="592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26926" y="6488668"/>
            <a:ext cx="36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12 Prenosové rýchlosti VDSL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7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77863" y="0"/>
            <a:ext cx="8596668" cy="1320800"/>
          </a:xfrm>
        </p:spPr>
        <p:txBody>
          <a:bodyPr/>
          <a:lstStyle/>
          <a:p>
            <a:pPr algn="ctr"/>
            <a:r>
              <a:rPr lang="sk-SK" dirty="0" smtClean="0"/>
              <a:t>Typická inštalácia </a:t>
            </a:r>
            <a:endParaRPr lang="en-GB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312" y="1142492"/>
            <a:ext cx="10575069" cy="46844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3" y="5648659"/>
            <a:ext cx="3952875" cy="885825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5849655" y="6091571"/>
            <a:ext cx="30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 architektúra VDSL</a:t>
            </a:r>
            <a:r>
              <a:rPr lang="en-GB" dirty="0" smtClean="0"/>
              <a:t> [1]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3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telsoc.org/sites/default/files/images/tja/v2_n1_a28_fig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25"/>
            <a:ext cx="12108921" cy="65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400800" y="6450904"/>
            <a:ext cx="291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13 typy použitia VDSL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4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article.techlabs.by/img/article/8817/planet_vc_201a_indic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5" y="729425"/>
            <a:ext cx="8689567" cy="50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926926" y="6271550"/>
            <a:ext cx="475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14 VDSL konvertor pre domáce použitie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http://www.mobilmania.cz/GetFile.aspx?id_file=986402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3" y="162838"/>
            <a:ext cx="9006241" cy="60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926926" y="6271550"/>
            <a:ext cx="462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15 príklad zapojenia káblov v ústredni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8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124" y="196241"/>
            <a:ext cx="8596668" cy="1320800"/>
          </a:xfrm>
        </p:spPr>
        <p:txBody>
          <a:bodyPr/>
          <a:lstStyle/>
          <a:p>
            <a:r>
              <a:rPr lang="sk-SK" dirty="0" smtClean="0"/>
              <a:t>DSLAM</a:t>
            </a:r>
            <a:endParaRPr lang="en-GB" dirty="0"/>
          </a:p>
        </p:txBody>
      </p:sp>
      <p:pic>
        <p:nvPicPr>
          <p:cNvPr id="3074" name="Picture 2" descr="http://upload.wikimedia.org/wikipedia/commons/thumb/a/a3/Outdoor_DSLAM.JPG/1280px-Outdoor_DSLA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57" y="468334"/>
            <a:ext cx="7813329" cy="58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217107" y="6415757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15 DSLAM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3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89348"/>
            <a:ext cx="12005126" cy="499788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427967" y="6166981"/>
            <a:ext cx="191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15 IP DSLAM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6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718" y="1621970"/>
            <a:ext cx="11163655" cy="3880773"/>
          </a:xfrm>
        </p:spPr>
        <p:txBody>
          <a:bodyPr/>
          <a:lstStyle/>
          <a:p>
            <a:r>
              <a:rPr lang="en-GB" dirty="0" smtClean="0"/>
              <a:t>[1]	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www.mobilmania.cz/clanky/budoucnost-telefonni-dvojlinky-</a:t>
            </a:r>
            <a:r>
              <a:rPr lang="en-GB" dirty="0" smtClean="0"/>
              <a:t>			</a:t>
            </a:r>
          </a:p>
          <a:p>
            <a:r>
              <a:rPr lang="en-GB" dirty="0"/>
              <a:t>[2] </a:t>
            </a:r>
            <a:r>
              <a:rPr lang="en-GB" dirty="0" smtClean="0"/>
              <a:t>	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www.hardwaresecrets.com/article/How-the-VDSL-Connection-</a:t>
            </a:r>
            <a:r>
              <a:rPr lang="en-GB" dirty="0" smtClean="0"/>
              <a:t>Works/1819/2</a:t>
            </a:r>
          </a:p>
          <a:p>
            <a:r>
              <a:rPr lang="en-GB" dirty="0" smtClean="0">
                <a:solidFill>
                  <a:schemeClr val="tx1"/>
                </a:solidFill>
                <a:hlinkClick r:id="rId4"/>
              </a:rPr>
              <a:t>[3]	</a:t>
            </a:r>
            <a:r>
              <a:rPr lang="sk-SK" dirty="0" smtClean="0">
                <a:hlinkClick r:id="rId4"/>
              </a:rPr>
              <a:t>http</a:t>
            </a:r>
            <a:r>
              <a:rPr lang="sk-SK" dirty="0">
                <a:hlinkClick r:id="rId4"/>
              </a:rPr>
              <a:t>://www.ericsson.com/res/thecompany/docs/publications/ericsson_review/2006/vdsl2.pdf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814" y="2626291"/>
            <a:ext cx="9443696" cy="3761984"/>
          </a:xfrm>
        </p:spPr>
        <p:txBody>
          <a:bodyPr>
            <a:normAutofit/>
          </a:bodyPr>
          <a:lstStyle/>
          <a:p>
            <a:r>
              <a:rPr lang="sk-SK" sz="6000" dirty="0" smtClean="0"/>
              <a:t>Ďakujem za pozornosť </a:t>
            </a:r>
            <a:r>
              <a:rPr lang="sk-SK" sz="6000" dirty="0" smtClean="0">
                <a:sym typeface="Wingdings" panose="05000000000000000000" pitchFamily="2" charset="2"/>
              </a:rPr>
              <a:t>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154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FTTx</a:t>
            </a:r>
            <a:r>
              <a:rPr lang="sk-SK" dirty="0" smtClean="0"/>
              <a:t> - </a:t>
            </a:r>
            <a:r>
              <a:rPr lang="sk-SK" dirty="0" err="1"/>
              <a:t>F</a:t>
            </a:r>
            <a:r>
              <a:rPr lang="sk-SK" dirty="0" err="1" smtClean="0"/>
              <a:t>iber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x </a:t>
            </a:r>
            <a:endParaRPr lang="en-GB" dirty="0"/>
          </a:p>
        </p:txBody>
      </p:sp>
      <p:pic>
        <p:nvPicPr>
          <p:cNvPr id="1026" name="Picture 2" descr="http://upload.wikimedia.org/wikipedia/commons/thumb/9/9e/FTTX.svg/300px-FTTX.svg.png" title="Typy FTTx ukončen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501" y="1200840"/>
            <a:ext cx="3216013" cy="42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77334" y="1766538"/>
            <a:ext cx="4184034" cy="3880773"/>
          </a:xfrm>
        </p:spPr>
        <p:txBody>
          <a:bodyPr/>
          <a:lstStyle/>
          <a:p>
            <a:r>
              <a:rPr lang="sk-SK" dirty="0" smtClean="0"/>
              <a:t>Všetky druhy širokopásmovej architektúry</a:t>
            </a:r>
          </a:p>
          <a:p>
            <a:r>
              <a:rPr lang="sk-SK" dirty="0" smtClean="0"/>
              <a:t>Využíva optické vlákno</a:t>
            </a:r>
          </a:p>
          <a:p>
            <a:r>
              <a:rPr lang="sk-SK" dirty="0" err="1" smtClean="0"/>
              <a:t>Last</a:t>
            </a:r>
            <a:r>
              <a:rPr lang="sk-SK" dirty="0" smtClean="0"/>
              <a:t> </a:t>
            </a:r>
            <a:r>
              <a:rPr lang="sk-SK" dirty="0" err="1" smtClean="0"/>
              <a:t>mile</a:t>
            </a:r>
            <a:endParaRPr lang="sk-SK" dirty="0" smtClean="0"/>
          </a:p>
          <a:p>
            <a:r>
              <a:rPr lang="sk-SK" dirty="0" smtClean="0"/>
              <a:t>FTTN</a:t>
            </a:r>
          </a:p>
          <a:p>
            <a:r>
              <a:rPr lang="sk-SK" dirty="0" smtClean="0"/>
              <a:t>FTTC</a:t>
            </a:r>
          </a:p>
          <a:p>
            <a:r>
              <a:rPr lang="sk-SK" dirty="0" smtClean="0"/>
              <a:t>FTTB</a:t>
            </a:r>
          </a:p>
          <a:p>
            <a:r>
              <a:rPr lang="sk-SK" dirty="0" smtClean="0"/>
              <a:t>FTTH</a:t>
            </a:r>
            <a:endParaRPr lang="en-GB" dirty="0"/>
          </a:p>
        </p:txBody>
      </p:sp>
      <p:sp>
        <p:nvSpPr>
          <p:cNvPr id="3" name="BlokTextu 2"/>
          <p:cNvSpPr txBox="1"/>
          <p:nvPr/>
        </p:nvSpPr>
        <p:spPr>
          <a:xfrm>
            <a:off x="6302035" y="5488857"/>
            <a:ext cx="333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2 typy zapojenia </a:t>
            </a:r>
            <a:r>
              <a:rPr lang="sk-SK" dirty="0" err="1" smtClean="0"/>
              <a:t>FTTx</a:t>
            </a:r>
            <a:r>
              <a:rPr lang="en-GB" dirty="0" smtClean="0"/>
              <a:t> </a:t>
            </a:r>
            <a:r>
              <a:rPr lang="en-GB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42751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VDSL or VHDSL </a:t>
            </a:r>
            <a:br>
              <a:rPr lang="sk-SK" dirty="0" smtClean="0"/>
            </a:br>
            <a:r>
              <a:rPr lang="sk-SK" b="1" dirty="0" err="1" smtClean="0"/>
              <a:t>Very</a:t>
            </a:r>
            <a:r>
              <a:rPr lang="sk-SK" b="1" dirty="0"/>
              <a:t> </a:t>
            </a:r>
            <a:r>
              <a:rPr lang="sk-SK" b="1" dirty="0" err="1" smtClean="0"/>
              <a:t>high</a:t>
            </a:r>
            <a:r>
              <a:rPr lang="sk-SK" b="1" dirty="0"/>
              <a:t> </a:t>
            </a:r>
            <a:r>
              <a:rPr lang="sk-SK" b="1" dirty="0" smtClean="0"/>
              <a:t>bit rate </a:t>
            </a:r>
            <a:r>
              <a:rPr lang="sk-SK" b="1" dirty="0" err="1"/>
              <a:t>digital</a:t>
            </a:r>
            <a:r>
              <a:rPr lang="sk-SK" b="1" dirty="0"/>
              <a:t> </a:t>
            </a:r>
            <a:r>
              <a:rPr lang="sk-SK" b="1" dirty="0" err="1"/>
              <a:t>subscriber</a:t>
            </a:r>
            <a:r>
              <a:rPr lang="sk-SK" b="1" dirty="0"/>
              <a:t> </a:t>
            </a:r>
            <a:r>
              <a:rPr lang="sk-SK" b="1" dirty="0" err="1"/>
              <a:t>line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Latency: </a:t>
            </a:r>
            <a:endParaRPr lang="sk-SK" dirty="0"/>
          </a:p>
          <a:p>
            <a:r>
              <a:rPr lang="en-US" dirty="0" smtClean="0"/>
              <a:t>1.0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sk-SK" dirty="0" smtClean="0"/>
              <a:t>pre </a:t>
            </a:r>
            <a:r>
              <a:rPr lang="sk-SK" dirty="0" err="1" smtClean="0"/>
              <a:t>FTTx</a:t>
            </a:r>
            <a:r>
              <a:rPr lang="sk-SK" dirty="0" smtClean="0"/>
              <a:t> ; x=C,B,H</a:t>
            </a:r>
            <a:endParaRPr lang="sk-SK" dirty="0"/>
          </a:p>
          <a:p>
            <a:r>
              <a:rPr lang="en-US" dirty="0" smtClean="0"/>
              <a:t>20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sk-SK" dirty="0" smtClean="0"/>
              <a:t>pre FTTN</a:t>
            </a:r>
          </a:p>
          <a:p>
            <a:r>
              <a:rPr lang="sk-SK" dirty="0" smtClean="0"/>
              <a:t>Spektrum od 25kHz do 20MHz ale v praxi len 12MHz – iba pre VDSL 1 !!!</a:t>
            </a:r>
          </a:p>
          <a:p>
            <a:r>
              <a:rPr lang="sk-SK" dirty="0" err="1" smtClean="0"/>
              <a:t>Bandwidth</a:t>
            </a:r>
            <a:r>
              <a:rPr lang="sk-SK" dirty="0" smtClean="0"/>
              <a:t> </a:t>
            </a:r>
            <a:r>
              <a:rPr lang="sk-SK" dirty="0" err="1" smtClean="0"/>
              <a:t>up</a:t>
            </a:r>
            <a:r>
              <a:rPr lang="sk-SK" dirty="0" smtClean="0"/>
              <a:t> to  52Mbit/16Mbit   82Mbit/32Mbit – RG15</a:t>
            </a:r>
          </a:p>
          <a:p>
            <a:r>
              <a:rPr lang="sk-SK" dirty="0" smtClean="0"/>
              <a:t>Využitie pre HDTV, vysokorýchlostný internet, </a:t>
            </a:r>
            <a:r>
              <a:rPr lang="sk-SK" dirty="0" err="1" smtClean="0"/>
              <a:t>VoD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xDSL</a:t>
            </a:r>
            <a:r>
              <a:rPr lang="sk-SK" dirty="0" smtClean="0"/>
              <a:t> – </a:t>
            </a:r>
            <a:r>
              <a:rPr lang="sk-SK" dirty="0" err="1" smtClean="0"/>
              <a:t>agregácia</a:t>
            </a:r>
            <a:endParaRPr lang="sk-SK" dirty="0" smtClean="0"/>
          </a:p>
          <a:p>
            <a:r>
              <a:rPr lang="sk-SK" dirty="0">
                <a:solidFill>
                  <a:schemeClr val="tx1"/>
                </a:solidFill>
              </a:rPr>
              <a:t>ITU G.993.1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pt-BR" i="1" dirty="0"/>
              <a:t>C = B × log</a:t>
            </a:r>
            <a:r>
              <a:rPr lang="pt-BR" i="1" baseline="-25000" dirty="0"/>
              <a:t>2</a:t>
            </a:r>
            <a:r>
              <a:rPr lang="pt-BR" i="1" dirty="0"/>
              <a:t>(1 + S ÷ N</a:t>
            </a:r>
            <a:r>
              <a:rPr lang="pt-BR" i="1" dirty="0" smtClean="0"/>
              <a:t>)</a:t>
            </a:r>
            <a:endParaRPr lang="sk-SK" i="1" dirty="0" smtClean="0"/>
          </a:p>
          <a:p>
            <a:r>
              <a:rPr lang="sk-SK" i="1" dirty="0" smtClean="0"/>
              <a:t>Symetrický/asymetrický prenos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9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142020"/>
            <a:ext cx="8596668" cy="1320800"/>
          </a:xfrm>
        </p:spPr>
        <p:txBody>
          <a:bodyPr/>
          <a:lstStyle/>
          <a:p>
            <a:r>
              <a:rPr lang="sk-SK" dirty="0" smtClean="0"/>
              <a:t>Princíp činnosti </a:t>
            </a:r>
            <a:endParaRPr lang="en-GB" dirty="0"/>
          </a:p>
        </p:txBody>
      </p:sp>
      <p:pic>
        <p:nvPicPr>
          <p:cNvPr id="2050" name="Picture 2" descr="http://upload.wikimedia.org/wikipedia/commons/3/32/VDSL2_frequenci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7759"/>
            <a:ext cx="12353517" cy="3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02290" y="6275540"/>
            <a:ext cx="376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3 Veľkosť pásma pre VDSL</a:t>
            </a:r>
            <a:r>
              <a:rPr lang="en-GB" dirty="0" smtClean="0"/>
              <a:t>  [2]</a:t>
            </a:r>
            <a:endParaRPr lang="sk-SK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6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8921" y="1008194"/>
            <a:ext cx="8596668" cy="3880773"/>
          </a:xfrm>
        </p:spPr>
        <p:txBody>
          <a:bodyPr/>
          <a:lstStyle/>
          <a:p>
            <a:r>
              <a:rPr lang="sk-SK" dirty="0" smtClean="0"/>
              <a:t>DMT ( modulácia s viacerými nosnými) </a:t>
            </a:r>
            <a:r>
              <a:rPr lang="sk-SK" dirty="0"/>
              <a:t>-šírka </a:t>
            </a:r>
            <a:r>
              <a:rPr lang="sk-SK" dirty="0" err="1"/>
              <a:t>subkanálov</a:t>
            </a:r>
            <a:r>
              <a:rPr lang="sk-SK" dirty="0"/>
              <a:t> zhodná s ADSL (4,3125 kHz</a:t>
            </a:r>
            <a:r>
              <a:rPr lang="sk-SK" dirty="0" smtClean="0"/>
              <a:t>) a , max</a:t>
            </a:r>
            <a:r>
              <a:rPr lang="sk-SK" dirty="0"/>
              <a:t>. počet bitov na nosnú 8 až </a:t>
            </a:r>
            <a:r>
              <a:rPr lang="sk-SK" dirty="0" smtClean="0"/>
              <a:t>15   </a:t>
            </a:r>
            <a:endParaRPr lang="cs-CZ" dirty="0"/>
          </a:p>
          <a:p>
            <a:r>
              <a:rPr lang="sk-SK" dirty="0">
                <a:solidFill>
                  <a:srgbClr val="000000"/>
                </a:solidFill>
              </a:rPr>
              <a:t>SCM  - Single </a:t>
            </a:r>
            <a:r>
              <a:rPr lang="sk-SK" dirty="0" err="1">
                <a:solidFill>
                  <a:srgbClr val="000000"/>
                </a:solidFill>
              </a:rPr>
              <a:t>Carrier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Modulation</a:t>
            </a:r>
            <a:r>
              <a:rPr lang="sk-SK" dirty="0">
                <a:solidFill>
                  <a:srgbClr val="000000"/>
                </a:solidFill>
              </a:rPr>
              <a:t> – modulácia s 1 nosnou v rámci 1 pásma 1D, 1U a pod. – CAP modulácia, alebo </a:t>
            </a:r>
            <a:r>
              <a:rPr lang="sk-SK" dirty="0" smtClean="0">
                <a:solidFill>
                  <a:srgbClr val="000000"/>
                </a:solidFill>
              </a:rPr>
              <a:t>QAM</a:t>
            </a:r>
          </a:p>
          <a:p>
            <a:endParaRPr lang="sk-SK" dirty="0">
              <a:solidFill>
                <a:srgbClr val="000000"/>
              </a:solidFill>
            </a:endParaRPr>
          </a:p>
          <a:p>
            <a:endParaRPr lang="sk-SK" dirty="0">
              <a:solidFill>
                <a:srgbClr val="000000"/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Picture 2" descr="http://www.mobilmania.cz/uploadedfiles/2690958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76" y="2219184"/>
            <a:ext cx="6041669" cy="424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375748" y="6463429"/>
            <a:ext cx="350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4 Počet bitov na symbol</a:t>
            </a:r>
            <a:r>
              <a:rPr lang="en-GB" dirty="0" smtClean="0"/>
              <a:t> </a:t>
            </a:r>
            <a:r>
              <a:rPr lang="en-GB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8939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77334" y="1766538"/>
            <a:ext cx="5497998" cy="3880773"/>
          </a:xfrm>
        </p:spPr>
        <p:txBody>
          <a:bodyPr/>
          <a:lstStyle/>
          <a:p>
            <a:r>
              <a:rPr lang="sk-SK" dirty="0" smtClean="0"/>
              <a:t>celá </a:t>
            </a:r>
            <a:r>
              <a:rPr lang="sk-SK" dirty="0"/>
              <a:t>kapacita </a:t>
            </a:r>
            <a:r>
              <a:rPr lang="sk-SK" dirty="0" smtClean="0"/>
              <a:t>kanála</a:t>
            </a:r>
          </a:p>
          <a:p>
            <a:r>
              <a:rPr lang="sk-SK" dirty="0" smtClean="0"/>
              <a:t>Periodicky sa </a:t>
            </a:r>
            <a:r>
              <a:rPr lang="sk-SK" dirty="0"/>
              <a:t>striedajú pri </a:t>
            </a:r>
            <a:r>
              <a:rPr lang="sk-SK" dirty="0" smtClean="0"/>
              <a:t>vysielaní</a:t>
            </a:r>
          </a:p>
          <a:p>
            <a:r>
              <a:rPr lang="sk-SK" dirty="0" smtClean="0"/>
              <a:t>Vysielať môže len v jednom čase</a:t>
            </a:r>
          </a:p>
          <a:p>
            <a:r>
              <a:rPr lang="sk-SK" dirty="0" smtClean="0"/>
              <a:t>Používa FDD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7542" y="196241"/>
            <a:ext cx="11297547" cy="1320800"/>
          </a:xfrm>
        </p:spPr>
        <p:txBody>
          <a:bodyPr/>
          <a:lstStyle/>
          <a:p>
            <a:r>
              <a:rPr lang="en-GB" dirty="0"/>
              <a:t>Duplex s </a:t>
            </a:r>
            <a:r>
              <a:rPr lang="en-GB" dirty="0" err="1"/>
              <a:t>časovým</a:t>
            </a:r>
            <a:r>
              <a:rPr lang="en-GB" dirty="0"/>
              <a:t> </a:t>
            </a:r>
            <a:r>
              <a:rPr lang="en-GB" dirty="0" err="1"/>
              <a:t>delením</a:t>
            </a:r>
            <a:r>
              <a:rPr lang="en-GB" dirty="0"/>
              <a:t> - Time-division duplexing </a:t>
            </a:r>
            <a:r>
              <a:rPr lang="en-GB" dirty="0" smtClean="0"/>
              <a:t>TDD</a:t>
            </a:r>
            <a:endParaRPr lang="en-GB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25" y="1322063"/>
            <a:ext cx="6404975" cy="40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Plán A – 998 </a:t>
            </a:r>
          </a:p>
          <a:p>
            <a:r>
              <a:rPr lang="sk-SK" dirty="0" smtClean="0"/>
              <a:t>Plán B - 997</a:t>
            </a:r>
            <a:endParaRPr lang="en-GB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49428" cy="481625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77334" y="6271550"/>
            <a:ext cx="485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Obr. 5 Rozloženie pásiem pre ADSL a VDSL</a:t>
            </a:r>
            <a:r>
              <a:rPr lang="en-GB" dirty="0" smtClean="0"/>
              <a:t> [3]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9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95" y="519903"/>
            <a:ext cx="8291949" cy="421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32356" y="6088193"/>
            <a:ext cx="705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smtClean="0"/>
              <a:t>Obr.</a:t>
            </a:r>
            <a:r>
              <a:rPr lang="sk-SK" b="1" dirty="0"/>
              <a:t>6</a:t>
            </a:r>
            <a:r>
              <a:rPr lang="sk-SK" b="1" dirty="0" smtClean="0"/>
              <a:t> </a:t>
            </a:r>
            <a:r>
              <a:rPr lang="sk-SK" b="1" dirty="0"/>
              <a:t>Všeobecný referenčný model VDSL (podľa ITU-T) </a:t>
            </a:r>
            <a:r>
              <a:rPr lang="en-US" b="1" dirty="0"/>
              <a:t>[1]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487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6135</TotalTime>
  <Words>1163</Words>
  <Application>Microsoft Office PowerPoint</Application>
  <PresentationFormat>Širokouhlá</PresentationFormat>
  <Paragraphs>192</Paragraphs>
  <Slides>26</Slides>
  <Notes>17</Notes>
  <HiddenSlides>2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</vt:lpstr>
      <vt:lpstr>Wingdings 3</vt:lpstr>
      <vt:lpstr>Fazeta</vt:lpstr>
      <vt:lpstr>VDSL technológia</vt:lpstr>
      <vt:lpstr>Typická inštalácia </vt:lpstr>
      <vt:lpstr>FTTx - Fiber to the x </vt:lpstr>
      <vt:lpstr>VDSL or VHDSL  Very high bit rate digital subscriber line</vt:lpstr>
      <vt:lpstr>Princíp činnosti </vt:lpstr>
      <vt:lpstr>Prezentácia programu PowerPoint</vt:lpstr>
      <vt:lpstr>Duplex s časovým delením - Time-division duplexing TDD</vt:lpstr>
      <vt:lpstr>Prezentácia programu PowerPoint</vt:lpstr>
      <vt:lpstr>Prezentácia programu PowerPoint</vt:lpstr>
      <vt:lpstr>Prezentácia programu PowerPoint</vt:lpstr>
      <vt:lpstr>Prezentácia programu PowerPoint</vt:lpstr>
      <vt:lpstr>VDSL 2</vt:lpstr>
      <vt:lpstr>Prezentácia programu PowerPoint</vt:lpstr>
      <vt:lpstr>VDSL štandard - DMT</vt:lpstr>
      <vt:lpstr>Prezentácia programu PowerPoint</vt:lpstr>
      <vt:lpstr>Prezentácia programu PowerPoint</vt:lpstr>
      <vt:lpstr>Prezentácia programu PowerPoint</vt:lpstr>
      <vt:lpstr>Zipper DMT  </vt:lpstr>
      <vt:lpstr>Prezentácia programu PowerPoint</vt:lpstr>
      <vt:lpstr>Prezentácia programu PowerPoint</vt:lpstr>
      <vt:lpstr>Prezentácia programu PowerPoint</vt:lpstr>
      <vt:lpstr>Prezentácia programu PowerPoint</vt:lpstr>
      <vt:lpstr>DSLAM</vt:lpstr>
      <vt:lpstr>Prezentácia programu PowerPoint</vt:lpstr>
      <vt:lpstr>Zdroje:</vt:lpstr>
      <vt:lpstr>Ďakujem za pozornosť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VDSL technológia</dc:title>
  <dc:creator>Peter Šuľaj</dc:creator>
  <cp:lastModifiedBy>Peter Šuľaj</cp:lastModifiedBy>
  <cp:revision>36</cp:revision>
  <dcterms:created xsi:type="dcterms:W3CDTF">2014-11-20T20:36:35Z</dcterms:created>
  <dcterms:modified xsi:type="dcterms:W3CDTF">2014-11-25T22:57:13Z</dcterms:modified>
</cp:coreProperties>
</file>