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56" r:id="rId2"/>
    <p:sldId id="285" r:id="rId3"/>
    <p:sldId id="330" r:id="rId4"/>
    <p:sldId id="331" r:id="rId5"/>
    <p:sldId id="332" r:id="rId6"/>
    <p:sldId id="333" r:id="rId7"/>
    <p:sldId id="335" r:id="rId8"/>
    <p:sldId id="334" r:id="rId9"/>
    <p:sldId id="338" r:id="rId10"/>
    <p:sldId id="305" r:id="rId11"/>
    <p:sldId id="359" r:id="rId12"/>
    <p:sldId id="306" r:id="rId13"/>
    <p:sldId id="307" r:id="rId14"/>
    <p:sldId id="308" r:id="rId15"/>
    <p:sldId id="309" r:id="rId16"/>
    <p:sldId id="291" r:id="rId17"/>
    <p:sldId id="299" r:id="rId18"/>
    <p:sldId id="293" r:id="rId19"/>
    <p:sldId id="294" r:id="rId20"/>
    <p:sldId id="300" r:id="rId21"/>
    <p:sldId id="295" r:id="rId22"/>
    <p:sldId id="296" r:id="rId23"/>
    <p:sldId id="297" r:id="rId24"/>
    <p:sldId id="369" r:id="rId25"/>
    <p:sldId id="301" r:id="rId26"/>
    <p:sldId id="302" r:id="rId27"/>
    <p:sldId id="348" r:id="rId28"/>
    <p:sldId id="349" r:id="rId29"/>
    <p:sldId id="385" r:id="rId30"/>
    <p:sldId id="303" r:id="rId31"/>
    <p:sldId id="350" r:id="rId32"/>
    <p:sldId id="339" r:id="rId33"/>
    <p:sldId id="343" r:id="rId34"/>
    <p:sldId id="342" r:id="rId35"/>
    <p:sldId id="351" r:id="rId36"/>
    <p:sldId id="344" r:id="rId37"/>
    <p:sldId id="345" r:id="rId38"/>
    <p:sldId id="346" r:id="rId39"/>
    <p:sldId id="347" r:id="rId40"/>
    <p:sldId id="360" r:id="rId41"/>
    <p:sldId id="361" r:id="rId42"/>
    <p:sldId id="380" r:id="rId43"/>
    <p:sldId id="381" r:id="rId44"/>
    <p:sldId id="382" r:id="rId45"/>
    <p:sldId id="383" r:id="rId46"/>
    <p:sldId id="384" r:id="rId47"/>
    <p:sldId id="353" r:id="rId48"/>
    <p:sldId id="367" r:id="rId49"/>
    <p:sldId id="386" r:id="rId50"/>
    <p:sldId id="286" r:id="rId51"/>
    <p:sldId id="352" r:id="rId52"/>
    <p:sldId id="287" r:id="rId53"/>
    <p:sldId id="325" r:id="rId54"/>
    <p:sldId id="288" r:id="rId55"/>
    <p:sldId id="289" r:id="rId56"/>
    <p:sldId id="290" r:id="rId57"/>
    <p:sldId id="326" r:id="rId58"/>
    <p:sldId id="320" r:id="rId59"/>
    <p:sldId id="327" r:id="rId60"/>
    <p:sldId id="328" r:id="rId61"/>
    <p:sldId id="370" r:id="rId62"/>
    <p:sldId id="318" r:id="rId63"/>
    <p:sldId id="319" r:id="rId64"/>
    <p:sldId id="387" r:id="rId65"/>
    <p:sldId id="388" r:id="rId66"/>
    <p:sldId id="390" r:id="rId67"/>
    <p:sldId id="389" r:id="rId68"/>
    <p:sldId id="365" r:id="rId69"/>
    <p:sldId id="313" r:id="rId70"/>
    <p:sldId id="329" r:id="rId71"/>
    <p:sldId id="362" r:id="rId72"/>
    <p:sldId id="363" r:id="rId73"/>
    <p:sldId id="364" r:id="rId74"/>
    <p:sldId id="314" r:id="rId75"/>
    <p:sldId id="311" r:id="rId76"/>
    <p:sldId id="315" r:id="rId77"/>
    <p:sldId id="357" r:id="rId78"/>
    <p:sldId id="358" r:id="rId79"/>
    <p:sldId id="316" r:id="rId80"/>
    <p:sldId id="366" r:id="rId81"/>
    <p:sldId id="317" r:id="rId82"/>
    <p:sldId id="368" r:id="rId83"/>
    <p:sldId id="371" r:id="rId84"/>
    <p:sldId id="372" r:id="rId85"/>
    <p:sldId id="373" r:id="rId86"/>
    <p:sldId id="355" r:id="rId87"/>
    <p:sldId id="275" r:id="rId88"/>
  </p:sldIdLst>
  <p:sldSz cx="9144000" cy="6858000" type="screen4x3"/>
  <p:notesSz cx="6858000" cy="9658350"/>
  <p:defaultTextStyle>
    <a:defPPr>
      <a:defRPr lang="en-US"/>
    </a:defPPr>
    <a:lvl1pPr algn="l" rtl="0" eaLnBrk="0" fontAlgn="base" hangingPunct="0">
      <a:spcBef>
        <a:spcPct val="70000"/>
      </a:spcBef>
      <a:spcAft>
        <a:spcPct val="0"/>
      </a:spcAft>
      <a:buChar char="•"/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70000"/>
      </a:spcBef>
      <a:spcAft>
        <a:spcPct val="0"/>
      </a:spcAft>
      <a:buChar char="•"/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70000"/>
      </a:spcBef>
      <a:spcAft>
        <a:spcPct val="0"/>
      </a:spcAft>
      <a:buChar char="•"/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70000"/>
      </a:spcBef>
      <a:spcAft>
        <a:spcPct val="0"/>
      </a:spcAft>
      <a:buChar char="•"/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70000"/>
      </a:spcBef>
      <a:spcAft>
        <a:spcPct val="0"/>
      </a:spcAft>
      <a:buChar char="•"/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99FFCC"/>
    <a:srgbClr val="990033"/>
    <a:srgbClr val="666699"/>
    <a:srgbClr val="FFCC99"/>
    <a:srgbClr val="CCECFF"/>
    <a:srgbClr val="6699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9" autoAdjust="0"/>
    <p:restoredTop sz="94516" autoAdjust="0"/>
  </p:normalViewPr>
  <p:slideViewPr>
    <p:cSldViewPr>
      <p:cViewPr varScale="1">
        <p:scale>
          <a:sx n="70" d="100"/>
          <a:sy n="70" d="100"/>
        </p:scale>
        <p:origin x="-558" y="-102"/>
      </p:cViewPr>
      <p:guideLst>
        <p:guide orient="horz" pos="2186"/>
        <p:guide pos="285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266" y="-102"/>
      </p:cViewPr>
      <p:guideLst>
        <p:guide orient="horz" pos="3041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7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image" Target="../media/image99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10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image" Target="../media/image101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image" Target="../media/image102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image" Target="../media/image104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image" Target="../media/image106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image" Target="../media/image109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image" Target="../media/image112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ETH, Zurich, Switzerland, February 4 &amp; 5, 2002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53E4874-C6B7-4089-8B9A-6AE45C3892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ETH, Zurich, Switzerland, February 4 &amp; 5, 2002</a:t>
            </a:r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6000" y="723900"/>
            <a:ext cx="4827588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754507B-0616-4A10-B57C-0A9554F8E3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k-SK" smtClean="0"/>
              <a:t>Ak by sme uvažovali napr. reproduktorovú sústavu s basrflexovou ozvučnicou, potom pre nízke tóny je vnútorný priestor skrinky akustickou sústavou so sústredenými parametrami, pre vysoké tóny je to štandardný akustický priestor – akustické pole.</a:t>
            </a: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F4453-0B70-4223-A6A3-3CEA62AB44B9}" type="slidenum">
              <a:rPr lang="en-GB" smtClean="0"/>
              <a:pPr/>
              <a:t>51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25.2. 2010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19A04-B1E6-4FBF-A41F-BEB70C07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25.2. 2010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472F3-D6F6-410E-A534-3FFED80C1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6563" y="152400"/>
            <a:ext cx="2214562" cy="6408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2875" y="152400"/>
            <a:ext cx="6491288" cy="6408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25.2. 2010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A4BC-5B0B-4EF3-8007-1F3B7730F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42875" y="152400"/>
            <a:ext cx="8858250" cy="82708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2875" y="1089025"/>
            <a:ext cx="435292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089025"/>
            <a:ext cx="435292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42875" y="3900488"/>
            <a:ext cx="435292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00488"/>
            <a:ext cx="435292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25.2. 2010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6AD07-CCC0-4335-A027-661A4095A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8858250" cy="82708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2875" y="1089025"/>
            <a:ext cx="4352925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089025"/>
            <a:ext cx="435292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00488"/>
            <a:ext cx="435292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25.2. 2010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EF175-E1D6-4E41-80F8-284420666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8858250" cy="82708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2875" y="1089025"/>
            <a:ext cx="4352925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089025"/>
            <a:ext cx="4352925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25.2. 2010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129-958E-4C2E-B8C0-85B9DD6AC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8858250" cy="82708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2875" y="1089025"/>
            <a:ext cx="4352925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089025"/>
            <a:ext cx="4352925" cy="5472113"/>
          </a:xfrm>
        </p:spPr>
        <p:txBody>
          <a:bodyPr/>
          <a:lstStyle/>
          <a:p>
            <a:pPr lvl="0"/>
            <a:endParaRPr lang="sk-SK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25.2. 2010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D76E0-459D-448A-995F-C30FBE0F4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8858250" cy="82708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2875" y="1089025"/>
            <a:ext cx="4352925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089025"/>
            <a:ext cx="435292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00488"/>
            <a:ext cx="435292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25.2. 2010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BB35F-B5FE-4B51-87AD-B061AE4EF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25.2. 2010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5FBC-FD82-4400-B836-3F430FE42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25.2. 2010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47D4-9BDC-4A26-BAAC-7E6DD2C1B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2875" y="1089025"/>
            <a:ext cx="435292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089025"/>
            <a:ext cx="435292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25.2. 2010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D509C-3615-4F86-8646-E0D909169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25.2. 2010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AB6DA-2156-42B4-856E-5632EF78B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25.2. 2010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A5B5B-FA42-447A-94C1-32E27B4C6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25.2. 2010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39D86-829C-4273-8E9A-EFBD46DB2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25.2. 2010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7C0F0-D76E-40CA-AAA8-5ABAA2E48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25.2. 2010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DB1B-515D-413D-8E01-910539CC9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152400"/>
            <a:ext cx="885825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125" tIns="43063" rIns="86125" bIns="430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75" y="1089025"/>
            <a:ext cx="88582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125" tIns="43063" rIns="86125" bIns="430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97650"/>
            <a:ext cx="2409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25" tIns="43063" rIns="86125" bIns="4306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sk-SK" smtClean="0"/>
              <a:t>25.2. 2010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25" tIns="43063" rIns="86125" bIns="43063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1138"/>
            <a:ext cx="24479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25" tIns="43063" rIns="86125" bIns="4306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4FFECF67-4CB5-462C-BA6E-07A556DE8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>
    <p:zoom/>
  </p:transition>
  <p:hf hdr="0" ftr="0"/>
  <p:txStyles>
    <p:titleStyle>
      <a:lvl1pPr algn="ctr" defTabSz="860425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+mj-lt"/>
          <a:ea typeface="+mj-ea"/>
          <a:cs typeface="+mj-cs"/>
        </a:defRPr>
      </a:lvl1pPr>
      <a:lvl2pPr algn="ctr" defTabSz="860425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Times New Roman" pitchFamily="18" charset="0"/>
        </a:defRPr>
      </a:lvl2pPr>
      <a:lvl3pPr algn="ctr" defTabSz="860425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Times New Roman" pitchFamily="18" charset="0"/>
        </a:defRPr>
      </a:lvl3pPr>
      <a:lvl4pPr algn="ctr" defTabSz="860425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Times New Roman" pitchFamily="18" charset="0"/>
        </a:defRPr>
      </a:lvl4pPr>
      <a:lvl5pPr algn="ctr" defTabSz="860425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Times New Roman" pitchFamily="18" charset="0"/>
        </a:defRPr>
      </a:lvl5pPr>
      <a:lvl6pPr marL="457200" algn="ctr" defTabSz="860425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Times New Roman" pitchFamily="18" charset="0"/>
        </a:defRPr>
      </a:lvl6pPr>
      <a:lvl7pPr marL="914400" algn="ctr" defTabSz="860425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Times New Roman" pitchFamily="18" charset="0"/>
        </a:defRPr>
      </a:lvl7pPr>
      <a:lvl8pPr marL="1371600" algn="ctr" defTabSz="860425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Times New Roman" pitchFamily="18" charset="0"/>
        </a:defRPr>
      </a:lvl8pPr>
      <a:lvl9pPr marL="1828800" algn="ctr" defTabSz="860425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Times New Roman" pitchFamily="18" charset="0"/>
        </a:defRPr>
      </a:lvl9pPr>
    </p:titleStyle>
    <p:bodyStyle>
      <a:lvl1pPr marL="322263" indent="-322263" algn="l" defTabSz="860425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00088" indent="-269875" algn="l" defTabSz="860425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077913" indent="-217488" algn="l" defTabSz="8604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06538" indent="-214313" algn="l" defTabSz="86042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938338" indent="-214313" algn="l" defTabSz="860425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95538" indent="-214313" algn="l" defTabSz="860425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52738" indent="-214313" algn="l" defTabSz="860425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309938" indent="-214313" algn="l" defTabSz="860425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67138" indent="-214313" algn="l" defTabSz="860425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7.png"/><Relationship Id="rId5" Type="http://schemas.openxmlformats.org/officeDocument/2006/relationships/image" Target="../media/image68.wmf"/><Relationship Id="rId4" Type="http://schemas.openxmlformats.org/officeDocument/2006/relationships/oleObject" Target="../embeddings/oleObject29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3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32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3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0.jpeg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83.jpeg"/><Relationship Id="rId4" Type="http://schemas.openxmlformats.org/officeDocument/2006/relationships/oleObject" Target="../embeddings/oleObject40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52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54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56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58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60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62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4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6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5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69.bin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tu"/>
          <p:cNvPicPr>
            <a:picLocks noChangeAspect="1" noChangeArrowheads="1"/>
          </p:cNvPicPr>
          <p:nvPr/>
        </p:nvPicPr>
        <p:blipFill>
          <a:blip r:embed="rId3" cstate="print"/>
          <a:srcRect l="5511" t="2812" r="3937" b="19685"/>
          <a:stretch>
            <a:fillRect/>
          </a:stretch>
        </p:blipFill>
        <p:spPr bwMode="auto">
          <a:xfrm>
            <a:off x="2776538" y="1752600"/>
            <a:ext cx="3592512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68525"/>
            <a:ext cx="8064500" cy="265112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Elektroakustika</a:t>
            </a:r>
            <a: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k-SK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k-SK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L02:</a:t>
            </a:r>
            <a:r>
              <a:rPr lang="sk-SK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Elektro-mechanicko-akustické</a:t>
            </a:r>
            <a:r>
              <a:rPr lang="sk-SK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sústavy a ich </a:t>
            </a:r>
            <a:r>
              <a:rPr lang="sk-SK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analógické</a:t>
            </a:r>
            <a:r>
              <a:rPr lang="sk-SK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schémy</a:t>
            </a:r>
            <a:r>
              <a:rPr lang="sk-SK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k-SK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k-SK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k-SK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doc.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Ing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Jozef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Juh</a:t>
            </a:r>
            <a:r>
              <a:rPr lang="sk-SK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r, PhD.</a:t>
            </a:r>
            <a:endParaRPr lang="en-GB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624513"/>
            <a:ext cx="7924800" cy="376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smtClean="0"/>
              <a:t>http://</a:t>
            </a:r>
            <a:r>
              <a:rPr lang="sk-SK" sz="1900" b="1" smtClean="0"/>
              <a:t>voice.kemt.fei</a:t>
            </a:r>
            <a:r>
              <a:rPr lang="sk-SK" sz="2500" b="1" smtClean="0"/>
              <a:t>.</a:t>
            </a:r>
            <a:r>
              <a:rPr lang="sk-SK" sz="1900" b="1" smtClean="0"/>
              <a:t>tuke</a:t>
            </a:r>
            <a:r>
              <a:rPr lang="sk-SK" sz="2500" b="1" smtClean="0"/>
              <a:t>.</a:t>
            </a:r>
            <a:r>
              <a:rPr lang="sk-SK" sz="1900" b="1" smtClean="0"/>
              <a:t>sk</a:t>
            </a:r>
            <a:endParaRPr lang="en-GB" sz="1900" b="1" smtClean="0"/>
          </a:p>
        </p:txBody>
      </p:sp>
      <p:pic>
        <p:nvPicPr>
          <p:cNvPr id="51205" name="Picture 10" descr="logo2t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549275"/>
            <a:ext cx="11303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2BEAC81F-5D61-4BBB-AA8B-6A949C8587EA}" type="slidenum">
              <a:rPr lang="en-US">
                <a:latin typeface="+mn-lt"/>
              </a:rPr>
              <a:pPr defTabSz="860425">
                <a:defRPr/>
              </a:pPr>
              <a:t>10</a:t>
            </a:fld>
            <a:endParaRPr lang="en-US">
              <a:latin typeface="+mn-lt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Predmet elektro-mechanicko-akustických analógií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17650"/>
            <a:ext cx="8821737" cy="5041900"/>
          </a:xfrm>
        </p:spPr>
        <p:txBody>
          <a:bodyPr/>
          <a:lstStyle/>
          <a:p>
            <a:r>
              <a:rPr lang="sk-SK" smtClean="0"/>
              <a:t>Predmetom elektro-mechanicko-akustických analógií je aplikovanie teórie elektrických obvodov na riešenie mechanických a akustických problémov.</a:t>
            </a:r>
          </a:p>
          <a:p>
            <a:pPr lvl="1"/>
            <a:r>
              <a:rPr lang="sk-SK" smtClean="0"/>
              <a:t>Poznámka: Klasickým spôsobom riešenia vibračných javov v mechanike a akustike je riešenie diferenciálnych rovníc, ktoré charakterizujú príslušný vibračný jav (viď napr. lineárny oscilátor). Podobná situácia existovala v počiatkoch rozvoja telefónu a rozhlasu (elektrotechniky a elektroniky), avšak s rastom ich zložitosti sa dospelo ku schématickej reprezentácii obvodových zapojení.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E6A64C5F-C3AF-4D27-9C42-8EE659F421E6}" type="slidenum">
              <a:rPr lang="en-US">
                <a:latin typeface="+mn-lt"/>
              </a:rPr>
              <a:pPr defTabSz="860425">
                <a:defRPr/>
              </a:pPr>
              <a:t>11</a:t>
            </a:fld>
            <a:endParaRPr lang="en-US">
              <a:latin typeface="+mn-lt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</a:t>
            </a:r>
            <a:r>
              <a:rPr lang="sk-SK" smtClean="0"/>
              <a:t>íklad: sériové zapojenie elektrických prvkov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089025"/>
            <a:ext cx="8810625" cy="915988"/>
          </a:xfrm>
        </p:spPr>
        <p:txBody>
          <a:bodyPr/>
          <a:lstStyle/>
          <a:p>
            <a:r>
              <a:rPr lang="sk-SK" sz="1800" smtClean="0"/>
              <a:t>Pre elektrický obvod, reprezentovaný schémou vieme napísať diferenciálne rovnice (vľavo)</a:t>
            </a:r>
          </a:p>
          <a:p>
            <a:r>
              <a:rPr lang="sk-SK" sz="1800" smtClean="0"/>
              <a:t>Priamo zo schémy obvodu vieme napísať obvodovú rovnicu (vpravo)</a:t>
            </a: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2709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162175" y="2146300"/>
          <a:ext cx="4537075" cy="2195513"/>
        </p:xfrm>
        <a:graphic>
          <a:graphicData uri="http://schemas.openxmlformats.org/presentationml/2006/ole">
            <p:oleObj spid="_x0000_s3074" name="Visio" r:id="rId3" imgW="2969538" imgH="1433096" progId="Visio.Drawing.11">
              <p:embed/>
            </p:oleObj>
          </a:graphicData>
        </a:graphic>
      </p:graphicFrame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3075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473075" y="4630738"/>
          <a:ext cx="8261350" cy="1792287"/>
        </p:xfrm>
        <a:graphic>
          <a:graphicData uri="http://schemas.openxmlformats.org/presentationml/2006/ole">
            <p:oleObj spid="_x0000_s3075" name="Equation" r:id="rId4" imgW="3860640" imgH="79992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459DEE3A-3491-43F5-8F68-EF09D4AA5819}" type="slidenum">
              <a:rPr lang="en-US">
                <a:latin typeface="+mn-lt"/>
              </a:rPr>
              <a:pPr defTabSz="860425">
                <a:defRPr/>
              </a:pPr>
              <a:t>12</a:t>
            </a:fld>
            <a:endParaRPr lang="en-US">
              <a:latin typeface="+mn-lt"/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301625"/>
            <a:ext cx="8858250" cy="936625"/>
          </a:xfrm>
        </p:spPr>
        <p:txBody>
          <a:bodyPr/>
          <a:lstStyle/>
          <a:p>
            <a:r>
              <a:rPr lang="sk-SK" sz="3200" smtClean="0"/>
              <a:t>Výhody schématickej reprezentácie obvodových zapojení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114550"/>
            <a:ext cx="8858250" cy="4446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mtClean="0"/>
              <a:t>Vizualizácia problému, t.j. vlastnosti sústavy sa dajú odhadnúť na "prvý pohľad" priamo zo schémy.</a:t>
            </a:r>
          </a:p>
          <a:p>
            <a:pPr>
              <a:lnSpc>
                <a:spcPct val="90000"/>
              </a:lnSpc>
            </a:pPr>
            <a:r>
              <a:rPr lang="sk-SK" smtClean="0"/>
              <a:t>Diferenciálne rovnice, ktoré sú často nutné pre hlbšiu analýzu sústavy, možno napísať priamo zo schémy sústavy. </a:t>
            </a:r>
          </a:p>
          <a:p>
            <a:pPr>
              <a:lnSpc>
                <a:spcPct val="90000"/>
              </a:lnSpc>
            </a:pPr>
            <a:r>
              <a:rPr lang="sk-SK" smtClean="0"/>
              <a:t>Napr. sústava rovníc ktorú dostaneme aplikovaním I. alebo II. Kirchhoffovho zákona na elektrický obvod nie je ničím iným, než sústavou lineárnych diferenciálnych rovníc pre daný obvod.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A4A177C6-94C5-4402-A0EB-94979C0C1C19}" type="slidenum">
              <a:rPr lang="en-US">
                <a:latin typeface="+mn-lt"/>
              </a:rPr>
              <a:pPr defTabSz="860425">
                <a:defRPr/>
              </a:pPr>
              <a:t>13</a:t>
            </a:fld>
            <a:endParaRPr lang="en-US">
              <a:latin typeface="+mn-lt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260350"/>
            <a:ext cx="8605837" cy="1116013"/>
          </a:xfrm>
        </p:spPr>
        <p:txBody>
          <a:bodyPr/>
          <a:lstStyle/>
          <a:p>
            <a:r>
              <a:rPr lang="sk-SK" sz="2800" smtClean="0"/>
              <a:t>Prečo je potrebné schématické znázornenie mechanických a akustických sústav?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870075"/>
            <a:ext cx="8858250" cy="4691063"/>
          </a:xfrm>
        </p:spPr>
        <p:txBody>
          <a:bodyPr/>
          <a:lstStyle/>
          <a:p>
            <a:r>
              <a:rPr lang="sk-SK" smtClean="0"/>
              <a:t>Koexistencia elektrických, mechanických a akustických častí v mikrofónoch a reproduktoroch;</a:t>
            </a:r>
          </a:p>
          <a:p>
            <a:r>
              <a:rPr lang="sk-SK" smtClean="0"/>
              <a:t>Zvyšujúce sa nároky na ich kvalitu, z čoho vyplynuli požiadavky na exaktné metódy ich analýzy a syntézy.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F3B82C16-31FB-4245-8054-2A027EC66B4B}" type="slidenum">
              <a:rPr lang="en-US">
                <a:latin typeface="+mn-lt"/>
              </a:rPr>
              <a:pPr defTabSz="860425">
                <a:defRPr/>
              </a:pPr>
              <a:t>14</a:t>
            </a:fld>
            <a:endParaRPr lang="en-US">
              <a:latin typeface="+mn-lt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300" cy="1008062"/>
          </a:xfrm>
        </p:spPr>
        <p:txBody>
          <a:bodyPr/>
          <a:lstStyle/>
          <a:p>
            <a:r>
              <a:rPr lang="sk-SK" sz="3200" smtClean="0"/>
              <a:t>Požiadavky na metódy, vedúce k schématickému znázorneniu akustických a mechanických sústav 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569325" cy="4716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 smtClean="0"/>
              <a:t>Metóda musí umožňovať nakreslenie schémy z vizuálnej obhliadky zariadenia.</a:t>
            </a:r>
          </a:p>
          <a:p>
            <a:pPr>
              <a:lnSpc>
                <a:spcPct val="90000"/>
              </a:lnSpc>
            </a:pPr>
            <a:r>
              <a:rPr lang="sk-SK" sz="2400" smtClean="0"/>
              <a:t>Metóda musí umožňovať zmiešanie elektrických, mechanických a akustických prvkov do jednej schémy.</a:t>
            </a:r>
          </a:p>
          <a:p>
            <a:pPr>
              <a:lnSpc>
                <a:spcPct val="90000"/>
              </a:lnSpc>
            </a:pPr>
            <a:r>
              <a:rPr lang="sk-SK" sz="2400" smtClean="0"/>
              <a:t>V zmiešanom (kombinovanom) obvode musí byť zachovaná identita každého prvku.</a:t>
            </a:r>
          </a:p>
          <a:p>
            <a:pPr>
              <a:lnSpc>
                <a:spcPct val="90000"/>
              </a:lnSpc>
            </a:pPr>
            <a:r>
              <a:rPr lang="sk-SK" sz="2400" smtClean="0"/>
              <a:t>Musí používať symboly a pravidlá známe z elektrických obvodov.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Postup rie</a:t>
            </a:r>
            <a:r>
              <a:rPr lang="sk-SK" sz="2400" smtClean="0"/>
              <a:t>šenia:</a:t>
            </a:r>
          </a:p>
          <a:p>
            <a:pPr lvl="1">
              <a:lnSpc>
                <a:spcPct val="90000"/>
              </a:lnSpc>
            </a:pPr>
            <a:r>
              <a:rPr lang="sk-SK" sz="2000" smtClean="0"/>
              <a:t>vizuálna obhliadka sústavy</a:t>
            </a:r>
          </a:p>
          <a:p>
            <a:pPr lvl="1">
              <a:lnSpc>
                <a:spcPct val="90000"/>
              </a:lnSpc>
            </a:pPr>
            <a:r>
              <a:rPr lang="sk-SK" sz="2000" smtClean="0"/>
              <a:t>symbolická schéma sústavy a jej popis</a:t>
            </a:r>
          </a:p>
          <a:p>
            <a:pPr lvl="1">
              <a:lnSpc>
                <a:spcPct val="90000"/>
              </a:lnSpc>
            </a:pPr>
            <a:r>
              <a:rPr lang="sk-SK" sz="2000" smtClean="0"/>
              <a:t>analogická schéma sústavy a jej popis</a:t>
            </a:r>
          </a:p>
          <a:p>
            <a:pPr lvl="1">
              <a:lnSpc>
                <a:spcPct val="90000"/>
              </a:lnSpc>
            </a:pPr>
            <a:r>
              <a:rPr lang="sk-SK" sz="2000" smtClean="0"/>
              <a:t>sústava rovníc obvodu a ich riešenie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BAB94B7B-97B7-4850-A9DE-5CA4C0052CD0}" type="slidenum">
              <a:rPr lang="en-US">
                <a:latin typeface="+mn-lt"/>
              </a:rPr>
              <a:pPr defTabSz="860425">
                <a:defRPr/>
              </a:pPr>
              <a:t>15</a:t>
            </a:fld>
            <a:endParaRPr lang="en-US">
              <a:latin typeface="+mn-lt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304800"/>
            <a:ext cx="8858250" cy="552450"/>
          </a:xfrm>
        </p:spPr>
        <p:txBody>
          <a:bodyPr/>
          <a:lstStyle/>
          <a:p>
            <a:r>
              <a:rPr lang="sk-SK" sz="3200" smtClean="0"/>
              <a:t>Fyzikálny a matematický význam obvodových prvkov a veličín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517650"/>
            <a:ext cx="4316413" cy="2774950"/>
          </a:xfrm>
        </p:spPr>
        <p:txBody>
          <a:bodyPr/>
          <a:lstStyle/>
          <a:p>
            <a:r>
              <a:rPr lang="sk-SK" smtClean="0"/>
              <a:t>Obvodové prvky:</a:t>
            </a:r>
          </a:p>
          <a:p>
            <a:pPr lvl="1"/>
            <a:r>
              <a:rPr lang="sk-SK" smtClean="0"/>
              <a:t>prvok kladúci odpor</a:t>
            </a:r>
          </a:p>
          <a:p>
            <a:pPr lvl="1"/>
            <a:r>
              <a:rPr lang="sk-SK" smtClean="0"/>
              <a:t>prvok akumulujúci energiu</a:t>
            </a:r>
          </a:p>
          <a:p>
            <a:pPr lvl="1"/>
            <a:r>
              <a:rPr lang="sk-SK" smtClean="0"/>
              <a:t>zotrvačný prvok</a:t>
            </a:r>
          </a:p>
          <a:p>
            <a:pPr lvl="1"/>
            <a:r>
              <a:rPr lang="sk-SK" smtClean="0"/>
              <a:t>transformačný člen</a:t>
            </a:r>
          </a:p>
          <a:p>
            <a:pPr lvl="1"/>
            <a:r>
              <a:rPr lang="sk-SK" smtClean="0"/>
              <a:t>menič energie</a:t>
            </a:r>
          </a:p>
        </p:txBody>
      </p:sp>
      <p:sp>
        <p:nvSpPr>
          <p:cNvPr id="62470" name="Rectangle 4"/>
          <p:cNvSpPr>
            <a:spLocks noChangeArrowheads="1"/>
          </p:cNvSpPr>
          <p:nvPr/>
        </p:nvSpPr>
        <p:spPr bwMode="auto">
          <a:xfrm>
            <a:off x="4716463" y="1773238"/>
            <a:ext cx="417671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25" tIns="43063" rIns="86125" bIns="43063"/>
          <a:lstStyle/>
          <a:p>
            <a:pPr marL="322263" indent="-322263" defTabSz="860425">
              <a:lnSpc>
                <a:spcPct val="90000"/>
              </a:lnSpc>
              <a:spcBef>
                <a:spcPct val="20000"/>
              </a:spcBef>
            </a:pPr>
            <a:r>
              <a:rPr lang="sk-SK" sz="2800">
                <a:latin typeface="Times New Roman" pitchFamily="18" charset="0"/>
              </a:rPr>
              <a:t>Obvodové veličiny:</a:t>
            </a:r>
          </a:p>
          <a:p>
            <a:pPr marL="700088" lvl="1" indent="-269875" defTabSz="8604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sk-SK" sz="2400">
                <a:latin typeface="Times New Roman" pitchFamily="18" charset="0"/>
              </a:rPr>
              <a:t>príčina</a:t>
            </a:r>
          </a:p>
          <a:p>
            <a:pPr marL="700088" lvl="1" indent="-269875" defTabSz="8604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sk-SK" sz="2400">
                <a:latin typeface="Times New Roman" pitchFamily="18" charset="0"/>
              </a:rPr>
              <a:t>následok</a:t>
            </a:r>
          </a:p>
          <a:p>
            <a:pPr marL="700088" lvl="1" indent="-269875" defTabSz="8604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sk-SK" sz="2400">
                <a:latin typeface="Times New Roman" pitchFamily="18" charset="0"/>
              </a:rPr>
              <a:t>veľkosť obvodového prvku</a:t>
            </a:r>
          </a:p>
        </p:txBody>
      </p:sp>
      <p:sp>
        <p:nvSpPr>
          <p:cNvPr id="62471" name="Rectangle 5"/>
          <p:cNvSpPr>
            <a:spLocks noChangeArrowheads="1"/>
          </p:cNvSpPr>
          <p:nvPr/>
        </p:nvSpPr>
        <p:spPr bwMode="auto">
          <a:xfrm>
            <a:off x="1439863" y="4905375"/>
            <a:ext cx="60118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25" tIns="43063" rIns="86125" bIns="43063"/>
          <a:lstStyle/>
          <a:p>
            <a:pPr marL="322263" indent="-322263" defTabSz="860425">
              <a:lnSpc>
                <a:spcPct val="90000"/>
              </a:lnSpc>
              <a:spcBef>
                <a:spcPct val="20000"/>
              </a:spcBef>
            </a:pPr>
            <a:r>
              <a:rPr lang="sk-SK" sz="2800">
                <a:latin typeface="Times New Roman" pitchFamily="18" charset="0"/>
              </a:rPr>
              <a:t>Generátory (zdroje) energie:</a:t>
            </a:r>
          </a:p>
          <a:p>
            <a:pPr marL="700088" lvl="1" indent="-269875" defTabSz="8604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sk-SK" sz="2400">
                <a:latin typeface="Times New Roman" pitchFamily="18" charset="0"/>
              </a:rPr>
              <a:t>generátor potenciálovej energie</a:t>
            </a:r>
          </a:p>
          <a:p>
            <a:pPr marL="700088" lvl="1" indent="-269875" defTabSz="8604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sk-SK" sz="2400">
                <a:latin typeface="Times New Roman" pitchFamily="18" charset="0"/>
              </a:rPr>
              <a:t>generátor kinetickej energie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9E8864A1-39F9-465E-B327-47E4B346391E}" type="slidenum">
              <a:rPr lang="en-US">
                <a:latin typeface="+mn-lt"/>
              </a:rPr>
              <a:pPr defTabSz="860425">
                <a:defRPr/>
              </a:pPr>
              <a:t>16</a:t>
            </a:fld>
            <a:endParaRPr lang="en-US">
              <a:latin typeface="+mn-lt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430213"/>
            <a:ext cx="8253413" cy="911225"/>
          </a:xfrm>
        </p:spPr>
        <p:txBody>
          <a:bodyPr/>
          <a:lstStyle/>
          <a:p>
            <a:r>
              <a:rPr lang="sk-SK" sz="3200" smtClean="0"/>
              <a:t>Mechanické sústavy </a:t>
            </a:r>
            <a:r>
              <a:rPr lang="sk-SK" sz="3200" b="1" smtClean="0"/>
              <a:t>posuvné</a:t>
            </a:r>
            <a:r>
              <a:rPr lang="sk-SK" sz="3200" smtClean="0"/>
              <a:t> so </a:t>
            </a:r>
            <a:r>
              <a:rPr lang="sk-SK" sz="3200" b="1" smtClean="0"/>
              <a:t>sústredenými</a:t>
            </a:r>
            <a:r>
              <a:rPr lang="sk-SK" sz="3200" smtClean="0"/>
              <a:t> parametrami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665288"/>
            <a:ext cx="8493125" cy="4643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2400" smtClean="0"/>
              <a:t>kmitajúce </a:t>
            </a:r>
            <a:r>
              <a:rPr lang="sk-SK" sz="2400" b="1" smtClean="0"/>
              <a:t>mechanické</a:t>
            </a:r>
            <a:r>
              <a:rPr lang="sk-SK" sz="2400" smtClean="0"/>
              <a:t> časti elektro-mechanicko-akustických sústav</a:t>
            </a:r>
          </a:p>
          <a:p>
            <a:pPr>
              <a:lnSpc>
                <a:spcPct val="80000"/>
              </a:lnSpc>
            </a:pPr>
            <a:r>
              <a:rPr lang="sk-SK" sz="2400" smtClean="0"/>
              <a:t>vykonávajú iba posuvný pohyb</a:t>
            </a:r>
            <a:r>
              <a:rPr lang="en-US" sz="2400" smtClean="0"/>
              <a:t>, </a:t>
            </a:r>
            <a:r>
              <a:rPr lang="sk-SK" sz="2400" smtClean="0"/>
              <a:t>nevykonávajú rotačný pohyb</a:t>
            </a:r>
          </a:p>
          <a:p>
            <a:pPr>
              <a:lnSpc>
                <a:spcPct val="80000"/>
              </a:lnSpc>
            </a:pPr>
            <a:r>
              <a:rPr lang="sk-SK" sz="2400" smtClean="0"/>
              <a:t>základné prvky mechanických sústav</a:t>
            </a:r>
          </a:p>
          <a:p>
            <a:pPr lvl="1">
              <a:lnSpc>
                <a:spcPct val="80000"/>
              </a:lnSpc>
            </a:pPr>
            <a:r>
              <a:rPr lang="sk-SK" sz="2000" smtClean="0"/>
              <a:t>mechanický odpor</a:t>
            </a:r>
            <a:r>
              <a:rPr lang="en-US" sz="2000" smtClean="0"/>
              <a:t> (R</a:t>
            </a:r>
            <a:r>
              <a:rPr lang="en-US" sz="2000" baseline="-25000" smtClean="0"/>
              <a:t>M</a:t>
            </a:r>
            <a:r>
              <a:rPr lang="en-US" sz="2000" smtClean="0"/>
              <a:t>)</a:t>
            </a:r>
            <a:endParaRPr lang="sk-SK" sz="2000" smtClean="0"/>
          </a:p>
          <a:p>
            <a:pPr lvl="1">
              <a:lnSpc>
                <a:spcPct val="80000"/>
              </a:lnSpc>
            </a:pPr>
            <a:r>
              <a:rPr lang="sk-SK" sz="2000" smtClean="0"/>
              <a:t>mechanická hmotnosť</a:t>
            </a:r>
            <a:r>
              <a:rPr lang="en-US" sz="2000" smtClean="0"/>
              <a:t> (M</a:t>
            </a:r>
            <a:r>
              <a:rPr lang="en-US" sz="2000" baseline="-25000" smtClean="0"/>
              <a:t>M</a:t>
            </a:r>
            <a:r>
              <a:rPr lang="en-US" sz="2000" smtClean="0"/>
              <a:t>)</a:t>
            </a:r>
            <a:endParaRPr lang="sk-SK" sz="2000" smtClean="0"/>
          </a:p>
          <a:p>
            <a:pPr lvl="1">
              <a:lnSpc>
                <a:spcPct val="80000"/>
              </a:lnSpc>
            </a:pPr>
            <a:r>
              <a:rPr lang="sk-SK" sz="2000" smtClean="0"/>
              <a:t>mechanická poddajnosť</a:t>
            </a:r>
            <a:r>
              <a:rPr lang="en-US" sz="2000" smtClean="0"/>
              <a:t> (C</a:t>
            </a:r>
            <a:r>
              <a:rPr lang="en-US" sz="2000" baseline="-25000" smtClean="0"/>
              <a:t>M</a:t>
            </a:r>
            <a:r>
              <a:rPr lang="en-US" sz="2000" smtClean="0"/>
              <a:t>)</a:t>
            </a:r>
            <a:endParaRPr lang="sk-SK" sz="2000" smtClean="0"/>
          </a:p>
          <a:p>
            <a:pPr>
              <a:lnSpc>
                <a:spcPct val="80000"/>
              </a:lnSpc>
            </a:pPr>
            <a:r>
              <a:rPr lang="sk-SK" sz="2400" smtClean="0"/>
              <a:t>veličiny mechanických sústav</a:t>
            </a:r>
          </a:p>
          <a:p>
            <a:pPr lvl="1">
              <a:lnSpc>
                <a:spcPct val="80000"/>
              </a:lnSpc>
            </a:pPr>
            <a:r>
              <a:rPr lang="sk-SK" sz="2000" smtClean="0"/>
              <a:t>mechanická sila</a:t>
            </a:r>
            <a:r>
              <a:rPr lang="en-US" sz="2000" smtClean="0"/>
              <a:t> (F</a:t>
            </a:r>
            <a:r>
              <a:rPr lang="en-US" sz="2000" baseline="-25000" smtClean="0"/>
              <a:t>M</a:t>
            </a:r>
            <a:r>
              <a:rPr lang="en-US" sz="2000" smtClean="0"/>
              <a:t>,</a:t>
            </a:r>
            <a:r>
              <a:rPr lang="en-US" sz="2000" baseline="-25000" smtClean="0"/>
              <a:t> </a:t>
            </a:r>
            <a:r>
              <a:rPr lang="en-US" sz="2000" smtClean="0"/>
              <a:t>f</a:t>
            </a:r>
            <a:r>
              <a:rPr lang="en-US" sz="2000" baseline="-25000" smtClean="0"/>
              <a:t>M</a:t>
            </a:r>
            <a:r>
              <a:rPr lang="en-US" sz="2000" smtClean="0"/>
              <a:t>)</a:t>
            </a:r>
            <a:endParaRPr lang="en-US" sz="2000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sk-SK" sz="2000" smtClean="0"/>
              <a:t>mechanická rýchlosť</a:t>
            </a:r>
            <a:r>
              <a:rPr lang="en-US" sz="2000" smtClean="0"/>
              <a:t> (v</a:t>
            </a:r>
            <a:r>
              <a:rPr lang="en-US" sz="2000" baseline="-25000" smtClean="0"/>
              <a:t>M</a:t>
            </a:r>
            <a:r>
              <a:rPr lang="en-US" sz="2000" smtClean="0"/>
              <a:t>)</a:t>
            </a:r>
            <a:endParaRPr lang="en-US" sz="200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smtClean="0">
                <a:cs typeface="Times New Roman" pitchFamily="18" charset="0"/>
              </a:rPr>
              <a:t>zdroje mechanickej energie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cs typeface="Times New Roman" pitchFamily="18" charset="0"/>
              </a:rPr>
              <a:t>zdroj kon</a:t>
            </a:r>
            <a:r>
              <a:rPr lang="sk-SK" sz="2000" smtClean="0">
                <a:cs typeface="Times New Roman" pitchFamily="18" charset="0"/>
              </a:rPr>
              <a:t>š</a:t>
            </a:r>
            <a:r>
              <a:rPr lang="en-US" sz="2000" smtClean="0">
                <a:cs typeface="Times New Roman" pitchFamily="18" charset="0"/>
              </a:rPr>
              <a:t>tantnej mechanickej </a:t>
            </a:r>
            <a:r>
              <a:rPr lang="sk-SK" sz="2000" smtClean="0">
                <a:cs typeface="Times New Roman" pitchFamily="18" charset="0"/>
              </a:rPr>
              <a:t>sily </a:t>
            </a:r>
            <a:endParaRPr lang="en-US" sz="2000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sk-SK" sz="2000" smtClean="0">
                <a:cs typeface="Times New Roman" pitchFamily="18" charset="0"/>
              </a:rPr>
              <a:t>zdroj konštantnej </a:t>
            </a:r>
            <a:r>
              <a:rPr lang="en-US" sz="2000" smtClean="0">
                <a:cs typeface="Times New Roman" pitchFamily="18" charset="0"/>
              </a:rPr>
              <a:t>mechanickej </a:t>
            </a:r>
            <a:r>
              <a:rPr lang="sk-SK" sz="2000" smtClean="0">
                <a:cs typeface="Times New Roman" pitchFamily="18" charset="0"/>
              </a:rPr>
              <a:t>rýchlosti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3FFF314A-5A76-49E5-8B5A-0613A8512DE5}" type="slidenum">
              <a:rPr lang="en-US">
                <a:latin typeface="+mn-lt"/>
              </a:rPr>
              <a:pPr defTabSz="860425">
                <a:defRPr/>
              </a:pPr>
              <a:t>17</a:t>
            </a:fld>
            <a:endParaRPr lang="en-US">
              <a:latin typeface="+mn-lt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Mechanický odpor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089025"/>
            <a:ext cx="4343400" cy="3122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500" smtClean="0"/>
              <a:t>značka tzv. symbolickej schémy (a)</a:t>
            </a:r>
          </a:p>
          <a:p>
            <a:pPr>
              <a:lnSpc>
                <a:spcPct val="90000"/>
              </a:lnSpc>
            </a:pPr>
            <a:r>
              <a:rPr lang="sk-SK" sz="2500" smtClean="0"/>
              <a:t>značka tzv. impedančnej analogickej schémy (b)</a:t>
            </a:r>
          </a:p>
          <a:p>
            <a:pPr>
              <a:lnSpc>
                <a:spcPct val="90000"/>
              </a:lnSpc>
            </a:pPr>
            <a:r>
              <a:rPr lang="sk-SK" sz="2500" smtClean="0"/>
              <a:t>Hookov vs. Ohmov zákon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863600" y="4760913"/>
          <a:ext cx="3455988" cy="1039812"/>
        </p:xfrm>
        <a:graphic>
          <a:graphicData uri="http://schemas.openxmlformats.org/presentationml/2006/ole">
            <p:oleObj spid="_x0000_s4098" name="Equation" r:id="rId3" imgW="1434960" imgH="431640" progId="Equation.DSMT4">
              <p:embed/>
            </p:oleObj>
          </a:graphicData>
        </a:graphic>
      </p:graphicFrame>
      <p:pic>
        <p:nvPicPr>
          <p:cNvPr id="4103" name="Picture 8" descr="mechanicky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2425" y="1339850"/>
            <a:ext cx="3314700" cy="4803775"/>
          </a:xfr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DBEBBF97-FD38-41BE-B829-8C5D9EAF72F8}" type="slidenum">
              <a:rPr lang="en-US">
                <a:latin typeface="+mn-lt"/>
              </a:rPr>
              <a:pPr defTabSz="860425">
                <a:defRPr/>
              </a:pPr>
              <a:t>18</a:t>
            </a:fld>
            <a:endParaRPr lang="en-US">
              <a:latin typeface="+mn-lt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Mechanická hmotnosť</a:t>
            </a: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8775" y="1376363"/>
            <a:ext cx="4392613" cy="1166812"/>
          </a:xfrm>
        </p:spPr>
        <p:txBody>
          <a:bodyPr/>
          <a:lstStyle/>
          <a:p>
            <a:r>
              <a:rPr lang="sk-SK" sz="2500" smtClean="0"/>
              <a:t>II. Newtonov pohybový zákon vs. Ohmov zákon</a:t>
            </a: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323850" y="3213100"/>
          <a:ext cx="4356100" cy="2039938"/>
        </p:xfrm>
        <a:graphic>
          <a:graphicData uri="http://schemas.openxmlformats.org/presentationml/2006/ole">
            <p:oleObj spid="_x0000_s5122" name="Equation" r:id="rId3" imgW="2006280" imgH="939600" progId="Equation.DSMT4">
              <p:embed/>
            </p:oleObj>
          </a:graphicData>
        </a:graphic>
      </p:graphicFrame>
      <p:pic>
        <p:nvPicPr>
          <p:cNvPr id="5127" name="Picture 9" descr="mechanic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19700" y="1520825"/>
            <a:ext cx="3703638" cy="4310063"/>
          </a:xfr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67BBAAC3-4FC7-4685-B2D7-30EC454BB872}" type="slidenum">
              <a:rPr lang="en-US">
                <a:latin typeface="+mn-lt"/>
              </a:rPr>
              <a:pPr defTabSz="860425">
                <a:defRPr/>
              </a:pPr>
              <a:t>19</a:t>
            </a:fld>
            <a:endParaRPr lang="en-US">
              <a:latin typeface="+mn-lt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Mechanická poddajnosť</a:t>
            </a:r>
          </a:p>
        </p:txBody>
      </p:sp>
      <p:sp>
        <p:nvSpPr>
          <p:cNvPr id="615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089025"/>
            <a:ext cx="4343400" cy="1400175"/>
          </a:xfrm>
        </p:spPr>
        <p:txBody>
          <a:bodyPr/>
          <a:lstStyle/>
          <a:p>
            <a:r>
              <a:rPr lang="sk-SK" sz="2500" smtClean="0"/>
              <a:t>Hookov zákon vs. Ohmov zákon</a:t>
            </a: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196850" y="3084513"/>
          <a:ext cx="4816475" cy="2805112"/>
        </p:xfrm>
        <a:graphic>
          <a:graphicData uri="http://schemas.openxmlformats.org/presentationml/2006/ole">
            <p:oleObj spid="_x0000_s6146" name="Equation" r:id="rId3" imgW="2006280" imgH="1168200" progId="Equation.DSMT4">
              <p:embed/>
            </p:oleObj>
          </a:graphicData>
        </a:graphic>
      </p:graphicFrame>
      <p:pic>
        <p:nvPicPr>
          <p:cNvPr id="6151" name="Picture 9" descr="mechanic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73700" y="1482725"/>
            <a:ext cx="3444875" cy="4456113"/>
          </a:xfr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D5D3C802-ED08-40F0-891C-2E762391DFEC}" type="slidenum">
              <a:rPr lang="en-US">
                <a:latin typeface="+mn-lt"/>
              </a:rPr>
              <a:pPr defTabSz="860425">
                <a:defRPr/>
              </a:pPr>
              <a:t>2</a:t>
            </a:fld>
            <a:endParaRPr lang="en-US">
              <a:latin typeface="+mn-lt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OBSAH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389063"/>
            <a:ext cx="8858250" cy="5172075"/>
          </a:xfrm>
        </p:spPr>
        <p:txBody>
          <a:bodyPr/>
          <a:lstStyle/>
          <a:p>
            <a:r>
              <a:rPr lang="sk-SK" dirty="0" smtClean="0"/>
              <a:t>Úvod</a:t>
            </a:r>
          </a:p>
          <a:p>
            <a:r>
              <a:rPr lang="sk-SK" dirty="0" smtClean="0"/>
              <a:t>Mechanické sústavy posuvné so sústredenými parametrami</a:t>
            </a:r>
          </a:p>
          <a:p>
            <a:r>
              <a:rPr lang="sk-SK" dirty="0" smtClean="0"/>
              <a:t>Akustické sústavy so sústredenými parametrami</a:t>
            </a:r>
          </a:p>
          <a:p>
            <a:r>
              <a:rPr lang="sk-SK" dirty="0" smtClean="0"/>
              <a:t>Mechanicko-akustický menič</a:t>
            </a:r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6B084EB3-5461-4FA6-BDE0-DEBFAEEDD4B3}" type="slidenum">
              <a:rPr lang="en-US">
                <a:latin typeface="+mn-lt"/>
              </a:rPr>
              <a:pPr defTabSz="860425">
                <a:defRPr/>
              </a:pPr>
              <a:t>20</a:t>
            </a:fld>
            <a:endParaRPr lang="en-US">
              <a:latin typeface="+mn-lt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Zdroj sily resp. rýchlosti</a:t>
            </a:r>
          </a:p>
        </p:txBody>
      </p:sp>
      <p:pic>
        <p:nvPicPr>
          <p:cNvPr id="64517" name="Picture 7" descr="zdro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557338"/>
            <a:ext cx="3636963" cy="3927475"/>
          </a:xfrm>
          <a:noFill/>
        </p:spPr>
      </p:pic>
      <p:pic>
        <p:nvPicPr>
          <p:cNvPr id="64518" name="Picture 9" descr="zdroj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5900" y="1520825"/>
            <a:ext cx="4251325" cy="3943350"/>
          </a:xfr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BC8C87BF-9DE4-4F57-A2E6-36D8DB5972AB}" type="slidenum">
              <a:rPr lang="en-US">
                <a:latin typeface="+mn-lt"/>
              </a:rPr>
              <a:pPr defTabSz="860425">
                <a:defRPr/>
              </a:pPr>
              <a:t>21</a:t>
            </a:fld>
            <a:endParaRPr lang="en-US">
              <a:latin typeface="+mn-lt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Analógia Ohmovho zákona v mechanických sústavách – </a:t>
            </a:r>
            <a:r>
              <a:rPr lang="sk-SK" sz="3200" b="1" smtClean="0"/>
              <a:t>mechanická impedancia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4427538" y="2384425"/>
          <a:ext cx="3840162" cy="2579688"/>
        </p:xfrm>
        <a:graphic>
          <a:graphicData uri="http://schemas.openxmlformats.org/presentationml/2006/ole">
            <p:oleObj spid="_x0000_s7170" name="Equation" r:id="rId3" imgW="1739880" imgH="1168200" progId="Equation.DSMT4">
              <p:embed/>
            </p:oleObj>
          </a:graphicData>
        </a:graphic>
      </p:graphicFrame>
      <p:pic>
        <p:nvPicPr>
          <p:cNvPr id="7174" name="Picture 6" descr="mechanicka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60438" y="1674813"/>
            <a:ext cx="2767012" cy="4346575"/>
          </a:xfr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BA60AD85-4034-476B-B902-B6E85F5329E7}" type="slidenum">
              <a:rPr lang="en-US">
                <a:latin typeface="+mn-lt"/>
              </a:rPr>
              <a:pPr defTabSz="860425">
                <a:defRPr/>
              </a:pPr>
              <a:t>22</a:t>
            </a:fld>
            <a:endParaRPr lang="en-US">
              <a:latin typeface="+mn-lt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Analógia I. Kirchhoffovho zákona</a:t>
            </a: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6251575" y="1712913"/>
          <a:ext cx="2416175" cy="3097212"/>
        </p:xfrm>
        <a:graphic>
          <a:graphicData uri="http://schemas.openxmlformats.org/presentationml/2006/ole">
            <p:oleObj spid="_x0000_s8194" name="Equation" r:id="rId3" imgW="990360" imgH="1269720" progId="Equation.DSMT4">
              <p:embed/>
            </p:oleObj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322388" y="1019175"/>
            <a:ext cx="64119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09650">
              <a:buFontTx/>
              <a:buNone/>
            </a:pPr>
            <a:r>
              <a:rPr lang="sk-SK"/>
              <a:t>zapojenie mechanických prvkov "</a:t>
            </a:r>
            <a:r>
              <a:rPr lang="sk-SK">
                <a:solidFill>
                  <a:srgbClr val="FF0000"/>
                </a:solidFill>
              </a:rPr>
              <a:t>na spoločnú silu</a:t>
            </a:r>
            <a:r>
              <a:rPr lang="sk-SK"/>
              <a:t>"</a:t>
            </a:r>
          </a:p>
        </p:txBody>
      </p:sp>
      <p:pic>
        <p:nvPicPr>
          <p:cNvPr id="8200" name="Picture 9" descr="I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74700" y="1712913"/>
            <a:ext cx="4610100" cy="3359150"/>
          </a:xfrm>
          <a:noFill/>
        </p:spPr>
      </p:pic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336550" y="5145088"/>
          <a:ext cx="6330950" cy="1277937"/>
        </p:xfrm>
        <a:graphic>
          <a:graphicData uri="http://schemas.openxmlformats.org/presentationml/2006/ole">
            <p:oleObj spid="_x0000_s8195" name="Equation" r:id="rId5" imgW="4152600" imgH="83808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7EFCC6C3-C051-452A-A5DE-9FFE65BBF589}" type="slidenum">
              <a:rPr lang="en-US">
                <a:latin typeface="+mn-lt"/>
              </a:rPr>
              <a:pPr defTabSz="860425">
                <a:defRPr/>
              </a:pPr>
              <a:t>23</a:t>
            </a:fld>
            <a:endParaRPr lang="en-US">
              <a:latin typeface="+mn-lt"/>
            </a:endParaRPr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Analógia II. Kirchhoffovho zákona</a:t>
            </a: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6408738" y="2349500"/>
          <a:ext cx="2189162" cy="2808288"/>
        </p:xfrm>
        <a:graphic>
          <a:graphicData uri="http://schemas.openxmlformats.org/presentationml/2006/ole">
            <p:oleObj spid="_x0000_s9218" name="Equation" r:id="rId3" imgW="990360" imgH="1269720" progId="Equation.DSMT4">
              <p:embed/>
            </p:oleObj>
          </a:graphicData>
        </a:graphic>
      </p:graphicFrame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1030288" y="836613"/>
            <a:ext cx="69834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09650">
              <a:buFontTx/>
              <a:buNone/>
            </a:pPr>
            <a:r>
              <a:rPr lang="sk-SK"/>
              <a:t>zapojenie mechanických prvkov "</a:t>
            </a:r>
            <a:r>
              <a:rPr lang="sk-SK">
                <a:solidFill>
                  <a:srgbClr val="FF0000"/>
                </a:solidFill>
              </a:rPr>
              <a:t>na spoločnú rýchlosť</a:t>
            </a:r>
            <a:r>
              <a:rPr lang="sk-SK"/>
              <a:t>"</a:t>
            </a:r>
          </a:p>
        </p:txBody>
      </p:sp>
      <p:pic>
        <p:nvPicPr>
          <p:cNvPr id="9224" name="Picture 11" descr="II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1675" y="1493838"/>
            <a:ext cx="3919538" cy="3843337"/>
          </a:xfrm>
          <a:noFill/>
        </p:spPr>
      </p:pic>
      <p:graphicFrame>
        <p:nvGraphicFramePr>
          <p:cNvPr id="9219" name="Object 8"/>
          <p:cNvGraphicFramePr>
            <a:graphicFrameLocks noChangeAspect="1"/>
          </p:cNvGraphicFramePr>
          <p:nvPr/>
        </p:nvGraphicFramePr>
        <p:xfrm>
          <a:off x="2566988" y="5710238"/>
          <a:ext cx="3987800" cy="657225"/>
        </p:xfrm>
        <a:graphic>
          <a:graphicData uri="http://schemas.openxmlformats.org/presentationml/2006/ole">
            <p:oleObj spid="_x0000_s9219" name="Equation" r:id="rId5" imgW="2616120" imgH="43164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A2705885-8805-4B08-991B-6D26AA527E5C}" type="slidenum">
              <a:rPr lang="en-US">
                <a:latin typeface="+mn-lt"/>
              </a:rPr>
              <a:pPr defTabSz="860425">
                <a:defRPr/>
              </a:pPr>
              <a:t>24</a:t>
            </a:fld>
            <a:endParaRPr lang="en-US">
              <a:latin typeface="+mn-lt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Mechanick</a:t>
            </a:r>
            <a:r>
              <a:rPr lang="sk-SK" smtClean="0"/>
              <a:t>ý transformátor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5557838" y="1676400"/>
          <a:ext cx="2593975" cy="4040188"/>
        </p:xfrm>
        <a:graphic>
          <a:graphicData uri="http://schemas.openxmlformats.org/presentationml/2006/ole">
            <p:oleObj spid="_x0000_s10242" name="Equation" r:id="rId3" imgW="1206360" imgH="1879560" progId="Equation.DSMT4">
              <p:embed/>
            </p:oleObj>
          </a:graphicData>
        </a:graphic>
      </p:graphicFrame>
      <p:pic>
        <p:nvPicPr>
          <p:cNvPr id="10246" name="Picture 4" descr="mechanicky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2138" y="1493838"/>
            <a:ext cx="3836987" cy="4432300"/>
          </a:xfr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7BFF1296-564F-47CB-8F97-394DC552E2FA}" type="slidenum">
              <a:rPr lang="en-US">
                <a:latin typeface="+mn-lt"/>
              </a:rPr>
              <a:pPr defTabSz="860425">
                <a:defRPr/>
              </a:pPr>
              <a:t>25</a:t>
            </a:fld>
            <a:endParaRPr lang="en-US">
              <a:latin typeface="+mn-lt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Príklad – mechanická sústava</a:t>
            </a:r>
          </a:p>
        </p:txBody>
      </p:sp>
      <p:pic>
        <p:nvPicPr>
          <p:cNvPr id="65541" name="Picture 9" descr="Pr005e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1800" y="1089025"/>
            <a:ext cx="5616575" cy="5113338"/>
          </a:xfrm>
          <a:noFill/>
        </p:spPr>
      </p:pic>
      <p:sp>
        <p:nvSpPr>
          <p:cNvPr id="65542" name="AutoShape 11"/>
          <p:cNvSpPr>
            <a:spLocks noChangeArrowheads="1"/>
          </p:cNvSpPr>
          <p:nvPr/>
        </p:nvSpPr>
        <p:spPr bwMode="auto">
          <a:xfrm>
            <a:off x="6804025" y="5949950"/>
            <a:ext cx="1836738" cy="720725"/>
          </a:xfrm>
          <a:prstGeom prst="wedgeRoundRectCallout">
            <a:avLst>
              <a:gd name="adj1" fmla="val -98315"/>
              <a:gd name="adj2" fmla="val -49120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sk-SK" sz="1200" b="1"/>
              <a:t>Vonkajší „hrniec“ je nepohyblivý – predstavuje zem</a:t>
            </a:r>
          </a:p>
        </p:txBody>
      </p:sp>
      <p:sp>
        <p:nvSpPr>
          <p:cNvPr id="65543" name="AutoShape 12"/>
          <p:cNvSpPr>
            <a:spLocks noChangeArrowheads="1"/>
          </p:cNvSpPr>
          <p:nvPr/>
        </p:nvSpPr>
        <p:spPr bwMode="auto">
          <a:xfrm>
            <a:off x="6804025" y="5013325"/>
            <a:ext cx="1944688" cy="612775"/>
          </a:xfrm>
          <a:prstGeom prst="wedgeRoundRectCallout">
            <a:avLst>
              <a:gd name="adj1" fmla="val -228856"/>
              <a:gd name="adj2" fmla="val -11917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sk-SK" sz="1200" b="1"/>
              <a:t>Zdroj kmitania – má charkater zdroja konštantnej rýchlosti</a:t>
            </a:r>
          </a:p>
        </p:txBody>
      </p:sp>
      <p:sp>
        <p:nvSpPr>
          <p:cNvPr id="65544" name="AutoShape 13"/>
          <p:cNvSpPr>
            <a:spLocks noChangeArrowheads="1"/>
          </p:cNvSpPr>
          <p:nvPr/>
        </p:nvSpPr>
        <p:spPr bwMode="auto">
          <a:xfrm>
            <a:off x="6767513" y="3897313"/>
            <a:ext cx="1981200" cy="720725"/>
          </a:xfrm>
          <a:prstGeom prst="wedgeRoundRectCallout">
            <a:avLst>
              <a:gd name="adj1" fmla="val -115306"/>
              <a:gd name="adj2" fmla="val -97796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sk-SK" sz="1200" b="1"/>
              <a:t>Vnútorný „hrniec“ sa pohybuje rovnakou rýchlosťou ako zdroj</a:t>
            </a:r>
          </a:p>
        </p:txBody>
      </p:sp>
      <p:sp>
        <p:nvSpPr>
          <p:cNvPr id="65545" name="AutoShape 14"/>
          <p:cNvSpPr>
            <a:spLocks noChangeArrowheads="1"/>
          </p:cNvSpPr>
          <p:nvPr/>
        </p:nvSpPr>
        <p:spPr bwMode="auto">
          <a:xfrm>
            <a:off x="6804025" y="2024063"/>
            <a:ext cx="1836738" cy="1404937"/>
          </a:xfrm>
          <a:prstGeom prst="wedgeRoundRectCallout">
            <a:avLst>
              <a:gd name="adj1" fmla="val -167718"/>
              <a:gd name="adj2" fmla="val -40282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sk-SK" sz="1200" b="1"/>
              <a:t>Závažie kmitá rýchlosťou, ktorá sa preniesla z vnútorného „hrnca“ cez pružinu a odpor trenia medzi závažím a hrncom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25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0DB76F83-BF75-4778-9ED0-0E65C67C714B}" type="slidenum">
              <a:rPr lang="en-US">
                <a:latin typeface="+mn-lt"/>
              </a:rPr>
              <a:pPr defTabSz="860425">
                <a:defRPr/>
              </a:pPr>
              <a:t>26</a:t>
            </a:fld>
            <a:endParaRPr lang="en-US">
              <a:latin typeface="+mn-lt"/>
            </a:endParaRP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Príklad – symbolická schéma mechanickej sústavy</a:t>
            </a:r>
          </a:p>
        </p:txBody>
      </p:sp>
      <p:graphicFrame>
        <p:nvGraphicFramePr>
          <p:cNvPr id="11266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431800" y="1376363"/>
          <a:ext cx="8324850" cy="3114675"/>
        </p:xfrm>
        <a:graphic>
          <a:graphicData uri="http://schemas.openxmlformats.org/presentationml/2006/ole">
            <p:oleObj spid="_x0000_s11266" name="Visio" r:id="rId3" imgW="4040505" imgH="1438930" progId="Visio.Drawing.11">
              <p:embed/>
            </p:oleObj>
          </a:graphicData>
        </a:graphic>
      </p:graphicFrame>
      <p:sp>
        <p:nvSpPr>
          <p:cNvPr id="11270" name="AutoShape 15"/>
          <p:cNvSpPr>
            <a:spLocks noChangeArrowheads="1"/>
          </p:cNvSpPr>
          <p:nvPr/>
        </p:nvSpPr>
        <p:spPr bwMode="auto">
          <a:xfrm>
            <a:off x="287338" y="5408613"/>
            <a:ext cx="2519362" cy="936625"/>
          </a:xfrm>
          <a:prstGeom prst="wedgeRoundRectCallout">
            <a:avLst>
              <a:gd name="adj1" fmla="val 8097"/>
              <a:gd name="adj2" fmla="val -204574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en-US" sz="1200" b="1"/>
              <a:t>Symbolick</a:t>
            </a:r>
            <a:r>
              <a:rPr lang="sk-SK" sz="1200" b="1"/>
              <a:t>á schéma musí byť nakreslená tak, aby vyjadrovala skutočnú činnosť mechanickej sústavy</a:t>
            </a:r>
          </a:p>
        </p:txBody>
      </p:sp>
      <p:sp>
        <p:nvSpPr>
          <p:cNvPr id="11271" name="AutoShape 17"/>
          <p:cNvSpPr>
            <a:spLocks noChangeArrowheads="1"/>
          </p:cNvSpPr>
          <p:nvPr/>
        </p:nvSpPr>
        <p:spPr bwMode="auto">
          <a:xfrm>
            <a:off x="3708400" y="5553075"/>
            <a:ext cx="1836738" cy="720725"/>
          </a:xfrm>
          <a:prstGeom prst="wedgeRoundRectCallout">
            <a:avLst>
              <a:gd name="adj1" fmla="val -54319"/>
              <a:gd name="adj2" fmla="val -281940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sk-SK" sz="1200" b="1"/>
              <a:t>Prvky symbolickej schémy sa pohybujú (kmitajú) vertikálne</a:t>
            </a:r>
          </a:p>
        </p:txBody>
      </p:sp>
      <p:sp>
        <p:nvSpPr>
          <p:cNvPr id="11272" name="AutoShape 18"/>
          <p:cNvSpPr>
            <a:spLocks noChangeArrowheads="1"/>
          </p:cNvSpPr>
          <p:nvPr/>
        </p:nvSpPr>
        <p:spPr bwMode="auto">
          <a:xfrm>
            <a:off x="1439863" y="873125"/>
            <a:ext cx="1763712" cy="323850"/>
          </a:xfrm>
          <a:prstGeom prst="wedgeRoundRectCallout">
            <a:avLst>
              <a:gd name="adj1" fmla="val 84111"/>
              <a:gd name="adj2" fmla="val 202940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sk-SK" sz="1200" b="1"/>
              <a:t>Pohyblivá „rampa“</a:t>
            </a:r>
          </a:p>
        </p:txBody>
      </p:sp>
      <p:sp>
        <p:nvSpPr>
          <p:cNvPr id="11273" name="AutoShape 19"/>
          <p:cNvSpPr>
            <a:spLocks noChangeArrowheads="1"/>
          </p:cNvSpPr>
          <p:nvPr/>
        </p:nvSpPr>
        <p:spPr bwMode="auto">
          <a:xfrm>
            <a:off x="6516688" y="5842000"/>
            <a:ext cx="1727200" cy="323850"/>
          </a:xfrm>
          <a:prstGeom prst="wedgeRoundRectCallout">
            <a:avLst>
              <a:gd name="adj1" fmla="val -66176"/>
              <a:gd name="adj2" fmla="val -505884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sk-SK" sz="1200" b="1"/>
              <a:t>Nepohyblivá „zem“</a:t>
            </a:r>
          </a:p>
        </p:txBody>
      </p:sp>
      <p:sp>
        <p:nvSpPr>
          <p:cNvPr id="11274" name="Line 20"/>
          <p:cNvSpPr>
            <a:spLocks noChangeShapeType="1"/>
          </p:cNvSpPr>
          <p:nvPr/>
        </p:nvSpPr>
        <p:spPr bwMode="auto">
          <a:xfrm>
            <a:off x="935038" y="3321050"/>
            <a:ext cx="8286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275" name="Line 21"/>
          <p:cNvSpPr>
            <a:spLocks noChangeShapeType="1"/>
          </p:cNvSpPr>
          <p:nvPr/>
        </p:nvSpPr>
        <p:spPr bwMode="auto">
          <a:xfrm>
            <a:off x="1871663" y="2960688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276" name="Line 22"/>
          <p:cNvSpPr>
            <a:spLocks noChangeShapeType="1"/>
          </p:cNvSpPr>
          <p:nvPr/>
        </p:nvSpPr>
        <p:spPr bwMode="auto">
          <a:xfrm>
            <a:off x="2879725" y="3176588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277" name="Line 23"/>
          <p:cNvSpPr>
            <a:spLocks noChangeShapeType="1"/>
          </p:cNvSpPr>
          <p:nvPr/>
        </p:nvSpPr>
        <p:spPr bwMode="auto">
          <a:xfrm>
            <a:off x="3779838" y="2636838"/>
            <a:ext cx="7556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278" name="Line 24"/>
          <p:cNvSpPr>
            <a:spLocks noChangeShapeType="1"/>
          </p:cNvSpPr>
          <p:nvPr/>
        </p:nvSpPr>
        <p:spPr bwMode="auto">
          <a:xfrm>
            <a:off x="4751388" y="2636838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279" name="Line 25"/>
          <p:cNvSpPr>
            <a:spLocks noChangeShapeType="1"/>
          </p:cNvSpPr>
          <p:nvPr/>
        </p:nvSpPr>
        <p:spPr bwMode="auto">
          <a:xfrm>
            <a:off x="6767513" y="2960688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280" name="Line 26"/>
          <p:cNvSpPr>
            <a:spLocks noChangeShapeType="1"/>
          </p:cNvSpPr>
          <p:nvPr/>
        </p:nvSpPr>
        <p:spPr bwMode="auto">
          <a:xfrm>
            <a:off x="7704138" y="4041775"/>
            <a:ext cx="0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281" name="Freeform 27"/>
          <p:cNvSpPr>
            <a:spLocks/>
          </p:cNvSpPr>
          <p:nvPr/>
        </p:nvSpPr>
        <p:spPr bwMode="auto">
          <a:xfrm>
            <a:off x="1754188" y="2955925"/>
            <a:ext cx="130175" cy="350838"/>
          </a:xfrm>
          <a:custGeom>
            <a:avLst/>
            <a:gdLst>
              <a:gd name="T0" fmla="*/ 2147483647 w 82"/>
              <a:gd name="T1" fmla="*/ 0 h 221"/>
              <a:gd name="T2" fmla="*/ 2147483647 w 82"/>
              <a:gd name="T3" fmla="*/ 2147483647 h 221"/>
              <a:gd name="T4" fmla="*/ 2147483647 w 82"/>
              <a:gd name="T5" fmla="*/ 2147483647 h 221"/>
              <a:gd name="T6" fmla="*/ 0 w 82"/>
              <a:gd name="T7" fmla="*/ 2147483647 h 221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221"/>
              <a:gd name="T14" fmla="*/ 82 w 82"/>
              <a:gd name="T15" fmla="*/ 221 h 2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221">
                <a:moveTo>
                  <a:pt x="82" y="0"/>
                </a:moveTo>
                <a:cubicBezTo>
                  <a:pt x="48" y="9"/>
                  <a:pt x="36" y="19"/>
                  <a:pt x="24" y="52"/>
                </a:cubicBezTo>
                <a:cubicBezTo>
                  <a:pt x="22" y="106"/>
                  <a:pt x="26" y="161"/>
                  <a:pt x="18" y="215"/>
                </a:cubicBezTo>
                <a:cubicBezTo>
                  <a:pt x="17" y="221"/>
                  <a:pt x="0" y="221"/>
                  <a:pt x="0" y="22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282" name="Freeform 28"/>
          <p:cNvSpPr>
            <a:spLocks/>
          </p:cNvSpPr>
          <p:nvPr/>
        </p:nvSpPr>
        <p:spPr bwMode="auto">
          <a:xfrm>
            <a:off x="2716213" y="2936875"/>
            <a:ext cx="203200" cy="258763"/>
          </a:xfrm>
          <a:custGeom>
            <a:avLst/>
            <a:gdLst>
              <a:gd name="T0" fmla="*/ 0 w 128"/>
              <a:gd name="T1" fmla="*/ 2147483647 h 163"/>
              <a:gd name="T2" fmla="*/ 2147483647 w 128"/>
              <a:gd name="T3" fmla="*/ 2147483647 h 163"/>
              <a:gd name="T4" fmla="*/ 2147483647 w 128"/>
              <a:gd name="T5" fmla="*/ 2147483647 h 163"/>
              <a:gd name="T6" fmla="*/ 0 60000 65536"/>
              <a:gd name="T7" fmla="*/ 0 60000 65536"/>
              <a:gd name="T8" fmla="*/ 0 60000 65536"/>
              <a:gd name="T9" fmla="*/ 0 w 128"/>
              <a:gd name="T10" fmla="*/ 0 h 163"/>
              <a:gd name="T11" fmla="*/ 128 w 128"/>
              <a:gd name="T12" fmla="*/ 163 h 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163">
                <a:moveTo>
                  <a:pt x="0" y="12"/>
                </a:moveTo>
                <a:cubicBezTo>
                  <a:pt x="19" y="14"/>
                  <a:pt x="50" y="0"/>
                  <a:pt x="58" y="18"/>
                </a:cubicBezTo>
                <a:cubicBezTo>
                  <a:pt x="120" y="159"/>
                  <a:pt x="4" y="163"/>
                  <a:pt x="128" y="163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283" name="Freeform 29"/>
          <p:cNvSpPr>
            <a:spLocks/>
          </p:cNvSpPr>
          <p:nvPr/>
        </p:nvSpPr>
        <p:spPr bwMode="auto">
          <a:xfrm>
            <a:off x="3435350" y="2632075"/>
            <a:ext cx="369888" cy="527050"/>
          </a:xfrm>
          <a:custGeom>
            <a:avLst/>
            <a:gdLst>
              <a:gd name="T0" fmla="*/ 2147483647 w 233"/>
              <a:gd name="T1" fmla="*/ 0 h 332"/>
              <a:gd name="T2" fmla="*/ 2147483647 w 233"/>
              <a:gd name="T3" fmla="*/ 2147483647 h 332"/>
              <a:gd name="T4" fmla="*/ 2147483647 w 233"/>
              <a:gd name="T5" fmla="*/ 2147483647 h 332"/>
              <a:gd name="T6" fmla="*/ 2147483647 w 233"/>
              <a:gd name="T7" fmla="*/ 2147483647 h 332"/>
              <a:gd name="T8" fmla="*/ 2147483647 w 233"/>
              <a:gd name="T9" fmla="*/ 2147483647 h 332"/>
              <a:gd name="T10" fmla="*/ 0 w 233"/>
              <a:gd name="T11" fmla="*/ 2147483647 h 3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3"/>
              <a:gd name="T19" fmla="*/ 0 h 332"/>
              <a:gd name="T20" fmla="*/ 233 w 233"/>
              <a:gd name="T21" fmla="*/ 332 h 3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3" h="332">
                <a:moveTo>
                  <a:pt x="233" y="0"/>
                </a:moveTo>
                <a:cubicBezTo>
                  <a:pt x="211" y="16"/>
                  <a:pt x="189" y="16"/>
                  <a:pt x="163" y="23"/>
                </a:cubicBezTo>
                <a:cubicBezTo>
                  <a:pt x="101" y="65"/>
                  <a:pt x="150" y="32"/>
                  <a:pt x="111" y="58"/>
                </a:cubicBezTo>
                <a:cubicBezTo>
                  <a:pt x="105" y="62"/>
                  <a:pt x="93" y="70"/>
                  <a:pt x="93" y="70"/>
                </a:cubicBezTo>
                <a:cubicBezTo>
                  <a:pt x="76" y="96"/>
                  <a:pt x="70" y="122"/>
                  <a:pt x="64" y="151"/>
                </a:cubicBezTo>
                <a:cubicBezTo>
                  <a:pt x="62" y="220"/>
                  <a:pt x="94" y="332"/>
                  <a:pt x="0" y="33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284" name="Freeform 30"/>
          <p:cNvSpPr>
            <a:spLocks/>
          </p:cNvSpPr>
          <p:nvPr/>
        </p:nvSpPr>
        <p:spPr bwMode="auto">
          <a:xfrm>
            <a:off x="4516438" y="2533650"/>
            <a:ext cx="249237" cy="117475"/>
          </a:xfrm>
          <a:custGeom>
            <a:avLst/>
            <a:gdLst>
              <a:gd name="T0" fmla="*/ 0 w 157"/>
              <a:gd name="T1" fmla="*/ 2147483647 h 74"/>
              <a:gd name="T2" fmla="*/ 2147483647 w 157"/>
              <a:gd name="T3" fmla="*/ 2147483647 h 74"/>
              <a:gd name="T4" fmla="*/ 2147483647 w 157"/>
              <a:gd name="T5" fmla="*/ 2147483647 h 74"/>
              <a:gd name="T6" fmla="*/ 0 60000 65536"/>
              <a:gd name="T7" fmla="*/ 0 60000 65536"/>
              <a:gd name="T8" fmla="*/ 0 60000 65536"/>
              <a:gd name="T9" fmla="*/ 0 w 157"/>
              <a:gd name="T10" fmla="*/ 0 h 74"/>
              <a:gd name="T11" fmla="*/ 157 w 157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74">
                <a:moveTo>
                  <a:pt x="0" y="62"/>
                </a:moveTo>
                <a:cubicBezTo>
                  <a:pt x="7" y="37"/>
                  <a:pt x="9" y="24"/>
                  <a:pt x="35" y="16"/>
                </a:cubicBezTo>
                <a:cubicBezTo>
                  <a:pt x="108" y="20"/>
                  <a:pt x="157" y="0"/>
                  <a:pt x="157" y="7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285" name="Freeform 31"/>
          <p:cNvSpPr>
            <a:spLocks/>
          </p:cNvSpPr>
          <p:nvPr/>
        </p:nvSpPr>
        <p:spPr bwMode="auto">
          <a:xfrm>
            <a:off x="3444875" y="2965450"/>
            <a:ext cx="3352800" cy="898525"/>
          </a:xfrm>
          <a:custGeom>
            <a:avLst/>
            <a:gdLst>
              <a:gd name="T0" fmla="*/ 0 w 2112"/>
              <a:gd name="T1" fmla="*/ 2147483647 h 566"/>
              <a:gd name="T2" fmla="*/ 2147483647 w 2112"/>
              <a:gd name="T3" fmla="*/ 2147483647 h 566"/>
              <a:gd name="T4" fmla="*/ 2147483647 w 2112"/>
              <a:gd name="T5" fmla="*/ 2147483647 h 566"/>
              <a:gd name="T6" fmla="*/ 2147483647 w 2112"/>
              <a:gd name="T7" fmla="*/ 2147483647 h 566"/>
              <a:gd name="T8" fmla="*/ 2147483647 w 2112"/>
              <a:gd name="T9" fmla="*/ 2147483647 h 566"/>
              <a:gd name="T10" fmla="*/ 2147483647 w 2112"/>
              <a:gd name="T11" fmla="*/ 2147483647 h 566"/>
              <a:gd name="T12" fmla="*/ 2147483647 w 2112"/>
              <a:gd name="T13" fmla="*/ 2147483647 h 566"/>
              <a:gd name="T14" fmla="*/ 2147483647 w 2112"/>
              <a:gd name="T15" fmla="*/ 2147483647 h 566"/>
              <a:gd name="T16" fmla="*/ 2147483647 w 2112"/>
              <a:gd name="T17" fmla="*/ 2147483647 h 566"/>
              <a:gd name="T18" fmla="*/ 2147483647 w 2112"/>
              <a:gd name="T19" fmla="*/ 2147483647 h 566"/>
              <a:gd name="T20" fmla="*/ 2147483647 w 2112"/>
              <a:gd name="T21" fmla="*/ 2147483647 h 566"/>
              <a:gd name="T22" fmla="*/ 2147483647 w 2112"/>
              <a:gd name="T23" fmla="*/ 2147483647 h 566"/>
              <a:gd name="T24" fmla="*/ 2147483647 w 2112"/>
              <a:gd name="T25" fmla="*/ 2147483647 h 566"/>
              <a:gd name="T26" fmla="*/ 2147483647 w 2112"/>
              <a:gd name="T27" fmla="*/ 0 h 566"/>
              <a:gd name="T28" fmla="*/ 2147483647 w 2112"/>
              <a:gd name="T29" fmla="*/ 2147483647 h 56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12"/>
              <a:gd name="T46" fmla="*/ 0 h 566"/>
              <a:gd name="T47" fmla="*/ 2112 w 2112"/>
              <a:gd name="T48" fmla="*/ 566 h 56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12" h="566">
                <a:moveTo>
                  <a:pt x="0" y="139"/>
                </a:moveTo>
                <a:cubicBezTo>
                  <a:pt x="16" y="162"/>
                  <a:pt x="20" y="188"/>
                  <a:pt x="29" y="215"/>
                </a:cubicBezTo>
                <a:cubicBezTo>
                  <a:pt x="32" y="241"/>
                  <a:pt x="25" y="271"/>
                  <a:pt x="41" y="291"/>
                </a:cubicBezTo>
                <a:cubicBezTo>
                  <a:pt x="63" y="319"/>
                  <a:pt x="126" y="387"/>
                  <a:pt x="157" y="401"/>
                </a:cubicBezTo>
                <a:cubicBezTo>
                  <a:pt x="250" y="444"/>
                  <a:pt x="358" y="468"/>
                  <a:pt x="460" y="477"/>
                </a:cubicBezTo>
                <a:cubicBezTo>
                  <a:pt x="527" y="491"/>
                  <a:pt x="595" y="495"/>
                  <a:pt x="663" y="500"/>
                </a:cubicBezTo>
                <a:cubicBezTo>
                  <a:pt x="750" y="499"/>
                  <a:pt x="1444" y="566"/>
                  <a:pt x="1786" y="477"/>
                </a:cubicBezTo>
                <a:cubicBezTo>
                  <a:pt x="1815" y="448"/>
                  <a:pt x="1835" y="452"/>
                  <a:pt x="1862" y="430"/>
                </a:cubicBezTo>
                <a:cubicBezTo>
                  <a:pt x="1948" y="360"/>
                  <a:pt x="1864" y="416"/>
                  <a:pt x="1914" y="384"/>
                </a:cubicBezTo>
                <a:cubicBezTo>
                  <a:pt x="1928" y="364"/>
                  <a:pt x="1941" y="351"/>
                  <a:pt x="1961" y="337"/>
                </a:cubicBezTo>
                <a:cubicBezTo>
                  <a:pt x="1975" y="317"/>
                  <a:pt x="1974" y="277"/>
                  <a:pt x="1990" y="261"/>
                </a:cubicBezTo>
                <a:cubicBezTo>
                  <a:pt x="2002" y="250"/>
                  <a:pt x="2025" y="227"/>
                  <a:pt x="2025" y="227"/>
                </a:cubicBezTo>
                <a:cubicBezTo>
                  <a:pt x="2037" y="192"/>
                  <a:pt x="2049" y="155"/>
                  <a:pt x="2066" y="122"/>
                </a:cubicBezTo>
                <a:cubicBezTo>
                  <a:pt x="2075" y="78"/>
                  <a:pt x="2045" y="14"/>
                  <a:pt x="2095" y="0"/>
                </a:cubicBezTo>
                <a:cubicBezTo>
                  <a:pt x="2101" y="2"/>
                  <a:pt x="2112" y="5"/>
                  <a:pt x="2112" y="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286" name="Freeform 32"/>
          <p:cNvSpPr>
            <a:spLocks/>
          </p:cNvSpPr>
          <p:nvPr/>
        </p:nvSpPr>
        <p:spPr bwMode="auto">
          <a:xfrm>
            <a:off x="7675563" y="2955925"/>
            <a:ext cx="396875" cy="1108075"/>
          </a:xfrm>
          <a:custGeom>
            <a:avLst/>
            <a:gdLst>
              <a:gd name="T0" fmla="*/ 2147483647 w 250"/>
              <a:gd name="T1" fmla="*/ 0 h 698"/>
              <a:gd name="T2" fmla="*/ 2147483647 w 250"/>
              <a:gd name="T3" fmla="*/ 2147483647 h 698"/>
              <a:gd name="T4" fmla="*/ 2147483647 w 250"/>
              <a:gd name="T5" fmla="*/ 2147483647 h 698"/>
              <a:gd name="T6" fmla="*/ 2147483647 w 250"/>
              <a:gd name="T7" fmla="*/ 2147483647 h 698"/>
              <a:gd name="T8" fmla="*/ 2147483647 w 250"/>
              <a:gd name="T9" fmla="*/ 2147483647 h 698"/>
              <a:gd name="T10" fmla="*/ 2147483647 w 250"/>
              <a:gd name="T11" fmla="*/ 2147483647 h 698"/>
              <a:gd name="T12" fmla="*/ 2147483647 w 250"/>
              <a:gd name="T13" fmla="*/ 2147483647 h 698"/>
              <a:gd name="T14" fmla="*/ 2147483647 w 250"/>
              <a:gd name="T15" fmla="*/ 2147483647 h 698"/>
              <a:gd name="T16" fmla="*/ 0 w 250"/>
              <a:gd name="T17" fmla="*/ 2147483647 h 6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0"/>
              <a:gd name="T28" fmla="*/ 0 h 698"/>
              <a:gd name="T29" fmla="*/ 250 w 250"/>
              <a:gd name="T30" fmla="*/ 698 h 6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0" h="698">
                <a:moveTo>
                  <a:pt x="52" y="0"/>
                </a:moveTo>
                <a:cubicBezTo>
                  <a:pt x="111" y="15"/>
                  <a:pt x="159" y="33"/>
                  <a:pt x="204" y="75"/>
                </a:cubicBezTo>
                <a:cubicBezTo>
                  <a:pt x="218" y="126"/>
                  <a:pt x="197" y="59"/>
                  <a:pt x="221" y="110"/>
                </a:cubicBezTo>
                <a:cubicBezTo>
                  <a:pt x="226" y="121"/>
                  <a:pt x="233" y="145"/>
                  <a:pt x="233" y="145"/>
                </a:cubicBezTo>
                <a:cubicBezTo>
                  <a:pt x="250" y="245"/>
                  <a:pt x="249" y="272"/>
                  <a:pt x="238" y="413"/>
                </a:cubicBezTo>
                <a:cubicBezTo>
                  <a:pt x="236" y="434"/>
                  <a:pt x="189" y="457"/>
                  <a:pt x="174" y="477"/>
                </a:cubicBezTo>
                <a:cubicBezTo>
                  <a:pt x="155" y="503"/>
                  <a:pt x="140" y="525"/>
                  <a:pt x="110" y="535"/>
                </a:cubicBezTo>
                <a:cubicBezTo>
                  <a:pt x="89" y="557"/>
                  <a:pt x="78" y="582"/>
                  <a:pt x="52" y="599"/>
                </a:cubicBezTo>
                <a:cubicBezTo>
                  <a:pt x="32" y="631"/>
                  <a:pt x="17" y="664"/>
                  <a:pt x="0" y="69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287" name="Freeform 33"/>
          <p:cNvSpPr>
            <a:spLocks/>
          </p:cNvSpPr>
          <p:nvPr/>
        </p:nvSpPr>
        <p:spPr bwMode="auto">
          <a:xfrm>
            <a:off x="606425" y="3333750"/>
            <a:ext cx="7096125" cy="1414463"/>
          </a:xfrm>
          <a:custGeom>
            <a:avLst/>
            <a:gdLst>
              <a:gd name="T0" fmla="*/ 2147483647 w 4470"/>
              <a:gd name="T1" fmla="*/ 0 h 891"/>
              <a:gd name="T2" fmla="*/ 2147483647 w 4470"/>
              <a:gd name="T3" fmla="*/ 2147483647 h 891"/>
              <a:gd name="T4" fmla="*/ 2147483647 w 4470"/>
              <a:gd name="T5" fmla="*/ 2147483647 h 891"/>
              <a:gd name="T6" fmla="*/ 2147483647 w 4470"/>
              <a:gd name="T7" fmla="*/ 2147483647 h 891"/>
              <a:gd name="T8" fmla="*/ 2147483647 w 4470"/>
              <a:gd name="T9" fmla="*/ 2147483647 h 891"/>
              <a:gd name="T10" fmla="*/ 2147483647 w 4470"/>
              <a:gd name="T11" fmla="*/ 2147483647 h 891"/>
              <a:gd name="T12" fmla="*/ 2147483647 w 4470"/>
              <a:gd name="T13" fmla="*/ 2147483647 h 891"/>
              <a:gd name="T14" fmla="*/ 2147483647 w 4470"/>
              <a:gd name="T15" fmla="*/ 2147483647 h 891"/>
              <a:gd name="T16" fmla="*/ 2147483647 w 4470"/>
              <a:gd name="T17" fmla="*/ 2147483647 h 891"/>
              <a:gd name="T18" fmla="*/ 2147483647 w 4470"/>
              <a:gd name="T19" fmla="*/ 2147483647 h 891"/>
              <a:gd name="T20" fmla="*/ 2147483647 w 4470"/>
              <a:gd name="T21" fmla="*/ 2147483647 h 891"/>
              <a:gd name="T22" fmla="*/ 2147483647 w 4470"/>
              <a:gd name="T23" fmla="*/ 2147483647 h 891"/>
              <a:gd name="T24" fmla="*/ 2147483647 w 4470"/>
              <a:gd name="T25" fmla="*/ 2147483647 h 8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0"/>
              <a:gd name="T40" fmla="*/ 0 h 891"/>
              <a:gd name="T41" fmla="*/ 4470 w 4470"/>
              <a:gd name="T42" fmla="*/ 891 h 8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0" h="891">
                <a:moveTo>
                  <a:pt x="223" y="0"/>
                </a:moveTo>
                <a:cubicBezTo>
                  <a:pt x="172" y="5"/>
                  <a:pt x="148" y="12"/>
                  <a:pt x="107" y="41"/>
                </a:cubicBezTo>
                <a:cubicBezTo>
                  <a:pt x="90" y="67"/>
                  <a:pt x="64" y="84"/>
                  <a:pt x="49" y="111"/>
                </a:cubicBezTo>
                <a:cubicBezTo>
                  <a:pt x="41" y="126"/>
                  <a:pt x="25" y="157"/>
                  <a:pt x="25" y="157"/>
                </a:cubicBezTo>
                <a:cubicBezTo>
                  <a:pt x="0" y="256"/>
                  <a:pt x="14" y="318"/>
                  <a:pt x="19" y="443"/>
                </a:cubicBezTo>
                <a:cubicBezTo>
                  <a:pt x="21" y="495"/>
                  <a:pt x="17" y="483"/>
                  <a:pt x="37" y="512"/>
                </a:cubicBezTo>
                <a:cubicBezTo>
                  <a:pt x="44" y="539"/>
                  <a:pt x="50" y="565"/>
                  <a:pt x="66" y="588"/>
                </a:cubicBezTo>
                <a:cubicBezTo>
                  <a:pt x="87" y="669"/>
                  <a:pt x="191" y="735"/>
                  <a:pt x="270" y="751"/>
                </a:cubicBezTo>
                <a:cubicBezTo>
                  <a:pt x="304" y="769"/>
                  <a:pt x="336" y="786"/>
                  <a:pt x="374" y="792"/>
                </a:cubicBezTo>
                <a:cubicBezTo>
                  <a:pt x="406" y="812"/>
                  <a:pt x="448" y="822"/>
                  <a:pt x="485" y="827"/>
                </a:cubicBezTo>
                <a:cubicBezTo>
                  <a:pt x="565" y="879"/>
                  <a:pt x="1280" y="830"/>
                  <a:pt x="1503" y="827"/>
                </a:cubicBezTo>
                <a:cubicBezTo>
                  <a:pt x="2448" y="829"/>
                  <a:pt x="3392" y="828"/>
                  <a:pt x="4337" y="832"/>
                </a:cubicBezTo>
                <a:cubicBezTo>
                  <a:pt x="4374" y="832"/>
                  <a:pt x="4470" y="891"/>
                  <a:pt x="4470" y="82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288" name="Freeform 35"/>
          <p:cNvSpPr>
            <a:spLocks/>
          </p:cNvSpPr>
          <p:nvPr/>
        </p:nvSpPr>
        <p:spPr bwMode="auto">
          <a:xfrm>
            <a:off x="5449888" y="1255713"/>
            <a:ext cx="3057525" cy="2781300"/>
          </a:xfrm>
          <a:custGeom>
            <a:avLst/>
            <a:gdLst>
              <a:gd name="T0" fmla="*/ 0 w 1926"/>
              <a:gd name="T1" fmla="*/ 2147483647 h 1752"/>
              <a:gd name="T2" fmla="*/ 2147483647 w 1926"/>
              <a:gd name="T3" fmla="*/ 2147483647 h 1752"/>
              <a:gd name="T4" fmla="*/ 2147483647 w 1926"/>
              <a:gd name="T5" fmla="*/ 2147483647 h 1752"/>
              <a:gd name="T6" fmla="*/ 2147483647 w 1926"/>
              <a:gd name="T7" fmla="*/ 2147483647 h 1752"/>
              <a:gd name="T8" fmla="*/ 2147483647 w 1926"/>
              <a:gd name="T9" fmla="*/ 2147483647 h 1752"/>
              <a:gd name="T10" fmla="*/ 2147483647 w 1926"/>
              <a:gd name="T11" fmla="*/ 2147483647 h 1752"/>
              <a:gd name="T12" fmla="*/ 2147483647 w 1926"/>
              <a:gd name="T13" fmla="*/ 2147483647 h 1752"/>
              <a:gd name="T14" fmla="*/ 2147483647 w 1926"/>
              <a:gd name="T15" fmla="*/ 2147483647 h 1752"/>
              <a:gd name="T16" fmla="*/ 2147483647 w 1926"/>
              <a:gd name="T17" fmla="*/ 2147483647 h 1752"/>
              <a:gd name="T18" fmla="*/ 2147483647 w 1926"/>
              <a:gd name="T19" fmla="*/ 2147483647 h 1752"/>
              <a:gd name="T20" fmla="*/ 2147483647 w 1926"/>
              <a:gd name="T21" fmla="*/ 2147483647 h 1752"/>
              <a:gd name="T22" fmla="*/ 2147483647 w 1926"/>
              <a:gd name="T23" fmla="*/ 0 h 1752"/>
              <a:gd name="T24" fmla="*/ 2147483647 w 1926"/>
              <a:gd name="T25" fmla="*/ 2147483647 h 1752"/>
              <a:gd name="T26" fmla="*/ 2147483647 w 1926"/>
              <a:gd name="T27" fmla="*/ 2147483647 h 1752"/>
              <a:gd name="T28" fmla="*/ 2147483647 w 1926"/>
              <a:gd name="T29" fmla="*/ 2147483647 h 1752"/>
              <a:gd name="T30" fmla="*/ 2147483647 w 1926"/>
              <a:gd name="T31" fmla="*/ 2147483647 h 1752"/>
              <a:gd name="T32" fmla="*/ 2147483647 w 1926"/>
              <a:gd name="T33" fmla="*/ 2147483647 h 1752"/>
              <a:gd name="T34" fmla="*/ 2147483647 w 1926"/>
              <a:gd name="T35" fmla="*/ 2147483647 h 1752"/>
              <a:gd name="T36" fmla="*/ 2147483647 w 1926"/>
              <a:gd name="T37" fmla="*/ 2147483647 h 1752"/>
              <a:gd name="T38" fmla="*/ 2147483647 w 1926"/>
              <a:gd name="T39" fmla="*/ 2147483647 h 1752"/>
              <a:gd name="T40" fmla="*/ 2147483647 w 1926"/>
              <a:gd name="T41" fmla="*/ 2147483647 h 1752"/>
              <a:gd name="T42" fmla="*/ 2147483647 w 1926"/>
              <a:gd name="T43" fmla="*/ 2147483647 h 1752"/>
              <a:gd name="T44" fmla="*/ 2147483647 w 1926"/>
              <a:gd name="T45" fmla="*/ 2147483647 h 1752"/>
              <a:gd name="T46" fmla="*/ 2147483647 w 1926"/>
              <a:gd name="T47" fmla="*/ 2147483647 h 1752"/>
              <a:gd name="T48" fmla="*/ 2147483647 w 1926"/>
              <a:gd name="T49" fmla="*/ 2147483647 h 1752"/>
              <a:gd name="T50" fmla="*/ 2147483647 w 1926"/>
              <a:gd name="T51" fmla="*/ 2147483647 h 1752"/>
              <a:gd name="T52" fmla="*/ 2147483647 w 1926"/>
              <a:gd name="T53" fmla="*/ 2147483647 h 175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926"/>
              <a:gd name="T82" fmla="*/ 0 h 1752"/>
              <a:gd name="T83" fmla="*/ 1926 w 1926"/>
              <a:gd name="T84" fmla="*/ 1752 h 175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926" h="1752">
                <a:moveTo>
                  <a:pt x="0" y="873"/>
                </a:moveTo>
                <a:cubicBezTo>
                  <a:pt x="66" y="871"/>
                  <a:pt x="132" y="874"/>
                  <a:pt x="198" y="867"/>
                </a:cubicBezTo>
                <a:cubicBezTo>
                  <a:pt x="199" y="867"/>
                  <a:pt x="206" y="841"/>
                  <a:pt x="209" y="826"/>
                </a:cubicBezTo>
                <a:cubicBezTo>
                  <a:pt x="217" y="792"/>
                  <a:pt x="224" y="757"/>
                  <a:pt x="244" y="728"/>
                </a:cubicBezTo>
                <a:cubicBezTo>
                  <a:pt x="251" y="688"/>
                  <a:pt x="258" y="684"/>
                  <a:pt x="291" y="664"/>
                </a:cubicBezTo>
                <a:cubicBezTo>
                  <a:pt x="297" y="634"/>
                  <a:pt x="306" y="609"/>
                  <a:pt x="320" y="582"/>
                </a:cubicBezTo>
                <a:cubicBezTo>
                  <a:pt x="325" y="532"/>
                  <a:pt x="320" y="472"/>
                  <a:pt x="337" y="425"/>
                </a:cubicBezTo>
                <a:cubicBezTo>
                  <a:pt x="344" y="347"/>
                  <a:pt x="357" y="260"/>
                  <a:pt x="424" y="210"/>
                </a:cubicBezTo>
                <a:cubicBezTo>
                  <a:pt x="447" y="175"/>
                  <a:pt x="486" y="163"/>
                  <a:pt x="523" y="146"/>
                </a:cubicBezTo>
                <a:cubicBezTo>
                  <a:pt x="575" y="122"/>
                  <a:pt x="618" y="95"/>
                  <a:pt x="675" y="88"/>
                </a:cubicBezTo>
                <a:cubicBezTo>
                  <a:pt x="755" y="67"/>
                  <a:pt x="825" y="30"/>
                  <a:pt x="907" y="18"/>
                </a:cubicBezTo>
                <a:cubicBezTo>
                  <a:pt x="957" y="1"/>
                  <a:pt x="1064" y="0"/>
                  <a:pt x="1064" y="0"/>
                </a:cubicBezTo>
                <a:cubicBezTo>
                  <a:pt x="1194" y="2"/>
                  <a:pt x="1324" y="2"/>
                  <a:pt x="1454" y="6"/>
                </a:cubicBezTo>
                <a:cubicBezTo>
                  <a:pt x="1492" y="7"/>
                  <a:pt x="1533" y="35"/>
                  <a:pt x="1571" y="41"/>
                </a:cubicBezTo>
                <a:cubicBezTo>
                  <a:pt x="1606" y="53"/>
                  <a:pt x="1631" y="72"/>
                  <a:pt x="1664" y="88"/>
                </a:cubicBezTo>
                <a:cubicBezTo>
                  <a:pt x="1697" y="104"/>
                  <a:pt x="1737" y="118"/>
                  <a:pt x="1763" y="146"/>
                </a:cubicBezTo>
                <a:cubicBezTo>
                  <a:pt x="1791" y="177"/>
                  <a:pt x="1809" y="210"/>
                  <a:pt x="1838" y="239"/>
                </a:cubicBezTo>
                <a:cubicBezTo>
                  <a:pt x="1847" y="283"/>
                  <a:pt x="1873" y="322"/>
                  <a:pt x="1896" y="361"/>
                </a:cubicBezTo>
                <a:cubicBezTo>
                  <a:pt x="1906" y="379"/>
                  <a:pt x="1920" y="419"/>
                  <a:pt x="1920" y="419"/>
                </a:cubicBezTo>
                <a:cubicBezTo>
                  <a:pt x="1922" y="450"/>
                  <a:pt x="1926" y="481"/>
                  <a:pt x="1926" y="512"/>
                </a:cubicBezTo>
                <a:cubicBezTo>
                  <a:pt x="1926" y="749"/>
                  <a:pt x="1924" y="985"/>
                  <a:pt x="1920" y="1222"/>
                </a:cubicBezTo>
                <a:cubicBezTo>
                  <a:pt x="1919" y="1260"/>
                  <a:pt x="1905" y="1297"/>
                  <a:pt x="1896" y="1333"/>
                </a:cubicBezTo>
                <a:cubicBezTo>
                  <a:pt x="1864" y="1460"/>
                  <a:pt x="1809" y="1642"/>
                  <a:pt x="1658" y="1658"/>
                </a:cubicBezTo>
                <a:cubicBezTo>
                  <a:pt x="1609" y="1675"/>
                  <a:pt x="1564" y="1688"/>
                  <a:pt x="1512" y="1693"/>
                </a:cubicBezTo>
                <a:cubicBezTo>
                  <a:pt x="1481" y="1699"/>
                  <a:pt x="1460" y="1713"/>
                  <a:pt x="1431" y="1722"/>
                </a:cubicBezTo>
                <a:cubicBezTo>
                  <a:pt x="1425" y="1728"/>
                  <a:pt x="1420" y="1735"/>
                  <a:pt x="1414" y="1740"/>
                </a:cubicBezTo>
                <a:cubicBezTo>
                  <a:pt x="1409" y="1745"/>
                  <a:pt x="1396" y="1752"/>
                  <a:pt x="1396" y="175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/>
          <p:cNvGraphicFramePr>
            <a:graphicFrameLocks noChangeAspect="1"/>
          </p:cNvGraphicFramePr>
          <p:nvPr>
            <p:ph idx="1"/>
          </p:nvPr>
        </p:nvGraphicFramePr>
        <p:xfrm>
          <a:off x="1333500" y="1949450"/>
          <a:ext cx="6267450" cy="3040063"/>
        </p:xfrm>
        <a:graphic>
          <a:graphicData uri="http://schemas.openxmlformats.org/presentationml/2006/ole">
            <p:oleObj spid="_x0000_s12290" name="Visio" r:id="rId3" imgW="3029962" imgH="1399758" progId="Visio.Drawing.11">
              <p:embed/>
            </p:oleObj>
          </a:graphicData>
        </a:graphic>
      </p:graphicFrame>
      <p:sp>
        <p:nvSpPr>
          <p:cNvPr id="12291" name="Oval 8"/>
          <p:cNvSpPr>
            <a:spLocks noChangeArrowheads="1"/>
          </p:cNvSpPr>
          <p:nvPr/>
        </p:nvSpPr>
        <p:spPr bwMode="auto">
          <a:xfrm>
            <a:off x="2417763" y="1858963"/>
            <a:ext cx="2665412" cy="1460500"/>
          </a:xfrm>
          <a:prstGeom prst="ellipse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marL="506413" defTabSz="1009650">
              <a:buFontTx/>
              <a:buBlip>
                <a:blip r:embed="rId4"/>
              </a:buBlip>
            </a:pPr>
            <a:endParaRPr lang="sk-SK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4779767A-CAFD-4620-9E32-344DB92386CA}" type="slidenum">
              <a:rPr lang="en-US">
                <a:latin typeface="+mn-lt"/>
              </a:rPr>
              <a:pPr defTabSz="860425">
                <a:defRPr/>
              </a:pPr>
              <a:t>27</a:t>
            </a:fld>
            <a:endParaRPr lang="en-US">
              <a:latin typeface="+mn-lt"/>
            </a:endParaRP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Príklad – </a:t>
            </a:r>
            <a:r>
              <a:rPr lang="en-US" sz="3200" smtClean="0"/>
              <a:t>analogick</a:t>
            </a:r>
            <a:r>
              <a:rPr lang="sk-SK" sz="3200" smtClean="0"/>
              <a:t>á schéma mechanickej sústavy</a:t>
            </a:r>
          </a:p>
        </p:txBody>
      </p:sp>
      <p:sp>
        <p:nvSpPr>
          <p:cNvPr id="12295" name="AutoShape 6"/>
          <p:cNvSpPr>
            <a:spLocks noChangeArrowheads="1"/>
          </p:cNvSpPr>
          <p:nvPr/>
        </p:nvSpPr>
        <p:spPr bwMode="auto">
          <a:xfrm>
            <a:off x="215900" y="1125538"/>
            <a:ext cx="2124075" cy="936625"/>
          </a:xfrm>
          <a:prstGeom prst="wedgeRoundRectCallout">
            <a:avLst>
              <a:gd name="adj1" fmla="val 37069"/>
              <a:gd name="adj2" fmla="val 98134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sk-SK" sz="1200" b="1"/>
              <a:t>Topológia analogickej schémy je „duálnou“ k topológii symbolickej schémy </a:t>
            </a:r>
          </a:p>
        </p:txBody>
      </p:sp>
      <p:sp>
        <p:nvSpPr>
          <p:cNvPr id="12296" name="AutoShape 7"/>
          <p:cNvSpPr>
            <a:spLocks noChangeArrowheads="1"/>
          </p:cNvSpPr>
          <p:nvPr/>
        </p:nvSpPr>
        <p:spPr bwMode="auto">
          <a:xfrm>
            <a:off x="6659563" y="981075"/>
            <a:ext cx="2124075" cy="936625"/>
          </a:xfrm>
          <a:prstGeom prst="wedgeRoundRectCallout">
            <a:avLst>
              <a:gd name="adj1" fmla="val -65546"/>
              <a:gd name="adj2" fmla="val 115255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sk-SK" sz="1200" b="1"/>
              <a:t>Je to tzv. „impedančná“ analogická schéma. V praxi sa tiež používa tzv. „admitančná“ schéma</a:t>
            </a: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4754563" y="2662238"/>
            <a:ext cx="1314450" cy="2117725"/>
          </a:xfrm>
          <a:prstGeom prst="ellipse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marL="506413" defTabSz="1009650">
              <a:buFontTx/>
              <a:buBlip>
                <a:blip r:embed="rId4"/>
              </a:buBlip>
            </a:pPr>
            <a:endParaRPr lang="sk-SK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69DE9890-3095-473F-9157-91B9640BB3A8}" type="slidenum">
              <a:rPr lang="en-US">
                <a:latin typeface="+mn-lt"/>
              </a:rPr>
              <a:pPr defTabSz="860425">
                <a:defRPr/>
              </a:pPr>
              <a:t>28</a:t>
            </a:fld>
            <a:endParaRPr lang="en-US">
              <a:latin typeface="+mn-lt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smtClean="0"/>
              <a:t>Príklad – výpočet „obvodových“ veličín sústavy – mechanické rýchlosti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395288" y="1114425"/>
          <a:ext cx="8353425" cy="5359400"/>
        </p:xfrm>
        <a:graphic>
          <a:graphicData uri="http://schemas.openxmlformats.org/presentationml/2006/ole">
            <p:oleObj spid="_x0000_s13314" name="Equation" r:id="rId3" imgW="4038480" imgH="259056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sk-SK" smtClean="0"/>
              <a:t>25.2. 2010</a:t>
            </a:r>
            <a:endParaRPr lang="en-US" smtClean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5C3E31-C087-4401-B26B-539422497D6C}" type="slidenum">
              <a:rPr lang="en-US" smtClean="0"/>
              <a:pPr/>
              <a:t>29</a:t>
            </a:fld>
            <a:endParaRPr lang="en-US" smtClean="0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ph idx="1"/>
          </p:nvPr>
        </p:nvGraphicFramePr>
        <p:xfrm>
          <a:off x="153988" y="1055688"/>
          <a:ext cx="8866187" cy="5075237"/>
        </p:xfrm>
        <a:graphic>
          <a:graphicData uri="http://schemas.openxmlformats.org/presentationml/2006/ole">
            <p:oleObj spid="_x0000_s14338" name="Equation" r:id="rId3" imgW="5613120" imgH="321300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C44DF573-74E4-4DE2-BC4E-CDB7DFC0E61B}" type="slidenum">
              <a:rPr lang="en-US">
                <a:latin typeface="+mn-lt"/>
              </a:rPr>
              <a:pPr defTabSz="860425">
                <a:defRPr/>
              </a:pPr>
              <a:t>3</a:t>
            </a:fld>
            <a:endParaRPr lang="en-US">
              <a:latin typeface="+mn-lt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30188"/>
            <a:ext cx="8858250" cy="415925"/>
          </a:xfrm>
        </p:spPr>
        <p:txBody>
          <a:bodyPr/>
          <a:lstStyle/>
          <a:p>
            <a:r>
              <a:rPr lang="sk-SK" smtClean="0"/>
              <a:t>Elektrodynamický reproduktor</a:t>
            </a:r>
          </a:p>
        </p:txBody>
      </p:sp>
      <p:pic>
        <p:nvPicPr>
          <p:cNvPr id="53253" name="Picture 3" descr="01_DRIV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0263" y="1270000"/>
            <a:ext cx="7372350" cy="4992688"/>
          </a:xfrm>
          <a:noFill/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5886468" y="763552"/>
            <a:ext cx="2921040" cy="1606572"/>
          </a:xfrm>
          <a:prstGeom prst="wedgeRoundRectCallout">
            <a:avLst>
              <a:gd name="adj1" fmla="val -98254"/>
              <a:gd name="adj2" fmla="val 62938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sk-SK" sz="1200" b="1" dirty="0"/>
              <a:t>Závažie kmitá rýchlosťou, ktorá sa preniesla z vnútorného „hrnca“ cez pružinu a odpor trenia medzi závažím a hrncom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F5F08CB3-87A4-44B0-8D66-BFC2477EAEAF}" type="slidenum">
              <a:rPr lang="en-US">
                <a:latin typeface="+mn-lt"/>
              </a:rPr>
              <a:pPr defTabSz="860425">
                <a:defRPr/>
              </a:pPr>
              <a:t>30</a:t>
            </a:fld>
            <a:endParaRPr lang="en-US">
              <a:latin typeface="+mn-lt"/>
            </a:endParaRPr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15888"/>
            <a:ext cx="8858250" cy="720725"/>
          </a:xfrm>
        </p:spPr>
        <p:txBody>
          <a:bodyPr/>
          <a:lstStyle/>
          <a:p>
            <a:r>
              <a:rPr lang="sk-SK" sz="3200" smtClean="0"/>
              <a:t>Príklad – aplikovanie metódy slučkových prúdov</a:t>
            </a:r>
          </a:p>
        </p:txBody>
      </p:sp>
      <p:sp>
        <p:nvSpPr>
          <p:cNvPr id="15367" name="Oval 8"/>
          <p:cNvSpPr>
            <a:spLocks noChangeArrowheads="1"/>
          </p:cNvSpPr>
          <p:nvPr/>
        </p:nvSpPr>
        <p:spPr bwMode="auto">
          <a:xfrm>
            <a:off x="3167063" y="3284538"/>
            <a:ext cx="1044575" cy="10080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15362" name="Object 16"/>
          <p:cNvGraphicFramePr>
            <a:graphicFrameLocks noChangeAspect="1"/>
          </p:cNvGraphicFramePr>
          <p:nvPr>
            <p:ph idx="1"/>
          </p:nvPr>
        </p:nvGraphicFramePr>
        <p:xfrm>
          <a:off x="719138" y="1738313"/>
          <a:ext cx="7597775" cy="3240087"/>
        </p:xfrm>
        <a:graphic>
          <a:graphicData uri="http://schemas.openxmlformats.org/presentationml/2006/ole">
            <p:oleObj spid="_x0000_s15362" name="Visio" r:id="rId3" imgW="3532942" imgH="1435179" progId="Visio.Drawing.11">
              <p:embed/>
            </p:oleObj>
          </a:graphicData>
        </a:graphic>
      </p:graphicFrame>
      <p:grpSp>
        <p:nvGrpSpPr>
          <p:cNvPr id="15368" name="Group 19"/>
          <p:cNvGrpSpPr>
            <a:grpSpLocks/>
          </p:cNvGrpSpPr>
          <p:nvPr/>
        </p:nvGrpSpPr>
        <p:grpSpPr bwMode="auto">
          <a:xfrm>
            <a:off x="3095625" y="5589588"/>
            <a:ext cx="1584325" cy="684212"/>
            <a:chOff x="1837" y="3362"/>
            <a:chExt cx="998" cy="431"/>
          </a:xfrm>
        </p:grpSpPr>
        <p:sp>
          <p:nvSpPr>
            <p:cNvPr id="15370" name="AutoShape 17"/>
            <p:cNvSpPr>
              <a:spLocks noChangeArrowheads="1"/>
            </p:cNvSpPr>
            <p:nvPr/>
          </p:nvSpPr>
          <p:spPr bwMode="auto">
            <a:xfrm>
              <a:off x="1837" y="3362"/>
              <a:ext cx="998" cy="431"/>
            </a:xfrm>
            <a:prstGeom prst="wedgeRoundRectCallout">
              <a:avLst>
                <a:gd name="adj1" fmla="val -70940"/>
                <a:gd name="adj2" fmla="val -274130"/>
                <a:gd name="adj3" fmla="val 16667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1009650">
                <a:buFontTx/>
                <a:buNone/>
              </a:pPr>
              <a:endParaRPr lang="sk-SK" sz="1200"/>
            </a:p>
          </p:txBody>
        </p:sp>
        <p:graphicFrame>
          <p:nvGraphicFramePr>
            <p:cNvPr id="15363" name="Object 18"/>
            <p:cNvGraphicFramePr>
              <a:graphicFrameLocks noChangeAspect="1"/>
            </p:cNvGraphicFramePr>
            <p:nvPr/>
          </p:nvGraphicFramePr>
          <p:xfrm>
            <a:off x="1950" y="3407"/>
            <a:ext cx="771" cy="309"/>
          </p:xfrm>
          <a:graphic>
            <a:graphicData uri="http://schemas.openxmlformats.org/presentationml/2006/ole">
              <p:oleObj spid="_x0000_s15363" name="Equation" r:id="rId4" imgW="571320" imgH="228600" progId="Equation.DSMT4">
                <p:embed/>
              </p:oleObj>
            </a:graphicData>
          </a:graphic>
        </p:graphicFrame>
      </p:grpSp>
      <p:sp>
        <p:nvSpPr>
          <p:cNvPr id="15369" name="AutoShape 20"/>
          <p:cNvSpPr>
            <a:spLocks noChangeArrowheads="1"/>
          </p:cNvSpPr>
          <p:nvPr/>
        </p:nvSpPr>
        <p:spPr bwMode="auto">
          <a:xfrm>
            <a:off x="179388" y="873125"/>
            <a:ext cx="2124075" cy="1079500"/>
          </a:xfrm>
          <a:prstGeom prst="wedgeRoundRectCallout">
            <a:avLst>
              <a:gd name="adj1" fmla="val 54407"/>
              <a:gd name="adj2" fmla="val 152500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sk-SK" sz="1200"/>
              <a:t>Aby bolo možné napísať viac ako jednu rovnicu, je vhodné doplniť ideálny zdroj konštantnej rýchlosti o „vnútorný odpor“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755C6BE2-0C48-4367-B631-08EF22DAFFFB}" type="slidenum">
              <a:rPr lang="en-US">
                <a:latin typeface="+mn-lt"/>
              </a:rPr>
              <a:pPr defTabSz="860425">
                <a:defRPr/>
              </a:pPr>
              <a:t>31</a:t>
            </a:fld>
            <a:endParaRPr lang="en-US">
              <a:latin typeface="+mn-lt"/>
            </a:endParaRP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smtClean="0"/>
              <a:t>Príklad – upravená symbolická schéma mechanickej sústavy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>
            <p:ph idx="1"/>
          </p:nvPr>
        </p:nvGraphicFramePr>
        <p:xfrm>
          <a:off x="777875" y="2184400"/>
          <a:ext cx="7567613" cy="3122613"/>
        </p:xfrm>
        <a:graphic>
          <a:graphicData uri="http://schemas.openxmlformats.org/presentationml/2006/ole">
            <p:oleObj spid="_x0000_s16386" name="Visio" r:id="rId3" imgW="3662541" imgH="1438930" progId="Visio.Drawing.11">
              <p:embed/>
            </p:oleObj>
          </a:graphicData>
        </a:graphic>
      </p:graphicFrame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1187450" y="2060575"/>
            <a:ext cx="1008063" cy="35639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3132138" y="1016000"/>
            <a:ext cx="2627312" cy="1008063"/>
          </a:xfrm>
          <a:prstGeom prst="wedgeRoundRectCallout">
            <a:avLst>
              <a:gd name="adj1" fmla="val -92417"/>
              <a:gd name="adj2" fmla="val 80236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sk-SK" sz="1200" b="1">
                <a:solidFill>
                  <a:srgbClr val="0000FF"/>
                </a:solidFill>
              </a:rPr>
              <a:t>Úprava analogickej schémy podľa predcházajúceho slajdu by sa takto prejavila na symbolickej schéme sústavy.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68B08113-B21F-4CBC-850A-3DA35F48E394}" type="slidenum">
              <a:rPr lang="en-US">
                <a:latin typeface="+mn-lt"/>
              </a:rPr>
              <a:pPr defTabSz="860425">
                <a:defRPr/>
              </a:pPr>
              <a:t>32</a:t>
            </a:fld>
            <a:endParaRPr lang="en-US">
              <a:latin typeface="+mn-lt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42875" y="152400"/>
            <a:ext cx="8858250" cy="682625"/>
          </a:xfrm>
        </p:spPr>
        <p:txBody>
          <a:bodyPr/>
          <a:lstStyle/>
          <a:p>
            <a:r>
              <a:rPr lang="sk-SK" sz="2400" smtClean="0"/>
              <a:t>Príklad – </a:t>
            </a:r>
            <a:r>
              <a:rPr lang="en-US" sz="2400" smtClean="0"/>
              <a:t>rie</a:t>
            </a:r>
            <a:r>
              <a:rPr lang="sk-SK" sz="2400" smtClean="0"/>
              <a:t>šenie </a:t>
            </a:r>
            <a:r>
              <a:rPr lang="en-US" sz="2400" smtClean="0"/>
              <a:t>anal</a:t>
            </a:r>
            <a:r>
              <a:rPr lang="sk-SK" sz="2400" smtClean="0"/>
              <a:t>o</a:t>
            </a:r>
            <a:r>
              <a:rPr lang="en-US" sz="2400" smtClean="0"/>
              <a:t>g</a:t>
            </a:r>
            <a:r>
              <a:rPr lang="sk-SK" sz="2400" smtClean="0"/>
              <a:t>ickej schémy metódou slučkových prúdov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>
            <p:ph idx="1"/>
          </p:nvPr>
        </p:nvGraphicFramePr>
        <p:xfrm>
          <a:off x="900113" y="1089025"/>
          <a:ext cx="7442200" cy="5286375"/>
        </p:xfrm>
        <a:graphic>
          <a:graphicData uri="http://schemas.openxmlformats.org/presentationml/2006/ole">
            <p:oleObj spid="_x0000_s17410" name="Equation" r:id="rId3" imgW="3416040" imgH="242568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25379689-94C8-4F78-B3FF-94C0B52560C2}" type="slidenum">
              <a:rPr lang="en-US">
                <a:latin typeface="+mn-lt"/>
              </a:rPr>
              <a:pPr defTabSz="860425">
                <a:defRPr/>
              </a:pPr>
              <a:t>33</a:t>
            </a:fld>
            <a:endParaRPr lang="en-US">
              <a:latin typeface="+mn-lt"/>
            </a:endParaRPr>
          </a:p>
        </p:txBody>
      </p:sp>
      <p:sp>
        <p:nvSpPr>
          <p:cNvPr id="1843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smtClean="0"/>
              <a:t>Maticový zápis a náčrt riešenia sústavy lineárnych rovníc: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79388" y="1196975"/>
          <a:ext cx="8785225" cy="1962150"/>
        </p:xfrm>
        <a:graphic>
          <a:graphicData uri="http://schemas.openxmlformats.org/presentationml/2006/ole">
            <p:oleObj spid="_x0000_s18434" name="Equation" r:id="rId3" imgW="3809880" imgH="850680" progId="Equation.DSMT4">
              <p:embed/>
            </p:oleObj>
          </a:graphicData>
        </a:graphic>
      </p:graphicFrame>
      <p:graphicFrame>
        <p:nvGraphicFramePr>
          <p:cNvPr id="18435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107950" y="3913188"/>
          <a:ext cx="9001125" cy="2022475"/>
        </p:xfrm>
        <a:graphic>
          <a:graphicData uri="http://schemas.openxmlformats.org/presentationml/2006/ole">
            <p:oleObj spid="_x0000_s18435" name="Equation" r:id="rId4" imgW="3898800" imgH="87624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D89BC398-A0E0-44C4-BF58-2FF0B614955B}" type="slidenum">
              <a:rPr lang="en-US">
                <a:latin typeface="+mn-lt"/>
              </a:rPr>
              <a:pPr defTabSz="860425">
                <a:defRPr/>
              </a:pPr>
              <a:t>34</a:t>
            </a:fld>
            <a:endParaRPr lang="en-US">
              <a:latin typeface="+mn-lt"/>
            </a:endParaRPr>
          </a:p>
        </p:txBody>
      </p:sp>
      <p:sp>
        <p:nvSpPr>
          <p:cNvPr id="19462" name="Rectangle 8"/>
          <p:cNvSpPr>
            <a:spLocks noGrp="1" noChangeArrowheads="1"/>
          </p:cNvSpPr>
          <p:nvPr>
            <p:ph type="title"/>
          </p:nvPr>
        </p:nvSpPr>
        <p:spPr>
          <a:xfrm>
            <a:off x="142875" y="152400"/>
            <a:ext cx="8858250" cy="647700"/>
          </a:xfrm>
        </p:spPr>
        <p:txBody>
          <a:bodyPr/>
          <a:lstStyle/>
          <a:p>
            <a:r>
              <a:rPr lang="sk-SK" sz="2400" smtClean="0"/>
              <a:t>Príklad – riešenie mechanickej sústavy pomocou programu AkAbak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701675" y="2886075"/>
          <a:ext cx="7324725" cy="3071813"/>
        </p:xfrm>
        <a:graphic>
          <a:graphicData uri="http://schemas.openxmlformats.org/presentationml/2006/ole">
            <p:oleObj spid="_x0000_s19458" name="Visio" r:id="rId3" imgW="3542526" imgH="1414760" progId="Visio.Drawing.11">
              <p:embed/>
            </p:oleObj>
          </a:graphicData>
        </a:graphic>
      </p:graphicFrame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287338" y="1376363"/>
            <a:ext cx="853281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25" tIns="43063" rIns="86125" bIns="43063"/>
          <a:lstStyle/>
          <a:p>
            <a:pPr marL="322263" indent="-322263" defTabSz="860425">
              <a:lnSpc>
                <a:spcPct val="90000"/>
              </a:lnSpc>
              <a:spcBef>
                <a:spcPct val="20000"/>
              </a:spcBef>
            </a:pPr>
            <a:r>
              <a:rPr lang="sk-SK" sz="2100">
                <a:latin typeface="Times New Roman" pitchFamily="18" charset="0"/>
              </a:rPr>
              <a:t>úpravíme analogickú schému pomocou Théveninovej vety: zmena zdroja konštantnej rýchlosti na zdroj konšt. sily („napäťový“ charakter)</a:t>
            </a:r>
          </a:p>
          <a:p>
            <a:pPr marL="322263" indent="-322263" defTabSz="860425">
              <a:lnSpc>
                <a:spcPct val="90000"/>
              </a:lnSpc>
              <a:spcBef>
                <a:spcPct val="20000"/>
              </a:spcBef>
            </a:pPr>
            <a:r>
              <a:rPr lang="sk-SK" sz="2100">
                <a:latin typeface="Times New Roman" pitchFamily="18" charset="0"/>
              </a:rPr>
              <a:t>dôvodom je skutočnosť, že Akabak nemá priamo implementovaný zdroj konštantnej rýchlosti</a:t>
            </a:r>
          </a:p>
          <a:p>
            <a:pPr marL="322263" indent="-322263" defTabSz="860425">
              <a:lnSpc>
                <a:spcPct val="90000"/>
              </a:lnSpc>
              <a:spcBef>
                <a:spcPct val="20000"/>
              </a:spcBef>
            </a:pPr>
            <a:r>
              <a:rPr lang="sk-SK" sz="2100">
                <a:latin typeface="Times New Roman" pitchFamily="18" charset="0"/>
              </a:rPr>
              <a:t>očíslujeme uzly schémy</a:t>
            </a:r>
          </a:p>
        </p:txBody>
      </p:sp>
      <p:grpSp>
        <p:nvGrpSpPr>
          <p:cNvPr id="19464" name="Group 12"/>
          <p:cNvGrpSpPr>
            <a:grpSpLocks/>
          </p:cNvGrpSpPr>
          <p:nvPr/>
        </p:nvGrpSpPr>
        <p:grpSpPr bwMode="auto">
          <a:xfrm>
            <a:off x="2843213" y="5229225"/>
            <a:ext cx="1584325" cy="684213"/>
            <a:chOff x="1837" y="3362"/>
            <a:chExt cx="998" cy="431"/>
          </a:xfrm>
        </p:grpSpPr>
        <p:sp>
          <p:nvSpPr>
            <p:cNvPr id="19465" name="AutoShape 13"/>
            <p:cNvSpPr>
              <a:spLocks noChangeArrowheads="1"/>
            </p:cNvSpPr>
            <p:nvPr/>
          </p:nvSpPr>
          <p:spPr bwMode="auto">
            <a:xfrm>
              <a:off x="1837" y="3362"/>
              <a:ext cx="998" cy="431"/>
            </a:xfrm>
            <a:prstGeom prst="wedgeRoundRectCallout">
              <a:avLst>
                <a:gd name="adj1" fmla="val -70940"/>
                <a:gd name="adj2" fmla="val -274130"/>
                <a:gd name="adj3" fmla="val 16667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1009650">
                <a:buFontTx/>
                <a:buNone/>
              </a:pPr>
              <a:endParaRPr lang="sk-SK" sz="1200"/>
            </a:p>
          </p:txBody>
        </p:sp>
        <p:graphicFrame>
          <p:nvGraphicFramePr>
            <p:cNvPr id="19459" name="Object 14"/>
            <p:cNvGraphicFramePr>
              <a:graphicFrameLocks noChangeAspect="1"/>
            </p:cNvGraphicFramePr>
            <p:nvPr/>
          </p:nvGraphicFramePr>
          <p:xfrm>
            <a:off x="1950" y="3407"/>
            <a:ext cx="771" cy="309"/>
          </p:xfrm>
          <a:graphic>
            <a:graphicData uri="http://schemas.openxmlformats.org/presentationml/2006/ole">
              <p:oleObj spid="_x0000_s19459" name="Equation" r:id="rId4" imgW="571320" imgH="228600" progId="Equation.DSMT4">
                <p:embed/>
              </p:oleObj>
            </a:graphicData>
          </a:graphic>
        </p:graphicFrame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3E7E64CD-6E12-43C6-AABF-DB5BF9C19CB8}" type="slidenum">
              <a:rPr lang="en-US">
                <a:latin typeface="+mn-lt"/>
              </a:rPr>
              <a:pPr defTabSz="860425">
                <a:defRPr/>
              </a:pPr>
              <a:t>35</a:t>
            </a:fld>
            <a:endParaRPr lang="en-US">
              <a:latin typeface="+mn-lt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smtClean="0"/>
              <a:t>AkAbak: analogická schéma sústavy zapísaná vo forme skriptu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>
            <p:ph idx="1"/>
          </p:nvPr>
        </p:nvGraphicFramePr>
        <p:xfrm>
          <a:off x="365125" y="1439863"/>
          <a:ext cx="8448675" cy="4651375"/>
        </p:xfrm>
        <a:graphic>
          <a:graphicData uri="http://schemas.openxmlformats.org/presentationml/2006/ole">
            <p:oleObj spid="_x0000_s20482" name="Bitmap Image" r:id="rId3" imgW="5904762" imgH="3095238" progId="PBrush">
              <p:embed/>
            </p:oleObj>
          </a:graphicData>
        </a:graphic>
      </p:graphicFrame>
      <p:sp>
        <p:nvSpPr>
          <p:cNvPr id="20486" name="Oval 7"/>
          <p:cNvSpPr>
            <a:spLocks noChangeArrowheads="1"/>
          </p:cNvSpPr>
          <p:nvPr/>
        </p:nvSpPr>
        <p:spPr bwMode="auto">
          <a:xfrm>
            <a:off x="5400675" y="2060575"/>
            <a:ext cx="1655763" cy="5397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FE808B5C-18F6-40A6-9702-59E57A75A8CB}" type="slidenum">
              <a:rPr lang="en-US">
                <a:latin typeface="+mn-lt"/>
              </a:rPr>
              <a:pPr defTabSz="860425">
                <a:defRPr/>
              </a:pPr>
              <a:t>36</a:t>
            </a:fld>
            <a:endParaRPr lang="en-US">
              <a:latin typeface="+mn-lt"/>
            </a:endParaRPr>
          </a:p>
        </p:txBody>
      </p:sp>
      <p:sp>
        <p:nvSpPr>
          <p:cNvPr id="6656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AkAbak: m</a:t>
            </a:r>
            <a:r>
              <a:rPr lang="en-US" smtClean="0"/>
              <a:t>echanick</a:t>
            </a:r>
            <a:r>
              <a:rPr lang="sk-SK" smtClean="0"/>
              <a:t>é rýchlosti v sústave</a:t>
            </a:r>
          </a:p>
        </p:txBody>
      </p:sp>
      <p:pic>
        <p:nvPicPr>
          <p:cNvPr id="6656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3EC8D6F2-3AFE-45C6-B384-C5D9D41FB332}" type="slidenum">
              <a:rPr lang="en-US">
                <a:latin typeface="+mn-lt"/>
              </a:rPr>
              <a:pPr defTabSz="860425">
                <a:defRPr/>
              </a:pPr>
              <a:t>37</a:t>
            </a:fld>
            <a:endParaRPr lang="en-US">
              <a:latin typeface="+mn-lt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AkAbak: mechanické sily v sústave</a:t>
            </a:r>
          </a:p>
        </p:txBody>
      </p:sp>
      <p:pic>
        <p:nvPicPr>
          <p:cNvPr id="6758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33488"/>
            <a:ext cx="7920037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1580987C-5760-47CD-9B4E-304478872F21}" type="slidenum">
              <a:rPr lang="en-US">
                <a:latin typeface="+mn-lt"/>
              </a:rPr>
              <a:pPr defTabSz="860425">
                <a:defRPr/>
              </a:pPr>
              <a:t>38</a:t>
            </a:fld>
            <a:endParaRPr lang="en-US">
              <a:latin typeface="+mn-lt"/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AkAbak: mechanické výchylky v sústave</a:t>
            </a:r>
          </a:p>
        </p:txBody>
      </p:sp>
      <p:pic>
        <p:nvPicPr>
          <p:cNvPr id="6861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06C21206-1526-4177-90CC-D7DCD0785FBF}" type="slidenum">
              <a:rPr lang="en-US">
                <a:latin typeface="+mn-lt"/>
              </a:rPr>
              <a:pPr defTabSz="860425">
                <a:defRPr/>
              </a:pPr>
              <a:t>39</a:t>
            </a:fld>
            <a:endParaRPr lang="en-US">
              <a:latin typeface="+mn-lt"/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AkAbak: mechanické zrýchlenia v sústave</a:t>
            </a:r>
          </a:p>
        </p:txBody>
      </p:sp>
      <p:pic>
        <p:nvPicPr>
          <p:cNvPr id="6963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F87FA17C-BAA5-4B63-9FD1-5C4A9EE1915E}" type="slidenum">
              <a:rPr lang="en-US">
                <a:latin typeface="+mn-lt"/>
              </a:rPr>
              <a:pPr defTabSz="860425">
                <a:defRPr/>
              </a:pPr>
              <a:t>4</a:t>
            </a:fld>
            <a:endParaRPr lang="en-US">
              <a:latin typeface="+mn-lt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52400"/>
            <a:ext cx="8858250" cy="450850"/>
          </a:xfrm>
        </p:spPr>
        <p:txBody>
          <a:bodyPr/>
          <a:lstStyle/>
          <a:p>
            <a:r>
              <a:rPr lang="sk-SK" sz="2400" b="1" smtClean="0"/>
              <a:t>Podsystémy elektrodynamického reproduktora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628775"/>
            <a:ext cx="4854575" cy="4932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 smtClean="0"/>
              <a:t>elektrodynamický elektromechanický menič: </a:t>
            </a:r>
          </a:p>
          <a:p>
            <a:pPr lvl="1">
              <a:lnSpc>
                <a:spcPct val="90000"/>
              </a:lnSpc>
            </a:pPr>
            <a:r>
              <a:rPr lang="sk-SK" sz="2000" smtClean="0"/>
              <a:t>magnetický obvod (permanentný magnet, pólové nástavce, predná a zadná platňa)</a:t>
            </a:r>
          </a:p>
          <a:p>
            <a:pPr lvl="1">
              <a:lnSpc>
                <a:spcPct val="90000"/>
              </a:lnSpc>
            </a:pPr>
            <a:r>
              <a:rPr lang="sk-SK" sz="2000" smtClean="0"/>
              <a:t>cievka;</a:t>
            </a:r>
          </a:p>
          <a:p>
            <a:pPr>
              <a:lnSpc>
                <a:spcPct val="90000"/>
              </a:lnSpc>
            </a:pPr>
            <a:r>
              <a:rPr lang="sk-SK" sz="2400" smtClean="0"/>
              <a:t>akustický vysielač - membrána v tvare:</a:t>
            </a:r>
          </a:p>
          <a:p>
            <a:pPr lvl="1">
              <a:lnSpc>
                <a:spcPct val="90000"/>
              </a:lnSpc>
            </a:pPr>
            <a:r>
              <a:rPr lang="sk-SK" sz="2000" smtClean="0"/>
              <a:t>zrezaného kužeľa</a:t>
            </a:r>
          </a:p>
          <a:p>
            <a:pPr lvl="1">
              <a:lnSpc>
                <a:spcPct val="90000"/>
              </a:lnSpc>
            </a:pPr>
            <a:r>
              <a:rPr lang="sk-SK" sz="2000" smtClean="0"/>
              <a:t>guľového vrchlíka</a:t>
            </a:r>
          </a:p>
          <a:p>
            <a:pPr>
              <a:lnSpc>
                <a:spcPct val="90000"/>
              </a:lnSpc>
            </a:pPr>
            <a:r>
              <a:rPr lang="sk-SK" sz="2400" smtClean="0"/>
              <a:t>zavesenie membrány a cievky:</a:t>
            </a:r>
          </a:p>
          <a:p>
            <a:pPr lvl="1">
              <a:lnSpc>
                <a:spcPct val="90000"/>
              </a:lnSpc>
            </a:pPr>
            <a:r>
              <a:rPr lang="sk-SK" sz="2000" smtClean="0"/>
              <a:t>strediaca membrána - pavúka (spider)</a:t>
            </a:r>
          </a:p>
          <a:p>
            <a:pPr lvl="1">
              <a:lnSpc>
                <a:spcPct val="90000"/>
              </a:lnSpc>
            </a:pPr>
            <a:r>
              <a:rPr lang="sk-SK" sz="2000" smtClean="0"/>
              <a:t>poddajné zavesenie na okrajoch (surround)</a:t>
            </a:r>
          </a:p>
          <a:p>
            <a:pPr>
              <a:lnSpc>
                <a:spcPct val="90000"/>
              </a:lnSpc>
            </a:pPr>
            <a:endParaRPr lang="sk-SK" sz="2400" smtClean="0"/>
          </a:p>
        </p:txBody>
      </p:sp>
      <p:pic>
        <p:nvPicPr>
          <p:cNvPr id="54278" name="Picture 4" descr="jpg_0000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916113"/>
            <a:ext cx="28781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5" descr="jpg_00000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076700"/>
            <a:ext cx="2989263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97998718-BA14-4A6C-ADB5-CC0A2EDC4C22}" type="slidenum">
              <a:rPr lang="en-US">
                <a:latin typeface="+mn-lt"/>
              </a:rPr>
              <a:pPr defTabSz="860425">
                <a:defRPr/>
              </a:pPr>
              <a:t>40</a:t>
            </a:fld>
            <a:endParaRPr lang="en-US">
              <a:latin typeface="+mn-lt"/>
            </a:endParaRP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k-SK" sz="2500" smtClean="0"/>
              <a:t>....</a:t>
            </a:r>
          </a:p>
        </p:txBody>
      </p:sp>
      <p:grpSp>
        <p:nvGrpSpPr>
          <p:cNvPr id="21511" name="Group 11"/>
          <p:cNvGrpSpPr>
            <a:grpSpLocks/>
          </p:cNvGrpSpPr>
          <p:nvPr/>
        </p:nvGrpSpPr>
        <p:grpSpPr bwMode="auto">
          <a:xfrm>
            <a:off x="250825" y="3644900"/>
            <a:ext cx="5041900" cy="2700338"/>
            <a:chOff x="158" y="2296"/>
            <a:chExt cx="3176" cy="1701"/>
          </a:xfrm>
        </p:grpSpPr>
        <p:graphicFrame>
          <p:nvGraphicFramePr>
            <p:cNvPr id="21506" name="Object 5"/>
            <p:cNvGraphicFramePr>
              <a:graphicFrameLocks noChangeAspect="1"/>
            </p:cNvGraphicFramePr>
            <p:nvPr/>
          </p:nvGraphicFramePr>
          <p:xfrm>
            <a:off x="181" y="2296"/>
            <a:ext cx="3153" cy="1457"/>
          </p:xfrm>
          <a:graphic>
            <a:graphicData uri="http://schemas.openxmlformats.org/presentationml/2006/ole">
              <p:oleObj spid="_x0000_s21506" name="Visio" r:id="rId3" imgW="3029962" imgH="1399758" progId="Visio.Drawing.11">
                <p:embed/>
              </p:oleObj>
            </a:graphicData>
          </a:graphic>
        </p:graphicFrame>
        <p:sp>
          <p:nvSpPr>
            <p:cNvPr id="21516" name="Oval 8"/>
            <p:cNvSpPr>
              <a:spLocks noChangeArrowheads="1"/>
            </p:cNvSpPr>
            <p:nvPr/>
          </p:nvSpPr>
          <p:spPr bwMode="auto">
            <a:xfrm>
              <a:off x="158" y="2319"/>
              <a:ext cx="749" cy="167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</p:grpSp>
      <p:grpSp>
        <p:nvGrpSpPr>
          <p:cNvPr id="21512" name="Group 10"/>
          <p:cNvGrpSpPr>
            <a:grpSpLocks/>
          </p:cNvGrpSpPr>
          <p:nvPr/>
        </p:nvGrpSpPr>
        <p:grpSpPr bwMode="auto">
          <a:xfrm>
            <a:off x="179388" y="1196975"/>
            <a:ext cx="5286375" cy="2028825"/>
            <a:chOff x="113" y="754"/>
            <a:chExt cx="3330" cy="1278"/>
          </a:xfrm>
        </p:grpSpPr>
        <p:pic>
          <p:nvPicPr>
            <p:cNvPr id="2151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754"/>
              <a:ext cx="3330" cy="1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5" name="Rectangle 9"/>
            <p:cNvSpPr>
              <a:spLocks noChangeArrowheads="1"/>
            </p:cNvSpPr>
            <p:nvPr/>
          </p:nvSpPr>
          <p:spPr bwMode="auto">
            <a:xfrm>
              <a:off x="340" y="1071"/>
              <a:ext cx="2359" cy="1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</p:grpSp>
      <p:sp>
        <p:nvSpPr>
          <p:cNvPr id="21513" name="AutoShape 12"/>
          <p:cNvSpPr>
            <a:spLocks noChangeArrowheads="1"/>
          </p:cNvSpPr>
          <p:nvPr/>
        </p:nvSpPr>
        <p:spPr bwMode="auto">
          <a:xfrm>
            <a:off x="6192838" y="1665288"/>
            <a:ext cx="2555875" cy="1116012"/>
          </a:xfrm>
          <a:prstGeom prst="wedgeRoundRectCallout">
            <a:avLst>
              <a:gd name="adj1" fmla="val -114722"/>
              <a:gd name="adj2" fmla="val -42319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1113" indent="-11113" defTabSz="1009650">
              <a:buFontTx/>
              <a:buNone/>
            </a:pPr>
            <a:r>
              <a:rPr lang="sk-SK" sz="1200"/>
              <a:t>Prvok Gyrator, ktorý je v AkAbaku e</a:t>
            </a:r>
            <a:r>
              <a:rPr lang="en-US" sz="1200"/>
              <a:t>lektromechanick</a:t>
            </a:r>
            <a:r>
              <a:rPr lang="sk-SK" sz="1200"/>
              <a:t>ým meničom a ktorý možno použiť ako zdroj konštantnej (mechanickej) rýchlosti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86763A90-9E93-4493-B09C-9664DD6FE3B5}" type="slidenum">
              <a:rPr lang="en-US">
                <a:latin typeface="+mn-lt"/>
              </a:rPr>
              <a:pPr defTabSz="860425">
                <a:defRPr/>
              </a:pPr>
              <a:t>41</a:t>
            </a:fld>
            <a:endParaRPr lang="en-US">
              <a:latin typeface="+mn-lt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pic>
        <p:nvPicPr>
          <p:cNvPr id="7066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33488"/>
            <a:ext cx="8245475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8701088" cy="827088"/>
          </a:xfrm>
        </p:spPr>
        <p:txBody>
          <a:bodyPr/>
          <a:lstStyle/>
          <a:p>
            <a:pPr algn="l"/>
            <a:r>
              <a:rPr lang="sk-SK" sz="2400" smtClean="0"/>
              <a:t>Príklad - zapojenie mechanických prvkov na spoločnú rýchlosť</a:t>
            </a:r>
          </a:p>
        </p:txBody>
      </p:sp>
      <p:sp>
        <p:nvSpPr>
          <p:cNvPr id="7168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sk-SK" smtClean="0"/>
              <a:t>25.2. 2010</a:t>
            </a:r>
            <a:endParaRPr lang="en-US" smtClean="0"/>
          </a:p>
        </p:txBody>
      </p:sp>
      <p:sp>
        <p:nvSpPr>
          <p:cNvPr id="7168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BE848A-88C2-4426-AF7F-3B65FCD4164B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716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274763"/>
            <a:ext cx="87630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8774113" cy="827088"/>
          </a:xfrm>
        </p:spPr>
        <p:txBody>
          <a:bodyPr/>
          <a:lstStyle/>
          <a:p>
            <a:r>
              <a:rPr lang="sk-SK" sz="2800" smtClean="0"/>
              <a:t>Príklad – zapojenie prvkov na spoločnú silu</a:t>
            </a:r>
          </a:p>
        </p:txBody>
      </p:sp>
      <p:sp>
        <p:nvSpPr>
          <p:cNvPr id="72707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sk-SK" smtClean="0"/>
              <a:t>25.2. 2010</a:t>
            </a:r>
            <a:endParaRPr lang="en-US" smtClean="0"/>
          </a:p>
        </p:txBody>
      </p:sp>
      <p:sp>
        <p:nvSpPr>
          <p:cNvPr id="7270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FC3AC2-C419-4115-B14C-BB5DA56BC73B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993775"/>
            <a:ext cx="8726488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4429125" cy="827088"/>
          </a:xfrm>
        </p:spPr>
        <p:txBody>
          <a:bodyPr/>
          <a:lstStyle/>
          <a:p>
            <a:r>
              <a:rPr lang="sk-SK" smtClean="0"/>
              <a:t>Príklad</a:t>
            </a:r>
          </a:p>
        </p:txBody>
      </p:sp>
      <p:sp>
        <p:nvSpPr>
          <p:cNvPr id="73731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sk-SK" smtClean="0"/>
              <a:t>25.2. 2010</a:t>
            </a:r>
            <a:endParaRPr lang="en-US" smtClean="0"/>
          </a:p>
        </p:txBody>
      </p:sp>
      <p:sp>
        <p:nvSpPr>
          <p:cNvPr id="7373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8CC122-9113-4988-BE27-19A68E8342F4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092200"/>
            <a:ext cx="8699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4429125" cy="827088"/>
          </a:xfrm>
        </p:spPr>
        <p:txBody>
          <a:bodyPr/>
          <a:lstStyle/>
          <a:p>
            <a:r>
              <a:rPr lang="sk-SK" smtClean="0"/>
              <a:t>Príklad</a:t>
            </a:r>
          </a:p>
        </p:txBody>
      </p:sp>
      <p:sp>
        <p:nvSpPr>
          <p:cNvPr id="74755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sk-SK" smtClean="0"/>
              <a:t>25.2. 2010</a:t>
            </a:r>
            <a:endParaRPr lang="en-US" smtClean="0"/>
          </a:p>
        </p:txBody>
      </p:sp>
      <p:sp>
        <p:nvSpPr>
          <p:cNvPr id="7475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9AFE97-EC58-4E4B-B18B-4D2B8AA644D5}" type="slidenum">
              <a:rPr lang="en-US" smtClean="0"/>
              <a:pPr/>
              <a:t>45</a:t>
            </a:fld>
            <a:endParaRPr lang="en-US" smtClean="0"/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055688"/>
            <a:ext cx="86899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4429125" cy="827088"/>
          </a:xfrm>
        </p:spPr>
        <p:txBody>
          <a:bodyPr/>
          <a:lstStyle/>
          <a:p>
            <a:r>
              <a:rPr lang="sk-SK" smtClean="0"/>
              <a:t>Príklad</a:t>
            </a:r>
          </a:p>
        </p:txBody>
      </p:sp>
      <p:sp>
        <p:nvSpPr>
          <p:cNvPr id="75779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sk-SK" smtClean="0"/>
              <a:t>25.2. 2010</a:t>
            </a:r>
            <a:endParaRPr lang="en-US" smtClean="0"/>
          </a:p>
        </p:txBody>
      </p:sp>
      <p:sp>
        <p:nvSpPr>
          <p:cNvPr id="75780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9B3A8E-BE6B-433F-8B05-F7FE3831C256}" type="slidenum">
              <a:rPr lang="en-US" smtClean="0"/>
              <a:pPr/>
              <a:t>46</a:t>
            </a:fld>
            <a:endParaRPr lang="en-US" smtClean="0"/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168400"/>
            <a:ext cx="87630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BAE96B6D-10D2-4B38-80A3-B07414549E0A}" type="slidenum">
              <a:rPr lang="en-US">
                <a:latin typeface="+mn-lt"/>
              </a:rPr>
              <a:pPr defTabSz="860425">
                <a:defRPr/>
              </a:pPr>
              <a:t>47</a:t>
            </a:fld>
            <a:endParaRPr lang="en-US">
              <a:latin typeface="+mn-lt"/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96863"/>
            <a:ext cx="8569325" cy="719137"/>
          </a:xfrm>
        </p:spPr>
        <p:txBody>
          <a:bodyPr/>
          <a:lstStyle/>
          <a:p>
            <a:r>
              <a:rPr lang="sk-SK" sz="4000" smtClean="0"/>
              <a:t>Test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244600"/>
            <a:ext cx="8747125" cy="5316538"/>
          </a:xfrm>
        </p:spPr>
        <p:txBody>
          <a:bodyPr/>
          <a:lstStyle/>
          <a:p>
            <a:r>
              <a:rPr lang="sk-SK" smtClean="0"/>
              <a:t>Mechanická hmotnosť má v analogickej schéme značku ako:</a:t>
            </a:r>
          </a:p>
          <a:p>
            <a:pPr lvl="1"/>
            <a:r>
              <a:rPr lang="sk-SK" smtClean="0"/>
              <a:t>a) elektrický odpor</a:t>
            </a:r>
          </a:p>
          <a:p>
            <a:pPr lvl="1"/>
            <a:r>
              <a:rPr lang="sk-SK" smtClean="0"/>
              <a:t>b) elektrická indukčnosť</a:t>
            </a:r>
          </a:p>
          <a:p>
            <a:pPr lvl="1"/>
            <a:r>
              <a:rPr lang="sk-SK" smtClean="0"/>
              <a:t>c) elektrická kapacita</a:t>
            </a:r>
          </a:p>
          <a:p>
            <a:r>
              <a:rPr lang="sk-SK" smtClean="0"/>
              <a:t>Mechanické prvky kmitajúce rovnakou rýchlosťou sú v analogickej schéme zapojené:</a:t>
            </a:r>
          </a:p>
          <a:p>
            <a:pPr lvl="1"/>
            <a:r>
              <a:rPr lang="sk-SK" smtClean="0"/>
              <a:t>a) paralelne</a:t>
            </a:r>
          </a:p>
          <a:p>
            <a:pPr lvl="1"/>
            <a:r>
              <a:rPr lang="sk-SK" smtClean="0"/>
              <a:t>b) do série</a:t>
            </a:r>
          </a:p>
          <a:p>
            <a:r>
              <a:rPr lang="sk-SK" smtClean="0"/>
              <a:t>Napíšte „mechanickú verziu“ Ohmovho zákona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3E1F3CA5-46B2-4F12-AEE4-B6AD845B8724}" type="slidenum">
              <a:rPr lang="en-US">
                <a:latin typeface="+mn-lt"/>
              </a:rPr>
              <a:pPr defTabSz="860425">
                <a:defRPr/>
              </a:pPr>
              <a:t>48</a:t>
            </a:fld>
            <a:endParaRPr lang="en-US">
              <a:latin typeface="+mn-lt"/>
            </a:endParaRP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384425"/>
            <a:ext cx="8858250" cy="1657350"/>
          </a:xfrm>
        </p:spPr>
        <p:txBody>
          <a:bodyPr/>
          <a:lstStyle/>
          <a:p>
            <a:r>
              <a:rPr lang="sk-SK" sz="4000" smtClean="0"/>
              <a:t>Akustické sústavy</a:t>
            </a:r>
            <a:br>
              <a:rPr lang="sk-SK" sz="4000" smtClean="0"/>
            </a:br>
            <a:r>
              <a:rPr lang="sk-SK" sz="4000" smtClean="0"/>
              <a:t>(so sústredenými parametrami)</a:t>
            </a:r>
          </a:p>
        </p:txBody>
      </p:sp>
    </p:spTree>
  </p:cSld>
  <p:clrMapOvr>
    <a:masterClrMapping/>
  </p:clrMapOvr>
  <p:transition spd="med"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Akustická sústava versus akustické pole</a:t>
            </a:r>
            <a:endParaRPr lang="en-US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Akutické pole:</a:t>
            </a:r>
          </a:p>
          <a:p>
            <a:pPr lvl="1"/>
            <a:r>
              <a:rPr lang="sk-SK" smtClean="0"/>
              <a:t>priestor, v ktorom pôsobí jeden alebo niekoľko zvukových zdrojov a zvuková vlna sa v ňom šíri  „štandardným“ spôsobom, t.j. dochádza v ňom k odrazom, lomom, ohybom, tlmeniu atď. </a:t>
            </a:r>
          </a:p>
          <a:p>
            <a:r>
              <a:rPr lang="sk-SK" smtClean="0"/>
              <a:t>Akustická sústava</a:t>
            </a:r>
          </a:p>
          <a:p>
            <a:pPr lvl="1"/>
            <a:r>
              <a:rPr lang="sk-SK" smtClean="0"/>
              <a:t>priestor, v ktorom sa zvuková vlna nešíri štandardným spôsobom, ale priestor kmitá ako celok a má „de facto“ vlastnosti mechanickej sústavy, rozkmitanej zvukovou vlnou</a:t>
            </a:r>
          </a:p>
          <a:p>
            <a:pPr lvl="1"/>
            <a:r>
              <a:rPr lang="sk-SK" smtClean="0"/>
              <a:t>za určitých zjednodušujúcich podmienok môžeme častiam akustických sústav priradiť dominantnú vlastnosť, sústredenú do jedného bodu sústavy (sústava so sústredenými parametrami)</a:t>
            </a:r>
          </a:p>
          <a:p>
            <a:endParaRPr lang="en-US" smtClean="0"/>
          </a:p>
        </p:txBody>
      </p:sp>
      <p:sp>
        <p:nvSpPr>
          <p:cNvPr id="788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sk-SK" smtClean="0"/>
              <a:t>25.2. 2010</a:t>
            </a:r>
            <a:endParaRPr lang="en-US" smtClean="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86CD60-7A1A-4A55-8253-F887CFC3D352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B133D875-6EE9-49ED-9A87-07A42362ECC4}" type="slidenum">
              <a:rPr lang="en-US">
                <a:latin typeface="+mn-lt"/>
              </a:rPr>
              <a:pPr defTabSz="860425">
                <a:defRPr/>
              </a:pPr>
              <a:t>5</a:t>
            </a:fld>
            <a:endParaRPr lang="en-US">
              <a:latin typeface="+mn-lt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87338"/>
            <a:ext cx="8858250" cy="282575"/>
          </a:xfrm>
        </p:spPr>
        <p:txBody>
          <a:bodyPr/>
          <a:lstStyle/>
          <a:p>
            <a:r>
              <a:rPr lang="sk-SK" sz="2400" smtClean="0"/>
              <a:t>Typické parametre nízkotónového reproduktora (woofer)</a:t>
            </a:r>
          </a:p>
        </p:txBody>
      </p:sp>
      <p:pic>
        <p:nvPicPr>
          <p:cNvPr id="5530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0513" y="800100"/>
            <a:ext cx="4087812" cy="5761038"/>
          </a:xfrm>
          <a:noFill/>
        </p:spPr>
      </p:pic>
      <p:pic>
        <p:nvPicPr>
          <p:cNvPr id="5530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765175"/>
            <a:ext cx="4327525" cy="5805488"/>
          </a:xfr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F58AAE68-74D7-4896-92A4-B5D580F2D66F}" type="slidenum">
              <a:rPr lang="en-US">
                <a:latin typeface="+mn-lt"/>
              </a:rPr>
              <a:pPr defTabSz="860425">
                <a:defRPr/>
              </a:pPr>
              <a:t>50</a:t>
            </a:fld>
            <a:endParaRPr lang="en-US">
              <a:latin typeface="+mn-lt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Akustické sústavy so sústredenými parametrami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89025"/>
            <a:ext cx="8858250" cy="2741613"/>
          </a:xfrm>
        </p:spPr>
        <p:txBody>
          <a:bodyPr/>
          <a:lstStyle/>
          <a:p>
            <a:r>
              <a:rPr lang="sk-SK" smtClean="0"/>
              <a:t>tzv. malé akustické obvody, ktorých rozmery sú oveľa menšie než vlnová dĺžka zvukového vlnenia</a:t>
            </a:r>
          </a:p>
          <a:p>
            <a:r>
              <a:rPr lang="sk-SK" smtClean="0"/>
              <a:t>dutiny, trubice, kapiláry, štrbiny, mriežky, ....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1800225" y="3249613"/>
          <a:ext cx="4968875" cy="2055812"/>
        </p:xfrm>
        <a:graphic>
          <a:graphicData uri="http://schemas.openxmlformats.org/presentationml/2006/ole">
            <p:oleObj spid="_x0000_s22530" name="Equation" r:id="rId3" imgW="2145960" imgH="88884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274BE1F3-E835-45AE-AAA2-5E236D39C7DE}" type="slidenum">
              <a:rPr lang="en-US">
                <a:latin typeface="+mn-lt"/>
              </a:rPr>
              <a:pPr defTabSz="860425">
                <a:defRPr/>
              </a:pPr>
              <a:t>51</a:t>
            </a:fld>
            <a:endParaRPr lang="en-US">
              <a:latin typeface="+mn-lt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142875" y="152400"/>
            <a:ext cx="8858250" cy="1085850"/>
          </a:xfrm>
        </p:spPr>
        <p:txBody>
          <a:bodyPr/>
          <a:lstStyle/>
          <a:p>
            <a:r>
              <a:rPr lang="sk-SK" smtClean="0"/>
              <a:t>Príklad</a:t>
            </a:r>
            <a:br>
              <a:rPr lang="sk-SK" smtClean="0"/>
            </a:br>
            <a:r>
              <a:rPr lang="sk-SK" sz="1600" smtClean="0"/>
              <a:t>Aké rozmery by mal mať akustický obvod, aby sme ho mohli považovať za obvod so sústrednými parametrami vo frekvenčnom pásme 1. do 250 Hz a 2. do 2500 Hz ?</a:t>
            </a:r>
            <a:endParaRPr lang="sk-SK" smtClean="0"/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>
            <p:ph idx="1"/>
          </p:nvPr>
        </p:nvGraphicFramePr>
        <p:xfrm>
          <a:off x="627063" y="1312863"/>
          <a:ext cx="7516812" cy="1825625"/>
        </p:xfrm>
        <a:graphic>
          <a:graphicData uri="http://schemas.openxmlformats.org/presentationml/2006/ole">
            <p:oleObj spid="_x0000_s23554" name="Equation" r:id="rId4" imgW="3657600" imgH="888840" progId="Equation.DSMT4">
              <p:embed/>
            </p:oleObj>
          </a:graphicData>
        </a:graphic>
      </p:graphicFrame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7288" y="3536950"/>
            <a:ext cx="36639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bassref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138" y="3573463"/>
            <a:ext cx="18161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C85D5AFE-34C6-4034-B64D-0FCEB0FC3816}" type="slidenum">
              <a:rPr lang="en-US">
                <a:latin typeface="+mn-lt"/>
              </a:rPr>
              <a:pPr defTabSz="860425">
                <a:defRPr/>
              </a:pPr>
              <a:t>52</a:t>
            </a:fld>
            <a:endParaRPr lang="en-US">
              <a:latin typeface="+mn-lt"/>
            </a:endParaRP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Akustické prvky a veličiny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1439863"/>
            <a:ext cx="8520112" cy="5121275"/>
          </a:xfrm>
        </p:spPr>
        <p:txBody>
          <a:bodyPr/>
          <a:lstStyle/>
          <a:p>
            <a:r>
              <a:rPr lang="sk-SK" smtClean="0"/>
              <a:t>Akustické prvky</a:t>
            </a:r>
          </a:p>
          <a:p>
            <a:pPr lvl="1"/>
            <a:r>
              <a:rPr lang="sk-SK" smtClean="0"/>
              <a:t>akustický odpor</a:t>
            </a:r>
          </a:p>
          <a:p>
            <a:pPr lvl="1"/>
            <a:r>
              <a:rPr lang="sk-SK" smtClean="0"/>
              <a:t>akustická hmotnosť</a:t>
            </a:r>
          </a:p>
          <a:p>
            <a:pPr lvl="1"/>
            <a:r>
              <a:rPr lang="sk-SK" smtClean="0"/>
              <a:t>akustická poddajnosť</a:t>
            </a:r>
          </a:p>
          <a:p>
            <a:endParaRPr lang="en-US" smtClean="0"/>
          </a:p>
          <a:p>
            <a:r>
              <a:rPr lang="sk-SK" smtClean="0"/>
              <a:t>Akustické veličiny a zdroje</a:t>
            </a:r>
          </a:p>
          <a:p>
            <a:pPr lvl="1"/>
            <a:r>
              <a:rPr lang="sk-SK" smtClean="0"/>
              <a:t>akustický tlak </a:t>
            </a:r>
            <a:r>
              <a:rPr lang="sk-SK" smtClean="0">
                <a:cs typeface="Times New Roman" pitchFamily="18" charset="0"/>
              </a:rPr>
              <a:t>→ zdroj konštantného akustického tlaku</a:t>
            </a:r>
          </a:p>
          <a:p>
            <a:pPr lvl="1"/>
            <a:r>
              <a:rPr lang="sk-SK" smtClean="0"/>
              <a:t>akustická objemová rýchlosť </a:t>
            </a:r>
            <a:r>
              <a:rPr lang="sk-SK" smtClean="0">
                <a:cs typeface="Times New Roman" pitchFamily="18" charset="0"/>
              </a:rPr>
              <a:t>→ zdroj konštantnej objemovej rýchlosti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DED9E0FF-82AA-407B-BC19-BA19BC264358}" type="slidenum">
              <a:rPr lang="en-US">
                <a:latin typeface="+mn-lt"/>
              </a:rPr>
              <a:pPr defTabSz="860425">
                <a:defRPr/>
              </a:pPr>
              <a:t>53</a:t>
            </a:fld>
            <a:endParaRPr lang="en-US">
              <a:latin typeface="+mn-lt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Akustick</a:t>
            </a:r>
            <a:r>
              <a:rPr lang="sk-SK" sz="2800" smtClean="0"/>
              <a:t>á objemová výchylka a objemová rýchlosť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166813"/>
            <a:ext cx="885825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b="1" smtClean="0"/>
              <a:t>akustická objemová rýchlosť</a:t>
            </a:r>
            <a:r>
              <a:rPr lang="sk-SK" smtClean="0"/>
              <a:t> je rýchlosť toku prostredia v ktorom sa šíri zvuková vlna cez jednotku plochy – w</a:t>
            </a:r>
            <a:r>
              <a:rPr lang="sk-SK" baseline="-25000" smtClean="0"/>
              <a:t>A</a:t>
            </a:r>
            <a:r>
              <a:rPr lang="sk-SK" smtClean="0"/>
              <a:t> </a:t>
            </a:r>
            <a:r>
              <a:rPr lang="en-US" smtClean="0"/>
              <a:t>[m</a:t>
            </a:r>
            <a:r>
              <a:rPr lang="en-US" baseline="30000" smtClean="0"/>
              <a:t>3</a:t>
            </a:r>
            <a:r>
              <a:rPr lang="en-US" smtClean="0"/>
              <a:t>s</a:t>
            </a:r>
            <a:r>
              <a:rPr lang="en-US" baseline="30000" smtClean="0"/>
              <a:t>-1</a:t>
            </a:r>
            <a:r>
              <a:rPr lang="en-US" smtClean="0"/>
              <a:t>]</a:t>
            </a:r>
          </a:p>
          <a:p>
            <a:pPr>
              <a:lnSpc>
                <a:spcPct val="90000"/>
              </a:lnSpc>
            </a:pPr>
            <a:r>
              <a:rPr lang="en-US" b="1" smtClean="0"/>
              <a:t>akustick</a:t>
            </a:r>
            <a:r>
              <a:rPr lang="sk-SK" b="1" smtClean="0"/>
              <a:t>á objemová výchylka</a:t>
            </a:r>
            <a:r>
              <a:rPr lang="sk-SK" smtClean="0"/>
              <a:t> je veľkosť objemu prostredia, ktorý je "vytlačený" zo svojej rovnovážnej polohy pri šírení zvukového vlnenia – o</a:t>
            </a:r>
            <a:r>
              <a:rPr lang="sk-SK" baseline="-25000" smtClean="0"/>
              <a:t>A</a:t>
            </a:r>
            <a:r>
              <a:rPr lang="sk-SK" smtClean="0"/>
              <a:t> </a:t>
            </a:r>
            <a:r>
              <a:rPr lang="en-US" smtClean="0"/>
              <a:t>[m</a:t>
            </a:r>
            <a:r>
              <a:rPr lang="en-US" baseline="30000" smtClean="0"/>
              <a:t>3</a:t>
            </a:r>
            <a:r>
              <a:rPr lang="en-US" smtClean="0"/>
              <a:t>]</a:t>
            </a:r>
            <a:endParaRPr lang="sk-SK" smtClean="0"/>
          </a:p>
          <a:p>
            <a:pPr>
              <a:lnSpc>
                <a:spcPct val="90000"/>
              </a:lnSpc>
            </a:pPr>
            <a:r>
              <a:rPr lang="sk-SK" smtClean="0"/>
              <a:t>platí:</a:t>
            </a:r>
          </a:p>
        </p:txBody>
      </p:sp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1030288" y="4397375"/>
          <a:ext cx="7119937" cy="1347788"/>
        </p:xfrm>
        <a:graphic>
          <a:graphicData uri="http://schemas.openxmlformats.org/presentationml/2006/ole">
            <p:oleObj spid="_x0000_s24578" name="Equation" r:id="rId3" imgW="2412720" imgH="45720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9A0787D6-D381-4A8D-B413-44765020A1E7}" type="slidenum">
              <a:rPr lang="en-US">
                <a:latin typeface="+mn-lt"/>
              </a:rPr>
              <a:pPr defTabSz="860425">
                <a:defRPr/>
              </a:pPr>
              <a:t>54</a:t>
            </a:fld>
            <a:endParaRPr lang="en-US">
              <a:latin typeface="+mn-lt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Akustický odpor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338" y="1089025"/>
            <a:ext cx="4343400" cy="2365375"/>
          </a:xfrm>
        </p:spPr>
        <p:txBody>
          <a:bodyPr/>
          <a:lstStyle/>
          <a:p>
            <a:r>
              <a:rPr lang="sk-SK" sz="2100" smtClean="0"/>
              <a:t>časti akustických obvodov so zvýšeným trením</a:t>
            </a:r>
          </a:p>
          <a:p>
            <a:pPr lvl="1"/>
            <a:r>
              <a:rPr lang="sk-SK" sz="1800" smtClean="0"/>
              <a:t>štrbiny</a:t>
            </a:r>
          </a:p>
          <a:p>
            <a:pPr lvl="1"/>
            <a:r>
              <a:rPr lang="sk-SK" sz="1800" smtClean="0"/>
              <a:t>kapiláry</a:t>
            </a:r>
          </a:p>
          <a:p>
            <a:pPr lvl="1"/>
            <a:r>
              <a:rPr lang="sk-SK" sz="1800" smtClean="0"/>
              <a:t>hrany objektov</a:t>
            </a:r>
          </a:p>
          <a:p>
            <a:pPr lvl="1"/>
            <a:r>
              <a:rPr lang="sk-SK" sz="1800" smtClean="0"/>
              <a:t>mriežky, tkaniny, ...</a:t>
            </a:r>
          </a:p>
        </p:txBody>
      </p:sp>
      <p:pic>
        <p:nvPicPr>
          <p:cNvPr id="25607" name="Picture 5" descr="akustick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7125" y="1408113"/>
            <a:ext cx="3787775" cy="4833937"/>
          </a:xfrm>
          <a:noFill/>
        </p:spPr>
      </p:pic>
      <p:graphicFrame>
        <p:nvGraphicFramePr>
          <p:cNvPr id="25602" name="Object 6"/>
          <p:cNvGraphicFramePr>
            <a:graphicFrameLocks noChangeAspect="1"/>
          </p:cNvGraphicFramePr>
          <p:nvPr/>
        </p:nvGraphicFramePr>
        <p:xfrm>
          <a:off x="539750" y="3716338"/>
          <a:ext cx="3852863" cy="2311400"/>
        </p:xfrm>
        <a:graphic>
          <a:graphicData uri="http://schemas.openxmlformats.org/presentationml/2006/ole">
            <p:oleObj spid="_x0000_s25602" name="Equation" r:id="rId4" imgW="1587240" imgH="95220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E2C232D0-9458-4D7D-835D-BDD3837ECEB3}" type="slidenum">
              <a:rPr lang="en-US">
                <a:latin typeface="+mn-lt"/>
              </a:rPr>
              <a:pPr defTabSz="860425">
                <a:defRPr/>
              </a:pPr>
              <a:t>55</a:t>
            </a:fld>
            <a:endParaRPr lang="en-US">
              <a:latin typeface="+mn-lt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Akustická hmotnosť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089025"/>
            <a:ext cx="4343400" cy="2011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500" smtClean="0"/>
              <a:t>otvorené časti akustických obvodov</a:t>
            </a:r>
          </a:p>
          <a:p>
            <a:pPr lvl="1">
              <a:lnSpc>
                <a:spcPct val="90000"/>
              </a:lnSpc>
            </a:pPr>
            <a:r>
              <a:rPr lang="sk-SK" sz="2000" smtClean="0"/>
              <a:t>pohyb častíc vo fáze</a:t>
            </a:r>
          </a:p>
          <a:p>
            <a:pPr lvl="1">
              <a:lnSpc>
                <a:spcPct val="90000"/>
              </a:lnSpc>
            </a:pPr>
            <a:r>
              <a:rPr lang="sk-SK" sz="2000" smtClean="0"/>
              <a:t>vzduch tvorí "hmotné teliesko"</a:t>
            </a:r>
          </a:p>
          <a:p>
            <a:pPr lvl="1">
              <a:lnSpc>
                <a:spcPct val="90000"/>
              </a:lnSpc>
            </a:pPr>
            <a:r>
              <a:rPr lang="sk-SK" sz="2000" smtClean="0"/>
              <a:t>trubice, otvory, ...</a:t>
            </a:r>
          </a:p>
        </p:txBody>
      </p:sp>
      <p:pic>
        <p:nvPicPr>
          <p:cNvPr id="26631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052513"/>
            <a:ext cx="3551238" cy="2886075"/>
          </a:xfrm>
          <a:noFill/>
        </p:spPr>
      </p:pic>
      <p:graphicFrame>
        <p:nvGraphicFramePr>
          <p:cNvPr id="26626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404813" y="3395663"/>
          <a:ext cx="3832225" cy="3041650"/>
        </p:xfrm>
        <a:graphic>
          <a:graphicData uri="http://schemas.openxmlformats.org/presentationml/2006/ole">
            <p:oleObj spid="_x0000_s26626" name="Equation" r:id="rId4" imgW="2082600" imgH="157464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922DF456-21F3-43B1-8F3A-3B4C24CE9D62}" type="slidenum">
              <a:rPr lang="en-US">
                <a:latin typeface="+mn-lt"/>
              </a:rPr>
              <a:pPr defTabSz="860425">
                <a:defRPr/>
              </a:pPr>
              <a:t>56</a:t>
            </a:fld>
            <a:endParaRPr lang="en-US">
              <a:latin typeface="+mn-lt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Akustická poddajnosť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125" y="1284288"/>
            <a:ext cx="4078288" cy="2235200"/>
          </a:xfrm>
        </p:spPr>
        <p:txBody>
          <a:bodyPr/>
          <a:lstStyle/>
          <a:p>
            <a:r>
              <a:rPr lang="sk-SK" sz="2500" smtClean="0"/>
              <a:t>zatvorené časti akustických obvodov</a:t>
            </a:r>
          </a:p>
          <a:p>
            <a:pPr lvl="1"/>
            <a:r>
              <a:rPr lang="sk-SK" sz="2000" smtClean="0"/>
              <a:t>na stenách klesá akustický tlak na nulovú hodnotu</a:t>
            </a:r>
          </a:p>
          <a:p>
            <a:pPr lvl="1"/>
            <a:r>
              <a:rPr lang="sk-SK" sz="2000" smtClean="0"/>
              <a:t>dutiny, zatvorené skrinky, ...</a:t>
            </a:r>
          </a:p>
        </p:txBody>
      </p:sp>
      <p:pic>
        <p:nvPicPr>
          <p:cNvPr id="2765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7125" y="1323975"/>
            <a:ext cx="3884613" cy="2582863"/>
          </a:xfrm>
          <a:noFill/>
        </p:spPr>
      </p:pic>
      <p:graphicFrame>
        <p:nvGraphicFramePr>
          <p:cNvPr id="27650" name="Object 6"/>
          <p:cNvGraphicFramePr>
            <a:graphicFrameLocks noChangeAspect="1"/>
          </p:cNvGraphicFramePr>
          <p:nvPr/>
        </p:nvGraphicFramePr>
        <p:xfrm>
          <a:off x="792163" y="3897313"/>
          <a:ext cx="3706812" cy="2368550"/>
        </p:xfrm>
        <a:graphic>
          <a:graphicData uri="http://schemas.openxmlformats.org/presentationml/2006/ole">
            <p:oleObj spid="_x0000_s27650" name="Equation" r:id="rId4" imgW="1409400" imgH="90144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EC44DA7D-7713-404E-891A-C077676ADD2F}" type="slidenum">
              <a:rPr lang="en-US">
                <a:latin typeface="+mn-lt"/>
              </a:rPr>
              <a:pPr defTabSz="860425">
                <a:defRPr/>
              </a:pPr>
              <a:t>57</a:t>
            </a:fld>
            <a:endParaRPr lang="en-US">
              <a:latin typeface="+mn-lt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Akustická impedancia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89025"/>
            <a:ext cx="8858250" cy="2122488"/>
          </a:xfrm>
        </p:spPr>
        <p:txBody>
          <a:bodyPr/>
          <a:lstStyle/>
          <a:p>
            <a:r>
              <a:rPr lang="sk-SK" smtClean="0"/>
              <a:t>Akustická impedancia je definovaná ako komplexný pomer akustického tlaku a akustickej objemovej rýchlosti, t.j.:</a:t>
            </a:r>
          </a:p>
        </p:txBody>
      </p:sp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739775" y="2987675"/>
          <a:ext cx="7780338" cy="3203575"/>
        </p:xfrm>
        <a:graphic>
          <a:graphicData uri="http://schemas.openxmlformats.org/presentationml/2006/ole">
            <p:oleObj spid="_x0000_s28674" name="Equation" r:id="rId3" imgW="2869920" imgH="119376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EA83A356-3983-4CFD-8284-1CE2D4BA63FB}" type="slidenum">
              <a:rPr lang="en-US">
                <a:latin typeface="+mn-lt"/>
              </a:rPr>
              <a:pPr defTabSz="860425">
                <a:defRPr/>
              </a:pPr>
              <a:t>58</a:t>
            </a:fld>
            <a:endParaRPr lang="en-US">
              <a:latin typeface="+mn-lt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Akustická impedancia</a:t>
            </a:r>
          </a:p>
        </p:txBody>
      </p:sp>
      <p:graphicFrame>
        <p:nvGraphicFramePr>
          <p:cNvPr id="29698" name="Object 4"/>
          <p:cNvGraphicFramePr>
            <a:graphicFrameLocks noChangeAspect="1"/>
          </p:cNvGraphicFramePr>
          <p:nvPr>
            <p:ph idx="1"/>
          </p:nvPr>
        </p:nvGraphicFramePr>
        <p:xfrm>
          <a:off x="1928813" y="1752600"/>
          <a:ext cx="4773612" cy="3513138"/>
        </p:xfrm>
        <a:graphic>
          <a:graphicData uri="http://schemas.openxmlformats.org/presentationml/2006/ole">
            <p:oleObj spid="_x0000_s29698" name="Equation" r:id="rId3" imgW="1739880" imgH="121896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DE6C124B-9879-4765-AA89-C681AB74BF69}" type="slidenum">
              <a:rPr lang="en-US">
                <a:latin typeface="+mn-lt"/>
              </a:rPr>
              <a:pPr defTabSz="860425">
                <a:defRPr/>
              </a:pPr>
              <a:t>59</a:t>
            </a:fld>
            <a:endParaRPr lang="en-US">
              <a:latin typeface="+mn-lt"/>
            </a:endParaRPr>
          </a:p>
        </p:txBody>
      </p:sp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I. Kirchhoffov zákon v akustických sústavách</a:t>
            </a:r>
          </a:p>
        </p:txBody>
      </p:sp>
      <p:graphicFrame>
        <p:nvGraphicFramePr>
          <p:cNvPr id="30722" name="Rectangle 4"/>
          <p:cNvGraphicFramePr>
            <a:graphicFrameLocks/>
          </p:cNvGraphicFramePr>
          <p:nvPr>
            <p:ph sz="half" idx="1"/>
          </p:nvPr>
        </p:nvGraphicFramePr>
        <p:xfrm>
          <a:off x="142875" y="2133600"/>
          <a:ext cx="4343400" cy="3382963"/>
        </p:xfrm>
        <a:graphic>
          <a:graphicData uri="http://schemas.openxmlformats.org/presentationml/2006/ole">
            <p:oleObj spid="_x0000_s30722" name="Equation" r:id="rId3" imgW="0" imgH="0" progId="Equation.DSMT4">
              <p:embed/>
            </p:oleObj>
          </a:graphicData>
        </a:graphic>
      </p:graphicFrame>
      <p:graphicFrame>
        <p:nvGraphicFramePr>
          <p:cNvPr id="30723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446088" y="1566863"/>
          <a:ext cx="2906712" cy="4508500"/>
        </p:xfrm>
        <a:graphic>
          <a:graphicData uri="http://schemas.openxmlformats.org/presentationml/2006/ole">
            <p:oleObj spid="_x0000_s30723" name="Equation" r:id="rId4" imgW="977760" imgH="1612800" progId="Equation.DSMT4">
              <p:embed/>
            </p:oleObj>
          </a:graphicData>
        </a:graphic>
      </p:graphicFrame>
      <p:graphicFrame>
        <p:nvGraphicFramePr>
          <p:cNvPr id="30724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5083175" y="5035550"/>
          <a:ext cx="2519363" cy="1525588"/>
        </p:xfrm>
        <a:graphic>
          <a:graphicData uri="http://schemas.openxmlformats.org/presentationml/2006/ole">
            <p:oleObj spid="_x0000_s30724" name="Equation" r:id="rId5" imgW="660240" imgH="342720" progId="Equation.DSMT4">
              <p:embed/>
            </p:oleObj>
          </a:graphicData>
        </a:graphic>
      </p:graphicFrame>
      <p:pic>
        <p:nvPicPr>
          <p:cNvPr id="30728" name="Picture 4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3100" y="1055688"/>
            <a:ext cx="59309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80F8E725-986E-4736-A65C-0D67D3DE901C}" type="slidenum">
              <a:rPr lang="en-US">
                <a:latin typeface="+mn-lt"/>
              </a:rPr>
              <a:pPr defTabSz="860425">
                <a:defRPr/>
              </a:pPr>
              <a:t>6</a:t>
            </a:fld>
            <a:endParaRPr lang="en-US">
              <a:latin typeface="+mn-lt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N</a:t>
            </a:r>
            <a:r>
              <a:rPr lang="sk-SK" sz="2400" smtClean="0"/>
              <a:t>áhradná schéma elektrodynamického, priamovysielajúceho reproduktora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1258888" y="3321050"/>
            <a:ext cx="121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09650">
              <a:buFontTx/>
              <a:buNone/>
            </a:pPr>
            <a:r>
              <a:rPr lang="en-US" sz="1400" b="1">
                <a:latin typeface="Arial Narrow" pitchFamily="34" charset="0"/>
              </a:rPr>
              <a:t>elektrick</a:t>
            </a:r>
            <a:r>
              <a:rPr lang="sk-SK" sz="1400" b="1">
                <a:latin typeface="Arial Narrow" pitchFamily="34" charset="0"/>
              </a:rPr>
              <a:t>á časť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3132138" y="3249613"/>
            <a:ext cx="149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09650"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</a:rPr>
              <a:t>elektr</a:t>
            </a:r>
            <a:r>
              <a:rPr lang="sk-SK" sz="1400" b="1">
                <a:latin typeface="Arial Narrow" pitchFamily="34" charset="0"/>
              </a:rPr>
              <a:t>omechanický</a:t>
            </a:r>
          </a:p>
          <a:p>
            <a:pPr algn="ctr" defTabSz="1009650">
              <a:spcBef>
                <a:spcPct val="0"/>
              </a:spcBef>
              <a:buFontTx/>
              <a:buNone/>
            </a:pPr>
            <a:r>
              <a:rPr lang="sk-SK" sz="1400" b="1">
                <a:latin typeface="Arial Narrow" pitchFamily="34" charset="0"/>
              </a:rPr>
              <a:t>menič</a:t>
            </a: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4967288" y="3321050"/>
            <a:ext cx="1373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09650">
              <a:buFontTx/>
              <a:buNone/>
            </a:pPr>
            <a:r>
              <a:rPr lang="sk-SK" sz="1400" b="1">
                <a:latin typeface="Arial Narrow" pitchFamily="34" charset="0"/>
              </a:rPr>
              <a:t>mechan</a:t>
            </a:r>
            <a:r>
              <a:rPr lang="en-US" sz="1400" b="1">
                <a:latin typeface="Arial Narrow" pitchFamily="34" charset="0"/>
              </a:rPr>
              <a:t>ick</a:t>
            </a:r>
            <a:r>
              <a:rPr lang="sk-SK" sz="1400" b="1">
                <a:latin typeface="Arial Narrow" pitchFamily="34" charset="0"/>
              </a:rPr>
              <a:t>á časť</a:t>
            </a: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5940425" y="4581525"/>
            <a:ext cx="1741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09650">
              <a:spcBef>
                <a:spcPct val="0"/>
              </a:spcBef>
              <a:buFontTx/>
              <a:buNone/>
            </a:pPr>
            <a:r>
              <a:rPr lang="sk-SK" sz="1400" b="1">
                <a:latin typeface="Arial Narrow" pitchFamily="34" charset="0"/>
              </a:rPr>
              <a:t>mechanicko-akustický</a:t>
            </a:r>
          </a:p>
          <a:p>
            <a:pPr algn="ctr" defTabSz="1009650">
              <a:spcBef>
                <a:spcPct val="0"/>
              </a:spcBef>
              <a:buFontTx/>
              <a:buNone/>
            </a:pPr>
            <a:r>
              <a:rPr lang="sk-SK" sz="1400" b="1">
                <a:latin typeface="Arial Narrow" pitchFamily="34" charset="0"/>
              </a:rPr>
              <a:t>menič</a:t>
            </a:r>
          </a:p>
        </p:txBody>
      </p:sp>
      <p:sp>
        <p:nvSpPr>
          <p:cNvPr id="1034" name="Text Box 8"/>
          <p:cNvSpPr txBox="1">
            <a:spLocks noChangeArrowheads="1"/>
          </p:cNvSpPr>
          <p:nvPr/>
        </p:nvSpPr>
        <p:spPr bwMode="auto">
          <a:xfrm>
            <a:off x="7704138" y="4581525"/>
            <a:ext cx="1203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09650">
              <a:buFontTx/>
              <a:buNone/>
            </a:pPr>
            <a:r>
              <a:rPr lang="sk-SK" sz="1400" b="1">
                <a:latin typeface="Arial Narrow" pitchFamily="34" charset="0"/>
              </a:rPr>
              <a:t>akustická časť</a:t>
            </a:r>
          </a:p>
        </p:txBody>
      </p:sp>
      <p:sp>
        <p:nvSpPr>
          <p:cNvPr id="1035" name="Rectangle 9"/>
          <p:cNvSpPr>
            <a:spLocks noChangeArrowheads="1"/>
          </p:cNvSpPr>
          <p:nvPr/>
        </p:nvSpPr>
        <p:spPr bwMode="auto">
          <a:xfrm>
            <a:off x="142875" y="5446713"/>
            <a:ext cx="885825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25" tIns="43063" rIns="86125" bIns="43063" anchor="ctr"/>
          <a:lstStyle/>
          <a:p>
            <a:pPr algn="ctr" defTabSz="860425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elektro-mechanicko-akustick</a:t>
            </a:r>
            <a:r>
              <a:rPr lang="sk-SK" sz="2400">
                <a:solidFill>
                  <a:srgbClr val="0000FF"/>
                </a:solidFill>
                <a:latin typeface="Times New Roman" pitchFamily="18" charset="0"/>
              </a:rPr>
              <a:t>á schéma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ph idx="1"/>
          </p:nvPr>
        </p:nvGraphicFramePr>
        <p:xfrm>
          <a:off x="142875" y="1233488"/>
          <a:ext cx="8858250" cy="3103562"/>
        </p:xfrm>
        <a:graphic>
          <a:graphicData uri="http://schemas.openxmlformats.org/presentationml/2006/ole">
            <p:oleObj spid="_x0000_s1026" name="Visio" r:id="rId3" imgW="6915864" imgH="2422386" progId="Visio.Drawing.11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8B09B3E3-C74C-4614-A741-55BCE5EC0382}" type="slidenum">
              <a:rPr lang="en-US">
                <a:latin typeface="+mn-lt"/>
              </a:rPr>
              <a:pPr defTabSz="860425">
                <a:defRPr/>
              </a:pPr>
              <a:t>60</a:t>
            </a:fld>
            <a:endParaRPr lang="en-US">
              <a:latin typeface="+mn-lt"/>
            </a:endParaRPr>
          </a:p>
        </p:txBody>
      </p:sp>
      <p:sp>
        <p:nvSpPr>
          <p:cNvPr id="317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II. Kirchhoffov zákon v akustických sústavách</a:t>
            </a:r>
          </a:p>
        </p:txBody>
      </p:sp>
      <p:graphicFrame>
        <p:nvGraphicFramePr>
          <p:cNvPr id="3174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409575" y="1785938"/>
          <a:ext cx="3781425" cy="4584700"/>
        </p:xfrm>
        <a:graphic>
          <a:graphicData uri="http://schemas.openxmlformats.org/presentationml/2006/ole">
            <p:oleObj spid="_x0000_s31746" name="Equation" r:id="rId3" imgW="1320480" imgH="1600200" progId="Equation.DSMT4">
              <p:embed/>
            </p:oleObj>
          </a:graphicData>
        </a:graphic>
      </p:graphicFrame>
      <p:graphicFrame>
        <p:nvGraphicFramePr>
          <p:cNvPr id="31747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5521325" y="5108575"/>
          <a:ext cx="2117725" cy="1419225"/>
        </p:xfrm>
        <a:graphic>
          <a:graphicData uri="http://schemas.openxmlformats.org/presentationml/2006/ole">
            <p:oleObj spid="_x0000_s31747" name="Equation" r:id="rId4" imgW="596880" imgH="342720" progId="Equation.DSMT4">
              <p:embed/>
            </p:oleObj>
          </a:graphicData>
        </a:graphic>
      </p:graphicFrame>
      <p:pic>
        <p:nvPicPr>
          <p:cNvPr id="31752" name="Picture 4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7400" y="1128713"/>
            <a:ext cx="581660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8" name="Object 8"/>
          <p:cNvGraphicFramePr>
            <a:graphicFrameLocks noChangeAspect="1"/>
          </p:cNvGraphicFramePr>
          <p:nvPr/>
        </p:nvGraphicFramePr>
        <p:xfrm>
          <a:off x="409575" y="1785938"/>
          <a:ext cx="3781425" cy="4584700"/>
        </p:xfrm>
        <a:graphic>
          <a:graphicData uri="http://schemas.openxmlformats.org/presentationml/2006/ole">
            <p:oleObj spid="_x0000_s31748" name="Equation" r:id="rId6" imgW="1320480" imgH="160020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9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48B62D7E-D883-423D-9712-B050AD5FFF78}" type="slidenum">
              <a:rPr lang="en-US">
                <a:latin typeface="+mn-lt"/>
              </a:rPr>
              <a:pPr defTabSz="860425">
                <a:defRPr/>
              </a:pPr>
              <a:t>61</a:t>
            </a:fld>
            <a:endParaRPr lang="en-US">
              <a:latin typeface="+mn-lt"/>
            </a:endParaRP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Aku</a:t>
            </a:r>
            <a:r>
              <a:rPr lang="sk-SK" smtClean="0"/>
              <a:t>s</a:t>
            </a:r>
            <a:r>
              <a:rPr lang="en-US" smtClean="0"/>
              <a:t>tick</a:t>
            </a:r>
            <a:r>
              <a:rPr lang="sk-SK" smtClean="0"/>
              <a:t>ý transformátor</a:t>
            </a: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3575" y="1284288"/>
            <a:ext cx="7874000" cy="860425"/>
          </a:xfrm>
        </p:spPr>
        <p:txBody>
          <a:bodyPr/>
          <a:lstStyle/>
          <a:p>
            <a:r>
              <a:rPr lang="en-US" sz="2100" smtClean="0"/>
              <a:t>transform</a:t>
            </a:r>
            <a:r>
              <a:rPr lang="sk-SK" sz="2100" smtClean="0"/>
              <a:t>ácia akustických impedancií v pomere 1:1</a:t>
            </a:r>
          </a:p>
          <a:p>
            <a:r>
              <a:rPr lang="sk-SK" sz="2100" smtClean="0"/>
              <a:t>transformácia mechanických impedancií v pomere (S</a:t>
            </a:r>
            <a:r>
              <a:rPr lang="sk-SK" sz="2100" baseline="-25000" smtClean="0"/>
              <a:t>1</a:t>
            </a:r>
            <a:r>
              <a:rPr lang="sk-SK" sz="2100" smtClean="0"/>
              <a:t>:S</a:t>
            </a:r>
            <a:r>
              <a:rPr lang="sk-SK" sz="2100" baseline="-25000" smtClean="0"/>
              <a:t>2</a:t>
            </a:r>
            <a:r>
              <a:rPr lang="sk-SK" sz="2100" smtClean="0"/>
              <a:t>)</a:t>
            </a:r>
            <a:r>
              <a:rPr lang="sk-SK" sz="2100" baseline="30000" smtClean="0"/>
              <a:t>2</a:t>
            </a:r>
          </a:p>
        </p:txBody>
      </p:sp>
      <p:pic>
        <p:nvPicPr>
          <p:cNvPr id="327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4813" y="3316288"/>
            <a:ext cx="4500562" cy="2197100"/>
          </a:xfrm>
          <a:noFill/>
        </p:spPr>
      </p:pic>
      <p:graphicFrame>
        <p:nvGraphicFramePr>
          <p:cNvPr id="32770" name="Object 5"/>
          <p:cNvGraphicFramePr>
            <a:graphicFrameLocks noChangeAspect="1"/>
          </p:cNvGraphicFramePr>
          <p:nvPr/>
        </p:nvGraphicFramePr>
        <p:xfrm>
          <a:off x="5435600" y="3500438"/>
          <a:ext cx="1366838" cy="1822450"/>
        </p:xfrm>
        <a:graphic>
          <a:graphicData uri="http://schemas.openxmlformats.org/presentationml/2006/ole">
            <p:oleObj spid="_x0000_s32770" name="Equation" r:id="rId4" imgW="685800" imgH="914400" progId="Equation.DSMT4">
              <p:embed/>
            </p:oleObj>
          </a:graphicData>
        </a:graphic>
      </p:graphicFrame>
      <p:graphicFrame>
        <p:nvGraphicFramePr>
          <p:cNvPr id="32771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7029450" y="3005138"/>
          <a:ext cx="1819275" cy="2847975"/>
        </p:xfrm>
        <a:graphic>
          <a:graphicData uri="http://schemas.openxmlformats.org/presentationml/2006/ole">
            <p:oleObj spid="_x0000_s32771" name="Equation" r:id="rId5" imgW="901440" imgH="142236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55BF00FF-2B27-417F-8BEF-D0CE29D79F91}" type="slidenum">
              <a:rPr lang="en-US">
                <a:latin typeface="+mn-lt"/>
              </a:rPr>
              <a:pPr defTabSz="860425">
                <a:defRPr/>
              </a:pPr>
              <a:t>62</a:t>
            </a:fld>
            <a:endParaRPr lang="en-US">
              <a:latin typeface="+mn-lt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Príklad (1/2)</a:t>
            </a:r>
          </a:p>
        </p:txBody>
      </p:sp>
      <p:pic>
        <p:nvPicPr>
          <p:cNvPr id="8090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87513" y="1738313"/>
            <a:ext cx="5513387" cy="3990975"/>
          </a:xfrm>
          <a:noFill/>
        </p:spPr>
      </p:pic>
      <p:sp>
        <p:nvSpPr>
          <p:cNvPr id="80902" name="AutoShape 12"/>
          <p:cNvSpPr>
            <a:spLocks noChangeArrowheads="1"/>
          </p:cNvSpPr>
          <p:nvPr/>
        </p:nvSpPr>
        <p:spPr bwMode="auto">
          <a:xfrm>
            <a:off x="4608513" y="5072063"/>
            <a:ext cx="4016375" cy="1131887"/>
          </a:xfrm>
          <a:prstGeom prst="wedgeRoundRectCallout">
            <a:avLst>
              <a:gd name="adj1" fmla="val -46148"/>
              <a:gd name="adj2" fmla="val -147019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1113" indent="-11113" defTabSz="1009650">
              <a:buFontTx/>
              <a:buNone/>
            </a:pPr>
            <a:r>
              <a:rPr lang="sk-SK" sz="1200"/>
              <a:t>Objemová rýchlosť, ktorá je generovaná piestom  (membránou) na vstupe sústavy, sa delí na dve časti:</a:t>
            </a:r>
            <a:br>
              <a:rPr lang="sk-SK" sz="1200"/>
            </a:br>
            <a:r>
              <a:rPr lang="sk-SK" sz="1200"/>
              <a:t>- prvá časť je „odčerpaná „ dutinou</a:t>
            </a:r>
            <a:br>
              <a:rPr lang="sk-SK" sz="1200"/>
            </a:br>
            <a:r>
              <a:rPr lang="sk-SK" sz="1200"/>
              <a:t>- druhá časť pokračuje trubicou a prechádza výstupným akustickým odporom do priestoru</a:t>
            </a:r>
          </a:p>
        </p:txBody>
      </p:sp>
      <p:sp>
        <p:nvSpPr>
          <p:cNvPr id="80903" name="AutoShape 12"/>
          <p:cNvSpPr>
            <a:spLocks noChangeArrowheads="1"/>
          </p:cNvSpPr>
          <p:nvPr/>
        </p:nvSpPr>
        <p:spPr bwMode="auto">
          <a:xfrm>
            <a:off x="5959475" y="471488"/>
            <a:ext cx="3067050" cy="1825625"/>
          </a:xfrm>
          <a:prstGeom prst="wedgeRoundRectCallout">
            <a:avLst>
              <a:gd name="adj1" fmla="val -81866"/>
              <a:gd name="adj2" fmla="val 54213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1113" indent="-11113" defTabSz="1009650">
              <a:buFontTx/>
              <a:buNone/>
            </a:pPr>
            <a:r>
              <a:rPr lang="sk-SK" sz="1200"/>
              <a:t>Dutina predstavuje v akustickej sústave akustickú poddajnosť, ktorá je v analogickej schéme vždy „uzemnená“. Je to práve preto, že dutina vždy „odčerpáva“  (absorbuje) časť objemovej rýchlosti, „tečúcej“ akustickou sústavou a predstavuje tak v analogickom obvode akýsi „akumulačný bočník“..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B965E9BD-7E8B-4C35-B51F-DEB67CBDA94F}" type="slidenum">
              <a:rPr lang="en-US">
                <a:latin typeface="+mn-lt"/>
              </a:rPr>
              <a:pPr defTabSz="860425">
                <a:defRPr/>
              </a:pPr>
              <a:t>63</a:t>
            </a:fld>
            <a:endParaRPr lang="en-US">
              <a:latin typeface="+mn-lt"/>
            </a:endParaRPr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(2/2)</a:t>
            </a:r>
            <a:br>
              <a:rPr lang="sk-SK" dirty="0" smtClean="0"/>
            </a:br>
            <a:r>
              <a:rPr lang="sk-SK" sz="2800" dirty="0" smtClean="0"/>
              <a:t>Analogická schéma akustickej sústavy</a:t>
            </a:r>
            <a:endParaRPr lang="sk-SK" dirty="0" smtClean="0"/>
          </a:p>
        </p:txBody>
      </p:sp>
      <p:pic>
        <p:nvPicPr>
          <p:cNvPr id="8192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962150"/>
            <a:ext cx="5903912" cy="2719388"/>
          </a:xfrm>
          <a:noFill/>
        </p:spPr>
      </p:pic>
      <p:sp>
        <p:nvSpPr>
          <p:cNvPr id="7" name="Rounded Rectangular Callout 6"/>
          <p:cNvSpPr/>
          <p:nvPr/>
        </p:nvSpPr>
        <p:spPr bwMode="auto">
          <a:xfrm>
            <a:off x="7164423" y="2662227"/>
            <a:ext cx="1022364" cy="476726"/>
          </a:xfrm>
          <a:prstGeom prst="wedgeRoundRectCallout">
            <a:avLst>
              <a:gd name="adj1" fmla="val -70116"/>
              <a:gd name="adj2" fmla="val 18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06413" marR="0" indent="0" algn="l" defTabSz="1009650" rtl="0" eaLnBrk="0" fontAlgn="base" latinLnBrk="0" hangingPunct="0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sk-SK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8004222" y="2479662"/>
            <a:ext cx="730260" cy="476726"/>
          </a:xfrm>
          <a:prstGeom prst="wedgeRoundRectCallout">
            <a:avLst>
              <a:gd name="adj1" fmla="val -162659"/>
              <a:gd name="adj2" fmla="val -11156"/>
              <a:gd name="adj3" fmla="val 1666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09650">
              <a:spcBef>
                <a:spcPts val="0"/>
              </a:spcBef>
              <a:buNone/>
            </a:pPr>
            <a:r>
              <a:rPr kumimoji="0" lang="sk-SK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  <a:r>
              <a:rPr kumimoji="0" lang="sk-SK" sz="2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A3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221019" y="5289106"/>
            <a:ext cx="730260" cy="476726"/>
          </a:xfrm>
          <a:prstGeom prst="wedgeRoundRectCallout">
            <a:avLst>
              <a:gd name="adj1" fmla="val 60940"/>
              <a:gd name="adj2" fmla="val -338013"/>
              <a:gd name="adj3" fmla="val 1666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09650">
              <a:spcBef>
                <a:spcPts val="0"/>
              </a:spcBef>
              <a:buNone/>
            </a:pPr>
            <a:r>
              <a:rPr kumimoji="0" lang="sk-SK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  <a:r>
              <a:rPr kumimoji="0" lang="sk-SK" sz="2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A2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itle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8858250" cy="465138"/>
          </a:xfrm>
        </p:spPr>
        <p:txBody>
          <a:bodyPr/>
          <a:lstStyle/>
          <a:p>
            <a:r>
              <a:rPr lang="sk-SK" smtClean="0"/>
              <a:t>Príklad riešenia sústavy</a:t>
            </a:r>
            <a:endParaRPr lang="en-US" smtClean="0"/>
          </a:p>
        </p:txBody>
      </p:sp>
      <p:sp>
        <p:nvSpPr>
          <p:cNvPr id="337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sk-SK" smtClean="0"/>
              <a:t>25.2. 2010</a:t>
            </a:r>
            <a:endParaRPr lang="en-US" smtClean="0"/>
          </a:p>
        </p:txBody>
      </p:sp>
      <p:sp>
        <p:nvSpPr>
          <p:cNvPr id="338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BD4952-0F34-4773-874B-AB84635E6585}" type="slidenum">
              <a:rPr lang="en-US" smtClean="0"/>
              <a:pPr/>
              <a:t>64</a:t>
            </a:fld>
            <a:endParaRPr lang="en-US" smtClean="0"/>
          </a:p>
        </p:txBody>
      </p:sp>
      <p:graphicFrame>
        <p:nvGraphicFramePr>
          <p:cNvPr id="33794" name="Object 4"/>
          <p:cNvGraphicFramePr>
            <a:graphicFrameLocks noChangeAspect="1"/>
          </p:cNvGraphicFramePr>
          <p:nvPr/>
        </p:nvGraphicFramePr>
        <p:xfrm>
          <a:off x="153988" y="763588"/>
          <a:ext cx="2957512" cy="1104900"/>
        </p:xfrm>
        <a:graphic>
          <a:graphicData uri="http://schemas.openxmlformats.org/presentationml/2006/ole">
            <p:oleObj spid="_x0000_s33794" name="Equation" r:id="rId3" imgW="2958840" imgH="1104840" progId="Equation.DSMT4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53988" y="2078038"/>
          <a:ext cx="6677025" cy="2336800"/>
        </p:xfrm>
        <a:graphic>
          <a:graphicData uri="http://schemas.openxmlformats.org/presentationml/2006/ole">
            <p:oleObj spid="_x0000_s33795" name="Equation" r:id="rId4" imgW="6680160" imgH="2336760" progId="Equation.DSMT4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90500" y="4706938"/>
          <a:ext cx="5457825" cy="939800"/>
        </p:xfrm>
        <a:graphic>
          <a:graphicData uri="http://schemas.openxmlformats.org/presentationml/2006/ole">
            <p:oleObj spid="_x0000_s33796" name="Equation" r:id="rId5" imgW="5460840" imgH="939600" progId="Equation.DSMT4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27013" y="5583238"/>
          <a:ext cx="4924425" cy="939800"/>
        </p:xfrm>
        <a:graphic>
          <a:graphicData uri="http://schemas.openxmlformats.org/presentationml/2006/ole">
            <p:oleObj spid="_x0000_s33797" name="Equation" r:id="rId6" imgW="4927320" imgH="939600" progId="Equation.DSMT4">
              <p:embed/>
            </p:oleObj>
          </a:graphicData>
        </a:graphic>
      </p:graphicFrame>
      <p:sp>
        <p:nvSpPr>
          <p:cNvPr id="33801" name="AutoShape 12"/>
          <p:cNvSpPr>
            <a:spLocks noChangeArrowheads="1"/>
          </p:cNvSpPr>
          <p:nvPr/>
        </p:nvSpPr>
        <p:spPr bwMode="auto">
          <a:xfrm>
            <a:off x="5667375" y="873125"/>
            <a:ext cx="3067050" cy="474663"/>
          </a:xfrm>
          <a:prstGeom prst="wedgeRoundRectCallout">
            <a:avLst>
              <a:gd name="adj1" fmla="val -117120"/>
              <a:gd name="adj2" fmla="val -9403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1113" indent="-11113" defTabSz="1009650">
              <a:buFontTx/>
              <a:buNone/>
            </a:pPr>
            <a:r>
              <a:rPr lang="sk-SK" sz="1200"/>
              <a:t>Celková akustická objemová rýchlosť  v sústave</a:t>
            </a:r>
          </a:p>
        </p:txBody>
      </p:sp>
      <p:sp>
        <p:nvSpPr>
          <p:cNvPr id="33802" name="AutoShape 12"/>
          <p:cNvSpPr>
            <a:spLocks noChangeArrowheads="1"/>
          </p:cNvSpPr>
          <p:nvPr/>
        </p:nvSpPr>
        <p:spPr bwMode="auto">
          <a:xfrm>
            <a:off x="5703888" y="3611563"/>
            <a:ext cx="3067050" cy="474662"/>
          </a:xfrm>
          <a:prstGeom prst="wedgeRoundRectCallout">
            <a:avLst>
              <a:gd name="adj1" fmla="val -63199"/>
              <a:gd name="adj2" fmla="val -123315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1113" indent="-11113" defTabSz="1009650">
              <a:buFontTx/>
              <a:buNone/>
            </a:pPr>
            <a:r>
              <a:rPr lang="sk-SK" sz="1200"/>
              <a:t>Akustická objemová rýchlosť  vo vetve s R</a:t>
            </a:r>
            <a:r>
              <a:rPr lang="sk-SK" sz="1200" baseline="-25000"/>
              <a:t>A3</a:t>
            </a:r>
            <a:r>
              <a:rPr lang="sk-SK" sz="1200"/>
              <a:t> a M</a:t>
            </a:r>
            <a:r>
              <a:rPr lang="sk-SK" sz="1200" baseline="-25000"/>
              <a:t>A3</a:t>
            </a:r>
            <a:r>
              <a:rPr lang="sk-SK" sz="1200"/>
              <a:t> sústavy</a:t>
            </a:r>
          </a:p>
        </p:txBody>
      </p:sp>
      <p:sp>
        <p:nvSpPr>
          <p:cNvPr id="33803" name="AutoShape 12"/>
          <p:cNvSpPr>
            <a:spLocks noChangeArrowheads="1"/>
          </p:cNvSpPr>
          <p:nvPr/>
        </p:nvSpPr>
        <p:spPr bwMode="auto">
          <a:xfrm>
            <a:off x="5703888" y="4232275"/>
            <a:ext cx="3067050" cy="474663"/>
          </a:xfrm>
          <a:prstGeom prst="wedgeRoundRectCallout">
            <a:avLst>
              <a:gd name="adj1" fmla="val -74866"/>
              <a:gd name="adj2" fmla="val 107852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1113" indent="-11113" defTabSz="1009650">
              <a:buFontTx/>
              <a:buNone/>
            </a:pPr>
            <a:r>
              <a:rPr lang="sk-SK" sz="1200"/>
              <a:t>(Výstupný) akustická tlak na odpore R</a:t>
            </a:r>
            <a:r>
              <a:rPr lang="sk-SK" sz="1200" baseline="-25000"/>
              <a:t>A3</a:t>
            </a:r>
            <a:r>
              <a:rPr lang="sk-SK" sz="1200"/>
              <a:t> sústavy</a:t>
            </a:r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5813425" y="5765800"/>
            <a:ext cx="3067050" cy="474663"/>
          </a:xfrm>
          <a:prstGeom prst="wedgeRoundRectCallout">
            <a:avLst>
              <a:gd name="adj1" fmla="val -70199"/>
              <a:gd name="adj2" fmla="val 5671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1113" indent="-11113" defTabSz="1009650">
              <a:buFontTx/>
              <a:buNone/>
            </a:pPr>
            <a:r>
              <a:rPr lang="sk-SK" sz="1200"/>
              <a:t>(Tlaková) prenosová funkcia sústavy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riešenia sústavy</a:t>
            </a:r>
            <a:br>
              <a:rPr lang="sk-SK" dirty="0" smtClean="0"/>
            </a:br>
            <a:r>
              <a:rPr lang="sk-SK" sz="1800" dirty="0" smtClean="0"/>
              <a:t>Ďalšia úprava prenosovej funkcie akustickej sústavy</a:t>
            </a:r>
            <a:endParaRPr lang="en-US" dirty="0" smtClean="0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sk-SK" smtClean="0"/>
              <a:t>25.2. 2010</a:t>
            </a:r>
            <a:endParaRPr lang="en-US" smtClean="0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8A64B3-4FB8-472D-A0D3-04FB4C7E981B}" type="slidenum">
              <a:rPr lang="en-US" smtClean="0"/>
              <a:pPr/>
              <a:t>65</a:t>
            </a:fld>
            <a:endParaRPr lang="en-US" smtClean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63466" y="1384272"/>
          <a:ext cx="8543982" cy="4965740"/>
        </p:xfrm>
        <a:graphic>
          <a:graphicData uri="http://schemas.openxmlformats.org/presentationml/2006/ole">
            <p:oleObj spid="_x0000_s34818" name="Equation" r:id="rId3" imgW="5943600" imgH="417816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riešenia sústavy</a:t>
            </a:r>
            <a:br>
              <a:rPr lang="sk-SK" dirty="0" smtClean="0"/>
            </a:br>
            <a:r>
              <a:rPr lang="sk-SK" sz="2400" dirty="0" smtClean="0"/>
              <a:t>Prenosová funkcia vo frekvenčnej oblasti (</a:t>
            </a:r>
            <a:r>
              <a:rPr lang="sk-SK" sz="2400" dirty="0" err="1" smtClean="0"/>
              <a:t>s=jw</a:t>
            </a:r>
            <a:r>
              <a:rPr lang="sk-SK" sz="2400" dirty="0" smtClean="0"/>
              <a:t>)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25.2. 2010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15FBC-FD82-4400-B836-3F430FE4295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482544" y="2667000"/>
          <a:ext cx="8288452" cy="2400300"/>
        </p:xfrm>
        <a:graphic>
          <a:graphicData uri="http://schemas.openxmlformats.org/presentationml/2006/ole">
            <p:oleObj spid="_x0000_s110594" name="Equation" r:id="rId3" imgW="6819840" imgH="201924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Implementácia sústavy v programe </a:t>
            </a:r>
            <a:r>
              <a:rPr lang="sk-SK" dirty="0" err="1" smtClean="0"/>
              <a:t>AkAbak</a:t>
            </a:r>
            <a:endParaRPr lang="sk-SK" dirty="0" smtClean="0"/>
          </a:p>
        </p:txBody>
      </p:sp>
      <p:sp>
        <p:nvSpPr>
          <p:cNvPr id="829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sk-SK" smtClean="0"/>
              <a:t>25.2. 2010</a:t>
            </a:r>
            <a:endParaRPr lang="en-US" smtClean="0"/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3786B8-0F8B-4059-9957-5F5E0AD9B323}" type="slidenum">
              <a:rPr lang="en-US" smtClean="0"/>
              <a:pPr/>
              <a:t>67</a:t>
            </a:fld>
            <a:endParaRPr lang="en-US" smtClean="0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1238250"/>
            <a:ext cx="8866187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FC462D43-BEC2-48A6-8A0C-10C45F8AAF5E}" type="slidenum">
              <a:rPr lang="en-US">
                <a:latin typeface="+mn-lt"/>
              </a:rPr>
              <a:pPr defTabSz="860425">
                <a:defRPr/>
              </a:pPr>
              <a:t>68</a:t>
            </a:fld>
            <a:endParaRPr lang="en-US">
              <a:latin typeface="+mn-lt"/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060575"/>
            <a:ext cx="8858250" cy="2089150"/>
          </a:xfrm>
        </p:spPr>
        <p:txBody>
          <a:bodyPr/>
          <a:lstStyle/>
          <a:p>
            <a:r>
              <a:rPr lang="sk-SK" sz="4000" smtClean="0"/>
              <a:t>Mechanicko-akustické</a:t>
            </a:r>
            <a:br>
              <a:rPr lang="sk-SK" sz="4000" smtClean="0"/>
            </a:br>
            <a:r>
              <a:rPr lang="sk-SK" sz="4000" smtClean="0"/>
              <a:t>sústavy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C88A25F4-9D9F-4D9A-AB1F-A7759270453C}" type="slidenum">
              <a:rPr lang="en-US">
                <a:latin typeface="+mn-lt"/>
              </a:rPr>
              <a:pPr defTabSz="860425">
                <a:defRPr/>
              </a:pPr>
              <a:t>69</a:t>
            </a:fld>
            <a:endParaRPr lang="en-US">
              <a:latin typeface="+mn-lt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</a:t>
            </a:r>
            <a:r>
              <a:rPr lang="sk-SK" smtClean="0"/>
              <a:t>íklad (1/5)</a:t>
            </a:r>
          </a:p>
        </p:txBody>
      </p:sp>
      <p:graphicFrame>
        <p:nvGraphicFramePr>
          <p:cNvPr id="35842" name="Object 8"/>
          <p:cNvGraphicFramePr>
            <a:graphicFrameLocks noChangeAspect="1"/>
          </p:cNvGraphicFramePr>
          <p:nvPr>
            <p:ph idx="1"/>
          </p:nvPr>
        </p:nvGraphicFramePr>
        <p:xfrm>
          <a:off x="863600" y="2528888"/>
          <a:ext cx="7440613" cy="1874837"/>
        </p:xfrm>
        <a:graphic>
          <a:graphicData uri="http://schemas.openxmlformats.org/presentationml/2006/ole">
            <p:oleObj spid="_x0000_s35842" name="Visio" r:id="rId3" imgW="3722965" imgH="937617" progId="Visio.Drawing.11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datum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12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424637EB-A851-4B43-BB2F-E0E56C4109CF}" type="slidenum">
              <a:rPr lang="en-US">
                <a:latin typeface="+mn-lt"/>
              </a:rPr>
              <a:pPr defTabSz="860425">
                <a:defRPr/>
              </a:pPr>
              <a:t>7</a:t>
            </a:fld>
            <a:endParaRPr lang="en-US">
              <a:latin typeface="+mn-lt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42875" y="142875"/>
            <a:ext cx="8858250" cy="1062038"/>
          </a:xfrm>
        </p:spPr>
        <p:txBody>
          <a:bodyPr/>
          <a:lstStyle/>
          <a:p>
            <a:r>
              <a:rPr lang="en-US" smtClean="0"/>
              <a:t>Pr</a:t>
            </a:r>
            <a:r>
              <a:rPr lang="sk-SK" smtClean="0"/>
              <a:t>íklady reproduktorových sústav</a:t>
            </a:r>
            <a:br>
              <a:rPr lang="sk-SK" smtClean="0"/>
            </a:br>
            <a:r>
              <a:rPr lang="sk-SK" sz="2400" smtClean="0"/>
              <a:t>Má ozvučnica vplyv na vlastnosti reproduktorovej sústavy ?</a:t>
            </a:r>
            <a:endParaRPr lang="sk-SK" smtClean="0"/>
          </a:p>
        </p:txBody>
      </p:sp>
      <p:pic>
        <p:nvPicPr>
          <p:cNvPr id="5632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1825" y="1706563"/>
            <a:ext cx="1862138" cy="2120900"/>
          </a:xfrm>
          <a:noFill/>
        </p:spPr>
      </p:pic>
      <p:pic>
        <p:nvPicPr>
          <p:cNvPr id="56326" name="Picture 4" descr="jpg_0000013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83475" y="1744663"/>
            <a:ext cx="1489075" cy="1997075"/>
          </a:xfrm>
          <a:noFill/>
        </p:spPr>
      </p:pic>
      <p:pic>
        <p:nvPicPr>
          <p:cNvPr id="56327" name="Picture 5" descr="jpg_0000013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02513" y="4021138"/>
            <a:ext cx="1489075" cy="2479675"/>
          </a:xfrm>
          <a:noFill/>
        </p:spPr>
      </p:pic>
      <p:pic>
        <p:nvPicPr>
          <p:cNvPr id="5632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00" y="1700213"/>
            <a:ext cx="1509713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4041775"/>
            <a:ext cx="12620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8" descr="am_solution_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4164013" y="1706563"/>
            <a:ext cx="2892425" cy="2038350"/>
          </a:xfrm>
          <a:noFill/>
        </p:spPr>
      </p:pic>
      <p:pic>
        <p:nvPicPr>
          <p:cNvPr id="56331" name="Picture 9" descr="pc_am3_am_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9225" y="4005263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9FFA098E-096B-48BF-B4E5-D758A4823495}" type="slidenum">
              <a:rPr lang="en-US">
                <a:latin typeface="+mn-lt"/>
              </a:rPr>
              <a:pPr defTabSz="860425">
                <a:defRPr/>
              </a:pPr>
              <a:t>70</a:t>
            </a:fld>
            <a:endParaRPr lang="en-US">
              <a:latin typeface="+mn-lt"/>
            </a:endParaRPr>
          </a:p>
        </p:txBody>
      </p:sp>
      <p:sp>
        <p:nvSpPr>
          <p:cNvPr id="368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52400"/>
            <a:ext cx="4429125" cy="1122363"/>
          </a:xfrm>
        </p:spPr>
        <p:txBody>
          <a:bodyPr/>
          <a:lstStyle/>
          <a:p>
            <a:pPr algn="l"/>
            <a:r>
              <a:rPr lang="sk-SK" smtClean="0"/>
              <a:t>Symbolická schéma mechanickej časti</a:t>
            </a:r>
          </a:p>
        </p:txBody>
      </p:sp>
      <p:graphicFrame>
        <p:nvGraphicFramePr>
          <p:cNvPr id="3686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030288" y="2479675"/>
          <a:ext cx="7200900" cy="2822575"/>
        </p:xfrm>
        <a:graphic>
          <a:graphicData uri="http://schemas.openxmlformats.org/presentationml/2006/ole">
            <p:oleObj spid="_x0000_s36866" name="Visio" r:id="rId3" imgW="3625870" imgH="1421011" progId="Visio.Drawing.11">
              <p:embed/>
            </p:oleObj>
          </a:graphicData>
        </a:graphic>
      </p:graphicFrame>
      <p:graphicFrame>
        <p:nvGraphicFramePr>
          <p:cNvPr id="36867" name="Object 8"/>
          <p:cNvGraphicFramePr>
            <a:graphicFrameLocks noChangeAspect="1"/>
          </p:cNvGraphicFramePr>
          <p:nvPr/>
        </p:nvGraphicFramePr>
        <p:xfrm>
          <a:off x="5119688" y="0"/>
          <a:ext cx="4024312" cy="1014413"/>
        </p:xfrm>
        <a:graphic>
          <a:graphicData uri="http://schemas.openxmlformats.org/presentationml/2006/ole">
            <p:oleObj spid="_x0000_s36867" name="Visio" r:id="rId4" imgW="3820789" imgH="946826" progId="Visio.Drawing.11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EBEAFC66-862D-49D6-B24D-4DA7C16EBAAA}" type="slidenum">
              <a:rPr lang="en-US">
                <a:latin typeface="+mn-lt"/>
              </a:rPr>
              <a:pPr defTabSz="860425">
                <a:defRPr/>
              </a:pPr>
              <a:t>71</a:t>
            </a:fld>
            <a:endParaRPr lang="en-US">
              <a:latin typeface="+mn-lt"/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52400"/>
            <a:ext cx="4429125" cy="1122363"/>
          </a:xfrm>
        </p:spPr>
        <p:txBody>
          <a:bodyPr/>
          <a:lstStyle/>
          <a:p>
            <a:pPr algn="l"/>
            <a:r>
              <a:rPr lang="en-US" smtClean="0"/>
              <a:t>Analogick</a:t>
            </a:r>
            <a:r>
              <a:rPr lang="sk-SK" smtClean="0"/>
              <a:t>á schéma mechanickej časti</a:t>
            </a:r>
          </a:p>
        </p:txBody>
      </p:sp>
      <p:graphicFrame>
        <p:nvGraphicFramePr>
          <p:cNvPr id="37890" name="Object 6"/>
          <p:cNvGraphicFramePr>
            <a:graphicFrameLocks noChangeAspect="1"/>
          </p:cNvGraphicFramePr>
          <p:nvPr>
            <p:ph idx="1"/>
          </p:nvPr>
        </p:nvGraphicFramePr>
        <p:xfrm>
          <a:off x="1724025" y="1822450"/>
          <a:ext cx="5757863" cy="3619500"/>
        </p:xfrm>
        <a:graphic>
          <a:graphicData uri="http://schemas.openxmlformats.org/presentationml/2006/ole">
            <p:oleObj spid="_x0000_s37890" name="Visio" r:id="rId3" imgW="2248198" imgH="1413093" progId="Visio.Drawing.11">
              <p:embed/>
            </p:oleObj>
          </a:graphicData>
        </a:graphic>
      </p:graphicFrame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5675313" y="0"/>
          <a:ext cx="3468687" cy="1358900"/>
        </p:xfrm>
        <a:graphic>
          <a:graphicData uri="http://schemas.openxmlformats.org/presentationml/2006/ole">
            <p:oleObj spid="_x0000_s37891" name="Visio" r:id="rId4" imgW="3625870" imgH="1421011" progId="Visio.Drawing.11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94FFAB7F-1BAF-4424-9177-845DF976A6CA}" type="slidenum">
              <a:rPr lang="en-US">
                <a:latin typeface="+mn-lt"/>
              </a:rPr>
              <a:pPr defTabSz="860425">
                <a:defRPr/>
              </a:pPr>
              <a:t>72</a:t>
            </a:fld>
            <a:endParaRPr lang="en-US">
              <a:latin typeface="+mn-lt"/>
            </a:endParaRPr>
          </a:p>
        </p:txBody>
      </p:sp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52400"/>
            <a:ext cx="4429125" cy="1012825"/>
          </a:xfrm>
        </p:spPr>
        <p:txBody>
          <a:bodyPr/>
          <a:lstStyle/>
          <a:p>
            <a:r>
              <a:rPr lang="sk-SK" smtClean="0"/>
              <a:t>Symbolická schéma akustickej časti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274763"/>
            <a:ext cx="4352925" cy="620712"/>
          </a:xfrm>
        </p:spPr>
        <p:txBody>
          <a:bodyPr/>
          <a:lstStyle/>
          <a:p>
            <a:r>
              <a:rPr lang="sk-SK" sz="2500" smtClean="0"/>
              <a:t>....</a:t>
            </a:r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943100" y="2370138"/>
          <a:ext cx="5437188" cy="2628900"/>
        </p:xfrm>
        <a:graphic>
          <a:graphicData uri="http://schemas.openxmlformats.org/presentationml/2006/ole">
            <p:oleObj spid="_x0000_s38914" name="Visio" r:id="rId3" imgW="2560737" imgH="1238071" progId="Visio.Drawing.11">
              <p:embed/>
            </p:oleObj>
          </a:graphicData>
        </a:graphic>
      </p:graphicFrame>
      <p:graphicFrame>
        <p:nvGraphicFramePr>
          <p:cNvPr id="38915" name="Object 8"/>
          <p:cNvGraphicFramePr>
            <a:graphicFrameLocks noChangeAspect="1"/>
          </p:cNvGraphicFramePr>
          <p:nvPr/>
        </p:nvGraphicFramePr>
        <p:xfrm>
          <a:off x="5119688" y="0"/>
          <a:ext cx="4024312" cy="1014413"/>
        </p:xfrm>
        <a:graphic>
          <a:graphicData uri="http://schemas.openxmlformats.org/presentationml/2006/ole">
            <p:oleObj spid="_x0000_s38915" name="Visio" r:id="rId4" imgW="3820789" imgH="946826" progId="Visio.Drawing.11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F9FEE07D-1501-4C53-86A5-1AF162FE78D1}" type="slidenum">
              <a:rPr lang="en-US">
                <a:latin typeface="+mn-lt"/>
              </a:rPr>
              <a:pPr defTabSz="860425">
                <a:defRPr/>
              </a:pPr>
              <a:t>73</a:t>
            </a:fld>
            <a:endParaRPr lang="en-US">
              <a:latin typeface="+mn-lt"/>
            </a:endParaRPr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52400"/>
            <a:ext cx="4465638" cy="976313"/>
          </a:xfrm>
        </p:spPr>
        <p:txBody>
          <a:bodyPr/>
          <a:lstStyle/>
          <a:p>
            <a:r>
              <a:rPr lang="en-US" smtClean="0"/>
              <a:t>Analogick</a:t>
            </a:r>
            <a:r>
              <a:rPr lang="sk-SK" smtClean="0"/>
              <a:t>á schéma akustickej časti</a:t>
            </a:r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k-SK" sz="2500" smtClean="0"/>
              <a:t>...</a:t>
            </a:r>
          </a:p>
        </p:txBody>
      </p:sp>
      <p:graphicFrame>
        <p:nvGraphicFramePr>
          <p:cNvPr id="3993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857250" y="2062163"/>
          <a:ext cx="7572375" cy="3411537"/>
        </p:xfrm>
        <a:graphic>
          <a:graphicData uri="http://schemas.openxmlformats.org/presentationml/2006/ole">
            <p:oleObj spid="_x0000_s39938" name="Visio" r:id="rId3" imgW="3142476" imgH="1416427" progId="Visio.Drawing.11">
              <p:embed/>
            </p:oleObj>
          </a:graphicData>
        </a:graphic>
      </p:graphicFrame>
      <p:graphicFrame>
        <p:nvGraphicFramePr>
          <p:cNvPr id="39939" name="Object 7"/>
          <p:cNvGraphicFramePr>
            <a:graphicFrameLocks noChangeAspect="1"/>
          </p:cNvGraphicFramePr>
          <p:nvPr/>
        </p:nvGraphicFramePr>
        <p:xfrm>
          <a:off x="6356350" y="0"/>
          <a:ext cx="2787650" cy="1347788"/>
        </p:xfrm>
        <a:graphic>
          <a:graphicData uri="http://schemas.openxmlformats.org/presentationml/2006/ole">
            <p:oleObj spid="_x0000_s39939" name="Visio" r:id="rId4" imgW="2560737" imgH="1238071" progId="Visio.Drawing.11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C3288FE5-599D-46AF-8806-D1F26961ABFA}" type="slidenum">
              <a:rPr lang="en-US">
                <a:latin typeface="+mn-lt"/>
              </a:rPr>
              <a:pPr defTabSz="860425">
                <a:defRPr/>
              </a:pPr>
              <a:t>74</a:t>
            </a:fld>
            <a:endParaRPr lang="en-US">
              <a:latin typeface="+mn-lt"/>
            </a:endParaRPr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</a:t>
            </a:r>
            <a:r>
              <a:rPr lang="sk-SK" smtClean="0"/>
              <a:t>íklad (2/5)</a:t>
            </a:r>
          </a:p>
        </p:txBody>
      </p:sp>
      <p:graphicFrame>
        <p:nvGraphicFramePr>
          <p:cNvPr id="40962" name="Object 6"/>
          <p:cNvGraphicFramePr>
            <a:graphicFrameLocks noChangeAspect="1"/>
          </p:cNvGraphicFramePr>
          <p:nvPr/>
        </p:nvGraphicFramePr>
        <p:xfrm>
          <a:off x="2598738" y="4365625"/>
          <a:ext cx="2471737" cy="706438"/>
        </p:xfrm>
        <a:graphic>
          <a:graphicData uri="http://schemas.openxmlformats.org/presentationml/2006/ole">
            <p:oleObj spid="_x0000_s40962" name="Equation" r:id="rId3" imgW="799920" imgH="228600" progId="Equation.DSMT4">
              <p:embed/>
            </p:oleObj>
          </a:graphicData>
        </a:graphic>
      </p:graphicFrame>
      <p:graphicFrame>
        <p:nvGraphicFramePr>
          <p:cNvPr id="40963" name="Object 8"/>
          <p:cNvGraphicFramePr>
            <a:graphicFrameLocks noChangeAspect="1"/>
          </p:cNvGraphicFramePr>
          <p:nvPr>
            <p:ph idx="1"/>
          </p:nvPr>
        </p:nvGraphicFramePr>
        <p:xfrm>
          <a:off x="323850" y="1628775"/>
          <a:ext cx="8569325" cy="2155825"/>
        </p:xfrm>
        <a:graphic>
          <a:graphicData uri="http://schemas.openxmlformats.org/presentationml/2006/ole">
            <p:oleObj spid="_x0000_s40963" name="Visio" r:id="rId4" imgW="5629454" imgH="1416427" progId="Visio.Drawing.11">
              <p:embed/>
            </p:oleObj>
          </a:graphicData>
        </a:graphic>
      </p:graphicFrame>
      <p:sp>
        <p:nvSpPr>
          <p:cNvPr id="40967" name="Rectangle 10"/>
          <p:cNvSpPr>
            <a:spLocks noChangeArrowheads="1"/>
          </p:cNvSpPr>
          <p:nvPr/>
        </p:nvSpPr>
        <p:spPr bwMode="auto">
          <a:xfrm>
            <a:off x="2879725" y="1881188"/>
            <a:ext cx="1800225" cy="205263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B29716B4-B24A-42C6-8D3B-663DCCFEAB6B}" type="slidenum">
              <a:rPr lang="en-US">
                <a:latin typeface="+mn-lt"/>
              </a:rPr>
              <a:pPr defTabSz="860425">
                <a:defRPr/>
              </a:pPr>
              <a:t>75</a:t>
            </a:fld>
            <a:endParaRPr lang="en-US">
              <a:latin typeface="+mn-lt"/>
            </a:endParaRPr>
          </a:p>
        </p:txBody>
      </p:sp>
      <p:sp>
        <p:nvSpPr>
          <p:cNvPr id="419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Mechanicko-akustický menič</a:t>
            </a:r>
          </a:p>
        </p:txBody>
      </p:sp>
      <p:graphicFrame>
        <p:nvGraphicFramePr>
          <p:cNvPr id="41986" name="Object 9"/>
          <p:cNvGraphicFramePr>
            <a:graphicFrameLocks noChangeAspect="1"/>
          </p:cNvGraphicFramePr>
          <p:nvPr/>
        </p:nvGraphicFramePr>
        <p:xfrm>
          <a:off x="946150" y="4086225"/>
          <a:ext cx="7288213" cy="2373313"/>
        </p:xfrm>
        <a:graphic>
          <a:graphicData uri="http://schemas.openxmlformats.org/presentationml/2006/ole">
            <p:oleObj spid="_x0000_s41986" name="Equation" r:id="rId3" imgW="2806560" imgH="914400" progId="Equation.DSMT4">
              <p:embed/>
            </p:oleObj>
          </a:graphicData>
        </a:graphic>
      </p:graphicFrame>
      <p:graphicFrame>
        <p:nvGraphicFramePr>
          <p:cNvPr id="41987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1584325" y="908050"/>
          <a:ext cx="5940425" cy="2928938"/>
        </p:xfrm>
        <a:graphic>
          <a:graphicData uri="http://schemas.openxmlformats.org/presentationml/2006/ole">
            <p:oleObj spid="_x0000_s41987" name="Visio" r:id="rId4" imgW="2225695" imgH="1096387" progId="Visio.Drawing.11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FE5C15C4-4284-465F-951A-A0CFD42A8A36}" type="slidenum">
              <a:rPr lang="en-US">
                <a:latin typeface="+mn-lt"/>
              </a:rPr>
              <a:pPr defTabSz="860425">
                <a:defRPr/>
              </a:pPr>
              <a:t>76</a:t>
            </a:fld>
            <a:endParaRPr lang="en-US">
              <a:latin typeface="+mn-lt"/>
            </a:endParaRP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52399"/>
            <a:ext cx="4429125" cy="1414437"/>
          </a:xfrm>
        </p:spPr>
        <p:txBody>
          <a:bodyPr/>
          <a:lstStyle/>
          <a:p>
            <a:r>
              <a:rPr lang="en-US" dirty="0" smtClean="0"/>
              <a:t>Pr</a:t>
            </a:r>
            <a:r>
              <a:rPr lang="sk-SK" dirty="0" err="1" smtClean="0"/>
              <a:t>íklad</a:t>
            </a:r>
            <a:r>
              <a:rPr lang="sk-SK" dirty="0" smtClean="0"/>
              <a:t> (3/5)</a:t>
            </a:r>
            <a:br>
              <a:rPr lang="sk-SK" dirty="0" smtClean="0"/>
            </a:br>
            <a:r>
              <a:rPr lang="sk-SK" sz="2000" dirty="0" err="1" smtClean="0"/>
              <a:t>Mechanicko</a:t>
            </a:r>
            <a:r>
              <a:rPr lang="sk-SK" sz="2000" dirty="0" smtClean="0"/>
              <a:t> akustická analogická schéma sústavy</a:t>
            </a:r>
            <a:endParaRPr lang="sk-SK" dirty="0" smtClean="0"/>
          </a:p>
        </p:txBody>
      </p:sp>
      <p:graphicFrame>
        <p:nvGraphicFramePr>
          <p:cNvPr id="43010" name="Object 10"/>
          <p:cNvGraphicFramePr>
            <a:graphicFrameLocks noChangeAspect="1"/>
          </p:cNvGraphicFramePr>
          <p:nvPr>
            <p:ph idx="1"/>
          </p:nvPr>
        </p:nvGraphicFramePr>
        <p:xfrm>
          <a:off x="373005" y="1931967"/>
          <a:ext cx="8485187" cy="2360612"/>
        </p:xfrm>
        <a:graphic>
          <a:graphicData uri="http://schemas.openxmlformats.org/presentationml/2006/ole">
            <p:oleObj spid="_x0000_s43010" name="Visio" r:id="rId3" imgW="5090220" imgH="1416427" progId="Visio.Drawing.11">
              <p:embed/>
            </p:oleObj>
          </a:graphicData>
        </a:graphic>
      </p:graphicFrame>
      <p:graphicFrame>
        <p:nvGraphicFramePr>
          <p:cNvPr id="43011" name="Object 8"/>
          <p:cNvGraphicFramePr>
            <a:graphicFrameLocks noChangeAspect="1"/>
          </p:cNvGraphicFramePr>
          <p:nvPr/>
        </p:nvGraphicFramePr>
        <p:xfrm>
          <a:off x="4802188" y="0"/>
          <a:ext cx="4341812" cy="1092200"/>
        </p:xfrm>
        <a:graphic>
          <a:graphicData uri="http://schemas.openxmlformats.org/presentationml/2006/ole">
            <p:oleObj spid="_x0000_s43011" name="Visio" r:id="rId4" imgW="5629454" imgH="1416427" progId="Visio.Drawing.11">
              <p:embed/>
            </p:oleObj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3074967" y="2041506"/>
            <a:ext cx="1314468" cy="2446371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06413" marR="0" indent="0" algn="l" defTabSz="1009650" rtl="0" eaLnBrk="0" fontAlgn="base" latinLnBrk="0" hangingPunct="0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0" lang="sk-SK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184506" y="5181624"/>
            <a:ext cx="3213144" cy="1328023"/>
          </a:xfrm>
          <a:prstGeom prst="wedgeRoundRectCallout">
            <a:avLst>
              <a:gd name="adj1" fmla="val -32449"/>
              <a:gd name="adj2" fmla="val -94279"/>
              <a:gd name="adj3" fmla="val 1666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09650">
              <a:spcBef>
                <a:spcPts val="0"/>
              </a:spcBef>
              <a:buNone/>
            </a:pPr>
            <a:r>
              <a:rPr lang="sk-SK" sz="1200" dirty="0" smtClean="0"/>
              <a:t>Ideálny mechanicko-akustický menič, ktorý v analogickej schéme spája mechanickú časť sústavy s akustickou. Z obvodovej stránky sa chová ako ideálny transformátor s transformačným pomerom S:1, kde S je plocha meniča (membrány, piesta a pod.)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AF9E0582-DA90-4BD7-95E1-4A0A3D8655F2}" type="slidenum">
              <a:rPr lang="en-US">
                <a:latin typeface="+mn-lt"/>
              </a:rPr>
              <a:pPr defTabSz="860425">
                <a:defRPr/>
              </a:pPr>
              <a:t>77</a:t>
            </a:fld>
            <a:endParaRPr lang="en-US">
              <a:latin typeface="+mn-lt"/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dirty="0" smtClean="0"/>
          </a:p>
        </p:txBody>
      </p:sp>
      <p:grpSp>
        <p:nvGrpSpPr>
          <p:cNvPr id="84997" name="Group 7"/>
          <p:cNvGrpSpPr>
            <a:grpSpLocks/>
          </p:cNvGrpSpPr>
          <p:nvPr/>
        </p:nvGrpSpPr>
        <p:grpSpPr bwMode="auto">
          <a:xfrm>
            <a:off x="190440" y="1201707"/>
            <a:ext cx="8707437" cy="4103688"/>
            <a:chOff x="137" y="956"/>
            <a:chExt cx="5485" cy="2585"/>
          </a:xfrm>
        </p:grpSpPr>
        <p:pic>
          <p:nvPicPr>
            <p:cNvPr id="8499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" y="956"/>
              <a:ext cx="5485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999" name="Rectangle 6"/>
            <p:cNvSpPr>
              <a:spLocks noChangeArrowheads="1"/>
            </p:cNvSpPr>
            <p:nvPr/>
          </p:nvSpPr>
          <p:spPr bwMode="auto">
            <a:xfrm>
              <a:off x="408" y="2024"/>
              <a:ext cx="2744" cy="3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k-SK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E88BBF0E-F6D1-4C65-BD4E-387FF3D6DEE8}" type="slidenum">
              <a:rPr lang="en-US">
                <a:latin typeface="+mn-lt"/>
              </a:rPr>
              <a:pPr defTabSz="860425">
                <a:defRPr/>
              </a:pPr>
              <a:t>78</a:t>
            </a:fld>
            <a:endParaRPr lang="en-US">
              <a:latin typeface="+mn-lt"/>
            </a:endParaRP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pic>
        <p:nvPicPr>
          <p:cNvPr id="8602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5900" y="1133475"/>
            <a:ext cx="8712200" cy="5383213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C6F123DA-072C-42A8-9504-43C76BEFF9CF}" type="slidenum">
              <a:rPr lang="en-US">
                <a:latin typeface="+mn-lt"/>
              </a:rPr>
              <a:pPr defTabSz="860425">
                <a:defRPr/>
              </a:pPr>
              <a:t>79</a:t>
            </a:fld>
            <a:endParaRPr lang="en-US">
              <a:latin typeface="+mn-lt"/>
            </a:endParaRPr>
          </a:p>
        </p:txBody>
      </p:sp>
      <p:sp>
        <p:nvSpPr>
          <p:cNvPr id="440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</a:t>
            </a:r>
            <a:r>
              <a:rPr lang="sk-SK" smtClean="0"/>
              <a:t>íklad (4/5)</a:t>
            </a:r>
          </a:p>
        </p:txBody>
      </p:sp>
      <p:graphicFrame>
        <p:nvGraphicFramePr>
          <p:cNvPr id="44034" name="Object 7"/>
          <p:cNvGraphicFramePr>
            <a:graphicFrameLocks noChangeAspect="1"/>
          </p:cNvGraphicFramePr>
          <p:nvPr/>
        </p:nvGraphicFramePr>
        <p:xfrm>
          <a:off x="1727200" y="4127500"/>
          <a:ext cx="5221288" cy="2112963"/>
        </p:xfrm>
        <a:graphic>
          <a:graphicData uri="http://schemas.openxmlformats.org/presentationml/2006/ole">
            <p:oleObj spid="_x0000_s44034" name="Equation" r:id="rId3" imgW="2133360" imgH="863280" progId="Equation.DSMT4">
              <p:embed/>
            </p:oleObj>
          </a:graphicData>
        </a:graphic>
      </p:graphicFrame>
      <p:graphicFrame>
        <p:nvGraphicFramePr>
          <p:cNvPr id="44035" name="Object 8"/>
          <p:cNvGraphicFramePr>
            <a:graphicFrameLocks noChangeAspect="1"/>
          </p:cNvGraphicFramePr>
          <p:nvPr>
            <p:ph idx="1"/>
          </p:nvPr>
        </p:nvGraphicFramePr>
        <p:xfrm>
          <a:off x="357188" y="1089025"/>
          <a:ext cx="8428037" cy="2663825"/>
        </p:xfrm>
        <a:graphic>
          <a:graphicData uri="http://schemas.openxmlformats.org/presentationml/2006/ole">
            <p:oleObj spid="_x0000_s44035" name="Visio" r:id="rId4" imgW="4480143" imgH="1416427" progId="Visio.Drawing.11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10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31832634-9C02-4F52-9C41-7E88F935A03F}" type="slidenum">
              <a:rPr lang="en-US">
                <a:latin typeface="+mn-lt"/>
              </a:rPr>
              <a:pPr defTabSz="860425">
                <a:defRPr/>
              </a:pPr>
              <a:t>8</a:t>
            </a:fld>
            <a:endParaRPr lang="en-US">
              <a:latin typeface="+mn-lt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04800"/>
            <a:ext cx="8318500" cy="328613"/>
          </a:xfrm>
        </p:spPr>
        <p:txBody>
          <a:bodyPr/>
          <a:lstStyle/>
          <a:p>
            <a:r>
              <a:rPr lang="sk-SK" sz="3200" smtClean="0"/>
              <a:t>Ozvučnica ako akustický obvod</a:t>
            </a:r>
          </a:p>
        </p:txBody>
      </p:sp>
      <p:pic>
        <p:nvPicPr>
          <p:cNvPr id="57349" name="Picture 3" descr="bassref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9518" y="1019142"/>
            <a:ext cx="1879600" cy="2771775"/>
          </a:xfrm>
          <a:noFill/>
        </p:spPr>
      </p:pic>
      <p:pic>
        <p:nvPicPr>
          <p:cNvPr id="57350" name="Picture 4" descr="bandp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210285" y="4029876"/>
            <a:ext cx="2152650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5" descr="bandp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3228163" y="938972"/>
            <a:ext cx="20732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6" descr="bandpas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878253" y="3721104"/>
            <a:ext cx="2546350" cy="2819400"/>
          </a:xfrm>
          <a:noFill/>
        </p:spPr>
      </p:pic>
      <p:pic>
        <p:nvPicPr>
          <p:cNvPr id="57353" name="Picture 7" descr="push-pu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400000">
            <a:off x="5662635" y="2484417"/>
            <a:ext cx="338455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AF414634-85DE-4C76-9F19-A5738294216F}" type="slidenum">
              <a:rPr lang="en-US">
                <a:latin typeface="+mn-lt"/>
              </a:rPr>
              <a:pPr defTabSz="860425">
                <a:defRPr/>
              </a:pPr>
              <a:t>80</a:t>
            </a:fld>
            <a:endParaRPr lang="en-US">
              <a:latin typeface="+mn-lt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Ako boli vypočítané hodnoty prvkov mechanickej schémy (na predchádzajúcom slajde)</a:t>
            </a:r>
          </a:p>
        </p:txBody>
      </p:sp>
      <p:graphicFrame>
        <p:nvGraphicFramePr>
          <p:cNvPr id="4505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41288" y="1530350"/>
          <a:ext cx="8815387" cy="4567238"/>
        </p:xfrm>
        <a:graphic>
          <a:graphicData uri="http://schemas.openxmlformats.org/presentationml/2006/ole">
            <p:oleObj spid="_x0000_s45058" name="Equation" r:id="rId3" imgW="5244840" imgH="271764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BD7A66C7-6180-456E-B0C8-1FFB7A5E6028}" type="slidenum">
              <a:rPr lang="en-US">
                <a:latin typeface="+mn-lt"/>
              </a:rPr>
              <a:pPr defTabSz="860425">
                <a:defRPr/>
              </a:pPr>
              <a:t>81</a:t>
            </a:fld>
            <a:endParaRPr lang="en-US">
              <a:latin typeface="+mn-lt"/>
            </a:endParaRPr>
          </a:p>
        </p:txBody>
      </p:sp>
      <p:sp>
        <p:nvSpPr>
          <p:cNvPr id="460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</a:t>
            </a:r>
            <a:r>
              <a:rPr lang="sk-SK" smtClean="0"/>
              <a:t>íklad (5/5)</a:t>
            </a:r>
          </a:p>
        </p:txBody>
      </p:sp>
      <p:graphicFrame>
        <p:nvGraphicFramePr>
          <p:cNvPr id="4608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755650" y="4581525"/>
          <a:ext cx="7777163" cy="1116013"/>
        </p:xfrm>
        <a:graphic>
          <a:graphicData uri="http://schemas.openxmlformats.org/presentationml/2006/ole">
            <p:oleObj spid="_x0000_s46082" name="Equation" r:id="rId3" imgW="2743200" imgH="393480" progId="Equation.DSMT4">
              <p:embed/>
            </p:oleObj>
          </a:graphicData>
        </a:graphic>
      </p:graphicFrame>
      <p:graphicFrame>
        <p:nvGraphicFramePr>
          <p:cNvPr id="46083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755650" y="1304925"/>
          <a:ext cx="7491413" cy="2376488"/>
        </p:xfrm>
        <a:graphic>
          <a:graphicData uri="http://schemas.openxmlformats.org/presentationml/2006/ole">
            <p:oleObj spid="_x0000_s46083" name="Visio" r:id="rId4" imgW="4463891" imgH="1416427" progId="Visio.Drawing.11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BDF2A293-B61D-4F47-8291-C6A50CA523A3}" type="slidenum">
              <a:rPr lang="en-US">
                <a:latin typeface="+mn-lt"/>
              </a:rPr>
              <a:pPr defTabSz="860425">
                <a:defRPr/>
              </a:pPr>
              <a:t>82</a:t>
            </a:fld>
            <a:endParaRPr lang="en-US">
              <a:latin typeface="+mn-lt"/>
            </a:endParaRP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528888"/>
            <a:ext cx="8858250" cy="1547812"/>
          </a:xfrm>
        </p:spPr>
        <p:txBody>
          <a:bodyPr/>
          <a:lstStyle/>
          <a:p>
            <a:r>
              <a:rPr lang="en-US" sz="4400" smtClean="0"/>
              <a:t>Dvoj</a:t>
            </a:r>
            <a:r>
              <a:rPr lang="sk-SK" sz="4400" smtClean="0"/>
              <a:t>činný mechanicko-akustický menič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F65EE53B-EEDB-4A03-9D32-E6D2A0035EF2}" type="slidenum">
              <a:rPr lang="en-US">
                <a:latin typeface="+mn-lt"/>
              </a:rPr>
              <a:pPr defTabSz="860425">
                <a:defRPr/>
              </a:pPr>
              <a:t>83</a:t>
            </a:fld>
            <a:endParaRPr lang="en-US">
              <a:latin typeface="+mn-lt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47106" name="Object 4"/>
          <p:cNvGraphicFramePr>
            <a:graphicFrameLocks noChangeAspect="1"/>
          </p:cNvGraphicFramePr>
          <p:nvPr/>
        </p:nvGraphicFramePr>
        <p:xfrm>
          <a:off x="2087563" y="2528888"/>
          <a:ext cx="4608512" cy="2894012"/>
        </p:xfrm>
        <a:graphic>
          <a:graphicData uri="http://schemas.openxmlformats.org/presentationml/2006/ole">
            <p:oleObj spid="_x0000_s47106" name="Visio" r:id="rId3" imgW="2122765" imgH="1330583" progId="Visio.Drawing.11">
              <p:embed/>
            </p:oleObj>
          </a:graphicData>
        </a:graphic>
      </p:graphicFrame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358775" y="692150"/>
            <a:ext cx="3384550" cy="828675"/>
          </a:xfrm>
          <a:prstGeom prst="wedgeRoundRectCallout">
            <a:avLst>
              <a:gd name="adj1" fmla="val 63042"/>
              <a:gd name="adj2" fmla="val 290231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sk-SK" sz="1400" b="1"/>
              <a:t>Uvažujme ideálny (nehmotný, dokonale tuhý, ...) kmitajúci piest plochy S, umiestnený ako na obr. 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5364163" y="873125"/>
            <a:ext cx="2987675" cy="827088"/>
          </a:xfrm>
          <a:prstGeom prst="wedgeRoundRectCallout">
            <a:avLst>
              <a:gd name="adj1" fmla="val -74019"/>
              <a:gd name="adj2" fmla="val 289157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sk-SK" sz="1400"/>
              <a:t>Predpokladáme, že piest je rozkmitaný pôsobením vonkajšej striedavej mechanickej sily F</a:t>
            </a:r>
            <a:r>
              <a:rPr lang="sk-SK" sz="1400" baseline="-25000"/>
              <a:t>M</a:t>
            </a:r>
            <a:r>
              <a:rPr lang="sk-SK" sz="1400"/>
              <a:t>. 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3455988" y="5768975"/>
            <a:ext cx="5472112" cy="576263"/>
          </a:xfrm>
          <a:prstGeom prst="wedgeRoundRectCallout">
            <a:avLst>
              <a:gd name="adj1" fmla="val -62301"/>
              <a:gd name="adj2" fmla="val -230991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sk-SK" sz="1400"/>
              <a:t>Akustická impedancia reprezentuje možný akustický obvod, ktorým môže byť zaťažená predná aj zadná strana piesta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A8F0814B-708C-413F-B9EF-E8BF2259928B}" type="slidenum">
              <a:rPr lang="en-US">
                <a:latin typeface="+mn-lt"/>
              </a:rPr>
              <a:pPr defTabSz="860425">
                <a:defRPr/>
              </a:pPr>
              <a:t>84</a:t>
            </a:fld>
            <a:endParaRPr lang="en-US">
              <a:latin typeface="+mn-lt"/>
            </a:endParaRPr>
          </a:p>
        </p:txBody>
      </p:sp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48130" name="Object 4"/>
          <p:cNvGraphicFramePr>
            <a:graphicFrameLocks noChangeAspect="1"/>
          </p:cNvGraphicFramePr>
          <p:nvPr/>
        </p:nvGraphicFramePr>
        <p:xfrm>
          <a:off x="1655763" y="1412875"/>
          <a:ext cx="6588125" cy="3684588"/>
        </p:xfrm>
        <a:graphic>
          <a:graphicData uri="http://schemas.openxmlformats.org/presentationml/2006/ole">
            <p:oleObj spid="_x0000_s48130" name="Visio" r:id="rId3" imgW="4101346" imgH="2292370" progId="Visio.Drawing.11">
              <p:embed/>
            </p:oleObj>
          </a:graphicData>
        </a:graphic>
      </p:graphicFrame>
      <p:sp>
        <p:nvSpPr>
          <p:cNvPr id="48136" name="AutoShape 6"/>
          <p:cNvSpPr>
            <a:spLocks noChangeArrowheads="1"/>
          </p:cNvSpPr>
          <p:nvPr/>
        </p:nvSpPr>
        <p:spPr bwMode="auto">
          <a:xfrm>
            <a:off x="142875" y="152400"/>
            <a:ext cx="3024188" cy="1620838"/>
          </a:xfrm>
          <a:prstGeom prst="wedgeRoundRectCallout">
            <a:avLst>
              <a:gd name="adj1" fmla="val 35773"/>
              <a:gd name="adj2" fmla="val 71745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sk-SK" sz="1400"/>
              <a:t>Piest vysiela akustickú vlnu do akustických obvodov pred aj za piestom (na oboch stranách piesta), čo možno vyjadriť akustickou analogickou schémou ako na obr. </a:t>
            </a:r>
          </a:p>
        </p:txBody>
      </p:sp>
      <p:sp>
        <p:nvSpPr>
          <p:cNvPr id="48137" name="AutoShape 7"/>
          <p:cNvSpPr>
            <a:spLocks noChangeArrowheads="1"/>
          </p:cNvSpPr>
          <p:nvPr/>
        </p:nvSpPr>
        <p:spPr bwMode="auto">
          <a:xfrm>
            <a:off x="4462463" y="5656263"/>
            <a:ext cx="2411412" cy="1008062"/>
          </a:xfrm>
          <a:prstGeom prst="wedgeRoundRectCallout">
            <a:avLst>
              <a:gd name="adj1" fmla="val -27051"/>
              <a:gd name="adj2" fmla="val -241148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sk-SK" sz="1400"/>
              <a:t>Obvod s dvomi  impedanciami možno vyjadriť dvomi, vzájomne súvisiacimi obvodmi.</a:t>
            </a:r>
          </a:p>
        </p:txBody>
      </p:sp>
      <p:graphicFrame>
        <p:nvGraphicFramePr>
          <p:cNvPr id="48131" name="Object 8"/>
          <p:cNvGraphicFramePr>
            <a:graphicFrameLocks noChangeAspect="1"/>
          </p:cNvGraphicFramePr>
          <p:nvPr/>
        </p:nvGraphicFramePr>
        <p:xfrm>
          <a:off x="287338" y="3644900"/>
          <a:ext cx="1152525" cy="776288"/>
        </p:xfrm>
        <a:graphic>
          <a:graphicData uri="http://schemas.openxmlformats.org/presentationml/2006/ole">
            <p:oleObj spid="_x0000_s48131" name="Equation" r:id="rId4" imgW="583920" imgH="393480" progId="Equation.DSMT4">
              <p:embed/>
            </p:oleObj>
          </a:graphicData>
        </a:graphic>
      </p:graphicFrame>
      <p:sp>
        <p:nvSpPr>
          <p:cNvPr id="48138" name="AutoShape 9"/>
          <p:cNvSpPr>
            <a:spLocks noChangeArrowheads="1"/>
          </p:cNvSpPr>
          <p:nvPr/>
        </p:nvSpPr>
        <p:spPr bwMode="auto">
          <a:xfrm>
            <a:off x="215900" y="3536950"/>
            <a:ext cx="1296988" cy="973138"/>
          </a:xfrm>
          <a:prstGeom prst="wedgeRoundRectCallout">
            <a:avLst>
              <a:gd name="adj1" fmla="val 67750"/>
              <a:gd name="adj2" fmla="val -98778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endParaRPr lang="sk-SK" sz="1400"/>
          </a:p>
        </p:txBody>
      </p:sp>
      <p:graphicFrame>
        <p:nvGraphicFramePr>
          <p:cNvPr id="48132" name="Object 11"/>
          <p:cNvGraphicFramePr>
            <a:graphicFrameLocks noChangeAspect="1"/>
          </p:cNvGraphicFramePr>
          <p:nvPr/>
        </p:nvGraphicFramePr>
        <p:xfrm>
          <a:off x="5759450" y="333375"/>
          <a:ext cx="1728788" cy="865188"/>
        </p:xfrm>
        <a:graphic>
          <a:graphicData uri="http://schemas.openxmlformats.org/presentationml/2006/ole">
            <p:oleObj spid="_x0000_s48132" name="Equation" r:id="rId5" imgW="914400" imgH="45720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2E97B8AD-4F2D-4B16-8D15-2DA7D05826A9}" type="slidenum">
              <a:rPr lang="en-US">
                <a:latin typeface="+mn-lt"/>
              </a:rPr>
              <a:pPr defTabSz="860425">
                <a:defRPr/>
              </a:pPr>
              <a:t>85</a:t>
            </a:fld>
            <a:endParaRPr lang="en-US">
              <a:latin typeface="+mn-lt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49154" name="Object 4"/>
          <p:cNvGraphicFramePr>
            <a:graphicFrameLocks noChangeAspect="1"/>
          </p:cNvGraphicFramePr>
          <p:nvPr/>
        </p:nvGraphicFramePr>
        <p:xfrm>
          <a:off x="3348038" y="692150"/>
          <a:ext cx="5280025" cy="5329238"/>
        </p:xfrm>
        <a:graphic>
          <a:graphicData uri="http://schemas.openxmlformats.org/presentationml/2006/ole">
            <p:oleObj spid="_x0000_s49154" name="Visio" r:id="rId3" imgW="2272784" imgH="2292370" progId="Visio.Drawing.11">
              <p:embed/>
            </p:oleObj>
          </a:graphicData>
        </a:graphic>
      </p:graphicFrame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287338" y="368300"/>
            <a:ext cx="2714625" cy="2513013"/>
          </a:xfrm>
          <a:prstGeom prst="wedgeRoundRectCallout">
            <a:avLst>
              <a:gd name="adj1" fmla="val 94079"/>
              <a:gd name="adj2" fmla="val 18310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1009650">
              <a:buFontTx/>
              <a:buNone/>
            </a:pPr>
            <a:r>
              <a:rPr lang="sk-SK" sz="1400" b="1"/>
              <a:t>Ak berieme do úvahy akustické obvody pred a za kmitajúcim piestom a piest ako mechanicko-akustický menič, potom analogická schéma piesta, oddeľujúceho akustické obvody pred piestom od akustických obvodov za piestom je ako na obr.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B1A04877-3360-48C9-9FCF-BD740E0D6D90}" type="slidenum">
              <a:rPr lang="en-US">
                <a:latin typeface="+mn-lt"/>
              </a:rPr>
              <a:pPr defTabSz="860425">
                <a:defRPr/>
              </a:pPr>
              <a:t>86</a:t>
            </a:fld>
            <a:endParaRPr lang="en-US">
              <a:latin typeface="+mn-lt"/>
            </a:endParaRPr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52400"/>
            <a:ext cx="8858250" cy="719138"/>
          </a:xfrm>
        </p:spPr>
        <p:txBody>
          <a:bodyPr/>
          <a:lstStyle/>
          <a:p>
            <a:r>
              <a:rPr lang="en-US" smtClean="0"/>
              <a:t>Test </a:t>
            </a:r>
            <a:r>
              <a:rPr lang="sk-SK" smtClean="0"/>
              <a:t>č. 3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238250"/>
            <a:ext cx="8858250" cy="5322888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sk-SK" sz="2400" smtClean="0"/>
              <a:t>Malé akustické obvody sú akustické obvody, ktorých rozmery </a:t>
            </a:r>
          </a:p>
          <a:p>
            <a:pPr marL="1241425" lvl="2" indent="-381000">
              <a:buFontTx/>
              <a:buAutoNum type="alphaLcParenR"/>
            </a:pPr>
            <a:r>
              <a:rPr lang="sk-SK" smtClean="0"/>
              <a:t>sú oveľa väčšie než vlnová dĺžka zvukového vlnenia</a:t>
            </a:r>
          </a:p>
          <a:p>
            <a:pPr marL="1241425" lvl="2" indent="-381000">
              <a:buFontTx/>
              <a:buAutoNum type="alphaLcParenR"/>
            </a:pPr>
            <a:r>
              <a:rPr lang="sk-SK" smtClean="0"/>
              <a:t>sú oveľa menšie než vlnová dĺžka zvukového vlnenia</a:t>
            </a:r>
          </a:p>
          <a:p>
            <a:pPr marL="1241425" lvl="2" indent="-381000">
              <a:buFontTx/>
              <a:buAutoNum type="alphaLcParenR"/>
            </a:pPr>
            <a:r>
              <a:rPr lang="sk-SK" smtClean="0"/>
              <a:t>nezávisia od vlnovej dĺžky</a:t>
            </a:r>
          </a:p>
          <a:p>
            <a:pPr marL="533400" indent="-533400">
              <a:buFontTx/>
              <a:buAutoNum type="arabicPeriod"/>
            </a:pPr>
            <a:r>
              <a:rPr lang="sk-SK" sz="2400" smtClean="0"/>
              <a:t>Vlastnosť akustickej hmotnosti v akustických sústavách majú:</a:t>
            </a:r>
          </a:p>
          <a:p>
            <a:pPr marL="1241425" lvl="2" indent="-381000">
              <a:buFontTx/>
              <a:buAutoNum type="alphaLcParenR"/>
            </a:pPr>
            <a:r>
              <a:rPr lang="sk-SK" smtClean="0"/>
              <a:t>kapiláry</a:t>
            </a:r>
          </a:p>
          <a:p>
            <a:pPr marL="1241425" lvl="2" indent="-381000">
              <a:buFontTx/>
              <a:buAutoNum type="alphaLcParenR"/>
            </a:pPr>
            <a:r>
              <a:rPr lang="sk-SK" smtClean="0"/>
              <a:t>trubice</a:t>
            </a:r>
          </a:p>
          <a:p>
            <a:pPr marL="1241425" lvl="2" indent="-381000">
              <a:buFontTx/>
              <a:buAutoNum type="alphaLcParenR"/>
            </a:pPr>
            <a:r>
              <a:rPr lang="sk-SK" smtClean="0"/>
              <a:t>dutiny</a:t>
            </a:r>
          </a:p>
          <a:p>
            <a:pPr marL="533400" indent="-533400">
              <a:buFontTx/>
              <a:buAutoNum type="arabicPeriod"/>
            </a:pPr>
            <a:r>
              <a:rPr lang="sk-SK" sz="2400" smtClean="0"/>
              <a:t>Veľkosť akustickej poddajnosti v akustickej sústave závisí od:</a:t>
            </a:r>
          </a:p>
          <a:p>
            <a:pPr marL="1241425" lvl="2" indent="-381000">
              <a:buFontTx/>
              <a:buAutoNum type="alphaLcParenR"/>
            </a:pPr>
            <a:r>
              <a:rPr lang="sk-SK" sz="1800" smtClean="0"/>
              <a:t>objemu</a:t>
            </a:r>
          </a:p>
          <a:p>
            <a:pPr marL="1241425" lvl="2" indent="-381000">
              <a:buFontTx/>
              <a:buAutoNum type="alphaLcParenR"/>
            </a:pPr>
            <a:r>
              <a:rPr lang="sk-SK" sz="1800" smtClean="0"/>
              <a:t>ekvivalentnej dĺžky</a:t>
            </a:r>
          </a:p>
          <a:p>
            <a:pPr marL="1241425" lvl="2" indent="-381000">
              <a:buFontTx/>
              <a:buAutoNum type="alphaLcParenR"/>
            </a:pPr>
            <a:r>
              <a:rPr lang="sk-SK" sz="1800" smtClean="0"/>
              <a:t>váhy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tu"/>
          <p:cNvPicPr>
            <a:picLocks noChangeAspect="1" noChangeArrowheads="1"/>
          </p:cNvPicPr>
          <p:nvPr/>
        </p:nvPicPr>
        <p:blipFill>
          <a:blip r:embed="rId3" cstate="print"/>
          <a:srcRect l="5511" t="2812" r="3937" b="19685"/>
          <a:stretch>
            <a:fillRect/>
          </a:stretch>
        </p:blipFill>
        <p:spPr bwMode="auto">
          <a:xfrm>
            <a:off x="2776538" y="1752600"/>
            <a:ext cx="3592512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8064500" cy="41941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sk-SK" sz="3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k-SK" sz="3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k-SK" sz="3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k-SK" sz="3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9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9092" name="Picture 6" descr="logo2t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6850" y="565150"/>
            <a:ext cx="11303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60425">
              <a:defRPr/>
            </a:pPr>
            <a:r>
              <a:rPr lang="sk-SK" smtClean="0">
                <a:latin typeface="+mn-lt"/>
              </a:rPr>
              <a:t>25.2. 2010</a:t>
            </a:r>
            <a:endParaRPr lang="en-US">
              <a:latin typeface="+mn-lt"/>
            </a:endParaRP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0425">
              <a:defRPr/>
            </a:pPr>
            <a:fld id="{CDBC4DCB-762A-4933-88C6-FD40432F5DC7}" type="slidenum">
              <a:rPr lang="en-US">
                <a:latin typeface="+mn-lt"/>
              </a:rPr>
              <a:pPr defTabSz="860425">
                <a:defRPr/>
              </a:pPr>
              <a:t>9</a:t>
            </a:fld>
            <a:endParaRPr lang="en-US">
              <a:latin typeface="+mn-lt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N</a:t>
            </a:r>
            <a:r>
              <a:rPr lang="sk-SK" sz="2400" smtClean="0"/>
              <a:t>áhradná schéma reproduktora v basreflexovej ozvučnici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368425" y="3500438"/>
            <a:ext cx="121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09650">
              <a:buFontTx/>
              <a:buNone/>
            </a:pPr>
            <a:r>
              <a:rPr lang="en-US" sz="1400" b="1">
                <a:latin typeface="Arial Narrow" pitchFamily="34" charset="0"/>
              </a:rPr>
              <a:t>elektrick</a:t>
            </a:r>
            <a:r>
              <a:rPr lang="sk-SK" sz="1400" b="1">
                <a:latin typeface="Arial Narrow" pitchFamily="34" charset="0"/>
              </a:rPr>
              <a:t>á časť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3059113" y="3968750"/>
            <a:ext cx="149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09650"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</a:rPr>
              <a:t>elektr</a:t>
            </a:r>
            <a:r>
              <a:rPr lang="sk-SK" sz="1400" b="1">
                <a:latin typeface="Arial Narrow" pitchFamily="34" charset="0"/>
              </a:rPr>
              <a:t>omechanický</a:t>
            </a:r>
          </a:p>
          <a:p>
            <a:pPr algn="ctr" defTabSz="1009650">
              <a:spcBef>
                <a:spcPct val="0"/>
              </a:spcBef>
              <a:buFontTx/>
              <a:buNone/>
            </a:pPr>
            <a:r>
              <a:rPr lang="sk-SK" sz="1400" b="1">
                <a:latin typeface="Arial Narrow" pitchFamily="34" charset="0"/>
              </a:rPr>
              <a:t>menič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4535488" y="3465513"/>
            <a:ext cx="1373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09650">
              <a:buFontTx/>
              <a:buNone/>
            </a:pPr>
            <a:r>
              <a:rPr lang="sk-SK" sz="1400" b="1">
                <a:latin typeface="Arial Narrow" pitchFamily="34" charset="0"/>
              </a:rPr>
              <a:t>mechan</a:t>
            </a:r>
            <a:r>
              <a:rPr lang="en-US" sz="1400" b="1">
                <a:latin typeface="Arial Narrow" pitchFamily="34" charset="0"/>
              </a:rPr>
              <a:t>ick</a:t>
            </a:r>
            <a:r>
              <a:rPr lang="sk-SK" sz="1400" b="1">
                <a:latin typeface="Arial Narrow" pitchFamily="34" charset="0"/>
              </a:rPr>
              <a:t>á časť</a:t>
            </a:r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5759450" y="3968750"/>
            <a:ext cx="1741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09650">
              <a:spcBef>
                <a:spcPct val="0"/>
              </a:spcBef>
              <a:buFontTx/>
              <a:buNone/>
            </a:pPr>
            <a:r>
              <a:rPr lang="sk-SK" sz="1400" b="1">
                <a:latin typeface="Arial Narrow" pitchFamily="34" charset="0"/>
              </a:rPr>
              <a:t>mechanicko-akustický</a:t>
            </a:r>
          </a:p>
          <a:p>
            <a:pPr algn="ctr" defTabSz="1009650">
              <a:spcBef>
                <a:spcPct val="0"/>
              </a:spcBef>
              <a:buFontTx/>
              <a:buNone/>
            </a:pPr>
            <a:r>
              <a:rPr lang="sk-SK" sz="1400" b="1">
                <a:latin typeface="Arial Narrow" pitchFamily="34" charset="0"/>
              </a:rPr>
              <a:t>menič</a:t>
            </a:r>
          </a:p>
        </p:txBody>
      </p:sp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7200900" y="3500438"/>
            <a:ext cx="1203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09650">
              <a:buFontTx/>
              <a:buNone/>
            </a:pPr>
            <a:r>
              <a:rPr lang="sk-SK" sz="1400" b="1">
                <a:latin typeface="Arial Narrow" pitchFamily="34" charset="0"/>
              </a:rPr>
              <a:t>akustická časť</a:t>
            </a:r>
          </a:p>
        </p:txBody>
      </p:sp>
      <p:sp>
        <p:nvSpPr>
          <p:cNvPr id="2059" name="Rectangle 12"/>
          <p:cNvSpPr>
            <a:spLocks noChangeArrowheads="1"/>
          </p:cNvSpPr>
          <p:nvPr/>
        </p:nvSpPr>
        <p:spPr bwMode="auto">
          <a:xfrm>
            <a:off x="142875" y="5446713"/>
            <a:ext cx="885825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25" tIns="43063" rIns="86125" bIns="43063" anchor="ctr"/>
          <a:lstStyle/>
          <a:p>
            <a:pPr algn="ctr" defTabSz="860425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elektro-mechanicko-akustick</a:t>
            </a:r>
            <a:r>
              <a:rPr lang="sk-SK" sz="2400">
                <a:solidFill>
                  <a:srgbClr val="0000FF"/>
                </a:solidFill>
                <a:latin typeface="Times New Roman" pitchFamily="18" charset="0"/>
              </a:rPr>
              <a:t>á schéma</a:t>
            </a:r>
          </a:p>
        </p:txBody>
      </p:sp>
      <p:graphicFrame>
        <p:nvGraphicFramePr>
          <p:cNvPr id="2050" name="Object 13"/>
          <p:cNvGraphicFramePr>
            <a:graphicFrameLocks noChangeAspect="1"/>
          </p:cNvGraphicFramePr>
          <p:nvPr>
            <p:ph idx="1"/>
          </p:nvPr>
        </p:nvGraphicFramePr>
        <p:xfrm>
          <a:off x="179388" y="1628775"/>
          <a:ext cx="8748712" cy="1716088"/>
        </p:xfrm>
        <a:graphic>
          <a:graphicData uri="http://schemas.openxmlformats.org/presentationml/2006/ole">
            <p:oleObj spid="_x0000_s2050" name="Visio" r:id="rId3" imgW="6660416" imgH="1306413" progId="Visio.Drawing.11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506413" marR="0" indent="0" algn="l" defTabSz="1009650" rtl="0" eaLnBrk="0" fontAlgn="base" latinLnBrk="0" hangingPunct="0">
          <a:lnSpc>
            <a:spcPct val="100000"/>
          </a:lnSpc>
          <a:spcBef>
            <a:spcPct val="7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506413" marR="0" indent="0" algn="l" defTabSz="1009650" rtl="0" eaLnBrk="0" fontAlgn="base" latinLnBrk="0" hangingPunct="0">
          <a:lnSpc>
            <a:spcPct val="100000"/>
          </a:lnSpc>
          <a:spcBef>
            <a:spcPct val="7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10244</TotalTime>
  <Words>2125</Words>
  <Application>Microsoft Office PowerPoint</Application>
  <PresentationFormat>Prezentácia na obrazovke (4:3)</PresentationFormat>
  <Paragraphs>419</Paragraphs>
  <Slides>87</Slides>
  <Notes>3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snímok</vt:lpstr>
      </vt:variant>
      <vt:variant>
        <vt:i4>87</vt:i4>
      </vt:variant>
    </vt:vector>
  </HeadingPairs>
  <TitlesOfParts>
    <vt:vector size="91" baseType="lpstr">
      <vt:lpstr>Blank Presentation</vt:lpstr>
      <vt:lpstr>Visio</vt:lpstr>
      <vt:lpstr>Equation</vt:lpstr>
      <vt:lpstr>Bitmap Image</vt:lpstr>
      <vt:lpstr> Elektroakustika  L02: Elektro-mechanicko-akustické sústavy a ich analógické schémy  doc. Ing. Jozef Juhár, PhD.</vt:lpstr>
      <vt:lpstr>OBSAH</vt:lpstr>
      <vt:lpstr>Elektrodynamický reproduktor</vt:lpstr>
      <vt:lpstr>Podsystémy elektrodynamického reproduktora</vt:lpstr>
      <vt:lpstr>Typické parametre nízkotónového reproduktora (woofer)</vt:lpstr>
      <vt:lpstr>Náhradná schéma elektrodynamického, priamovysielajúceho reproduktora</vt:lpstr>
      <vt:lpstr>Príklady reproduktorových sústav Má ozvučnica vplyv na vlastnosti reproduktorovej sústavy ?</vt:lpstr>
      <vt:lpstr>Ozvučnica ako akustický obvod</vt:lpstr>
      <vt:lpstr>Náhradná schéma reproduktora v basreflexovej ozvučnici</vt:lpstr>
      <vt:lpstr>Predmet elektro-mechanicko-akustických analógií</vt:lpstr>
      <vt:lpstr>Príklad: sériové zapojenie elektrických prvkov</vt:lpstr>
      <vt:lpstr>Výhody schématickej reprezentácie obvodových zapojení</vt:lpstr>
      <vt:lpstr>Prečo je potrebné schématické znázornenie mechanických a akustických sústav?</vt:lpstr>
      <vt:lpstr>Požiadavky na metódy, vedúce k schématickému znázorneniu akustických a mechanických sústav </vt:lpstr>
      <vt:lpstr>Fyzikálny a matematický význam obvodových prvkov a veličín</vt:lpstr>
      <vt:lpstr>Mechanické sústavy posuvné so sústredenými parametrami</vt:lpstr>
      <vt:lpstr>Mechanický odpor</vt:lpstr>
      <vt:lpstr>Mechanická hmotnosť</vt:lpstr>
      <vt:lpstr>Mechanická poddajnosť</vt:lpstr>
      <vt:lpstr>Zdroj sily resp. rýchlosti</vt:lpstr>
      <vt:lpstr>Analógia Ohmovho zákona v mechanických sústavách – mechanická impedancia</vt:lpstr>
      <vt:lpstr>Analógia I. Kirchhoffovho zákona</vt:lpstr>
      <vt:lpstr>Analógia II. Kirchhoffovho zákona</vt:lpstr>
      <vt:lpstr>Mechanický transformátor</vt:lpstr>
      <vt:lpstr>Príklad – mechanická sústava</vt:lpstr>
      <vt:lpstr>Príklad – symbolická schéma mechanickej sústavy</vt:lpstr>
      <vt:lpstr>Príklad – analogická schéma mechanickej sústavy</vt:lpstr>
      <vt:lpstr>Príklad – výpočet „obvodových“ veličín sústavy – mechanické rýchlosti</vt:lpstr>
      <vt:lpstr>Snímka 29</vt:lpstr>
      <vt:lpstr>Príklad – aplikovanie metódy slučkových prúdov</vt:lpstr>
      <vt:lpstr>Príklad – upravená symbolická schéma mechanickej sústavy</vt:lpstr>
      <vt:lpstr>Príklad – riešenie analogickej schémy metódou slučkových prúdov</vt:lpstr>
      <vt:lpstr>Maticový zápis a náčrt riešenia sústavy lineárnych rovníc:</vt:lpstr>
      <vt:lpstr>Príklad – riešenie mechanickej sústavy pomocou programu AkAbak</vt:lpstr>
      <vt:lpstr>AkAbak: analogická schéma sústavy zapísaná vo forme skriptu</vt:lpstr>
      <vt:lpstr>AkAbak: mechanické rýchlosti v sústave</vt:lpstr>
      <vt:lpstr>AkAbak: mechanické sily v sústave</vt:lpstr>
      <vt:lpstr>AkAbak: mechanické výchylky v sústave</vt:lpstr>
      <vt:lpstr>AkAbak: mechanické zrýchlenia v sústave</vt:lpstr>
      <vt:lpstr>Snímka 40</vt:lpstr>
      <vt:lpstr>Snímka 41</vt:lpstr>
      <vt:lpstr>Príklad - zapojenie mechanických prvkov na spoločnú rýchlosť</vt:lpstr>
      <vt:lpstr>Príklad – zapojenie prvkov na spoločnú silu</vt:lpstr>
      <vt:lpstr>Príklad</vt:lpstr>
      <vt:lpstr>Príklad</vt:lpstr>
      <vt:lpstr>Príklad</vt:lpstr>
      <vt:lpstr>Test</vt:lpstr>
      <vt:lpstr>Akustické sústavy (so sústredenými parametrami)</vt:lpstr>
      <vt:lpstr>Akustická sústava versus akustické pole</vt:lpstr>
      <vt:lpstr>Akustické sústavy so sústredenými parametrami</vt:lpstr>
      <vt:lpstr>Príklad Aké rozmery by mal mať akustický obvod, aby sme ho mohli považovať za obvod so sústrednými parametrami vo frekvenčnom pásme 1. do 250 Hz a 2. do 2500 Hz ?</vt:lpstr>
      <vt:lpstr>Akustické prvky a veličiny</vt:lpstr>
      <vt:lpstr>Akustická objemová výchylka a objemová rýchlosť</vt:lpstr>
      <vt:lpstr>Akustický odpor</vt:lpstr>
      <vt:lpstr>Akustická hmotnosť</vt:lpstr>
      <vt:lpstr>Akustická poddajnosť</vt:lpstr>
      <vt:lpstr>Akustická impedancia</vt:lpstr>
      <vt:lpstr>Akustická impedancia</vt:lpstr>
      <vt:lpstr>I. Kirchhoffov zákon v akustických sústavách</vt:lpstr>
      <vt:lpstr>II. Kirchhoffov zákon v akustických sústavách</vt:lpstr>
      <vt:lpstr>Akustický transformátor</vt:lpstr>
      <vt:lpstr>Príklad (1/2)</vt:lpstr>
      <vt:lpstr>Príklad (2/2) Analogická schéma akustickej sústavy</vt:lpstr>
      <vt:lpstr>Príklad riešenia sústavy</vt:lpstr>
      <vt:lpstr>Príklad riešenia sústavy Ďalšia úprava prenosovej funkcie akustickej sústavy</vt:lpstr>
      <vt:lpstr>Príklad riešenia sústavy Prenosová funkcia vo frekvenčnej oblasti (s=jw)</vt:lpstr>
      <vt:lpstr>Implementácia sústavy v programe AkAbak</vt:lpstr>
      <vt:lpstr>Mechanicko-akustické sústavy</vt:lpstr>
      <vt:lpstr>Príklad (1/5)</vt:lpstr>
      <vt:lpstr>Symbolická schéma mechanickej časti</vt:lpstr>
      <vt:lpstr>Analogická schéma mechanickej časti</vt:lpstr>
      <vt:lpstr>Symbolická schéma akustickej časti</vt:lpstr>
      <vt:lpstr>Analogická schéma akustickej časti</vt:lpstr>
      <vt:lpstr>Príklad (2/5)</vt:lpstr>
      <vt:lpstr>Mechanicko-akustický menič</vt:lpstr>
      <vt:lpstr>Príklad (3/5) Mechanicko akustická analogická schéma sústavy</vt:lpstr>
      <vt:lpstr>Snímka 77</vt:lpstr>
      <vt:lpstr>Snímka 78</vt:lpstr>
      <vt:lpstr>Príklad (4/5)</vt:lpstr>
      <vt:lpstr>Ako boli vypočítané hodnoty prvkov mechanickej schémy (na predchádzajúcom slajde)</vt:lpstr>
      <vt:lpstr>Príklad (5/5)</vt:lpstr>
      <vt:lpstr>Dvojčinný mechanicko-akustický menič</vt:lpstr>
      <vt:lpstr>Snímka 83</vt:lpstr>
      <vt:lpstr>Snímka 84</vt:lpstr>
      <vt:lpstr>Snímka 85</vt:lpstr>
      <vt:lpstr>Test č. 3</vt:lpstr>
      <vt:lpstr>     </vt:lpstr>
    </vt:vector>
  </TitlesOfParts>
  <Company>KEMT FEI TU Košice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Slovak Continuous-Digit Recognition Systemmmm</dc:title>
  <dc:creator>Jozef Juhár</dc:creator>
  <cp:lastModifiedBy>Jozef Juhár</cp:lastModifiedBy>
  <cp:revision>869</cp:revision>
  <cp:lastPrinted>1999-09-09T10:09:00Z</cp:lastPrinted>
  <dcterms:created xsi:type="dcterms:W3CDTF">1999-09-08T14:46:30Z</dcterms:created>
  <dcterms:modified xsi:type="dcterms:W3CDTF">2012-02-20T13:35:36Z</dcterms:modified>
</cp:coreProperties>
</file>