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841" r:id="rId2"/>
  </p:sldMasterIdLst>
  <p:notesMasterIdLst>
    <p:notesMasterId r:id="rId79"/>
  </p:notesMasterIdLst>
  <p:sldIdLst>
    <p:sldId id="272" r:id="rId3"/>
    <p:sldId id="275" r:id="rId4"/>
    <p:sldId id="276" r:id="rId5"/>
    <p:sldId id="282" r:id="rId6"/>
    <p:sldId id="283" r:id="rId7"/>
    <p:sldId id="284" r:id="rId8"/>
    <p:sldId id="285" r:id="rId9"/>
    <p:sldId id="277" r:id="rId10"/>
    <p:sldId id="286" r:id="rId11"/>
    <p:sldId id="287" r:id="rId12"/>
    <p:sldId id="288" r:id="rId13"/>
    <p:sldId id="280" r:id="rId14"/>
    <p:sldId id="289" r:id="rId15"/>
    <p:sldId id="268" r:id="rId16"/>
    <p:sldId id="291" r:id="rId17"/>
    <p:sldId id="290" r:id="rId18"/>
    <p:sldId id="28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279"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273" r:id="rId64"/>
    <p:sldId id="270" r:id="rId65"/>
    <p:sldId id="271" r:id="rId66"/>
    <p:sldId id="274" r:id="rId67"/>
    <p:sldId id="257" r:id="rId68"/>
    <p:sldId id="258" r:id="rId69"/>
    <p:sldId id="259" r:id="rId70"/>
    <p:sldId id="260" r:id="rId71"/>
    <p:sldId id="261" r:id="rId72"/>
    <p:sldId id="262" r:id="rId73"/>
    <p:sldId id="263" r:id="rId74"/>
    <p:sldId id="264" r:id="rId75"/>
    <p:sldId id="265" r:id="rId76"/>
    <p:sldId id="266" r:id="rId77"/>
    <p:sldId id="267" r:id="rId78"/>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85166" autoAdjust="0"/>
  </p:normalViewPr>
  <p:slideViewPr>
    <p:cSldViewPr>
      <p:cViewPr>
        <p:scale>
          <a:sx n="69" d="100"/>
          <a:sy n="69" d="100"/>
        </p:scale>
        <p:origin x="-1110" y="-360"/>
      </p:cViewPr>
      <p:guideLst>
        <p:guide orient="horz" pos="2160"/>
        <p:guide pos="2880"/>
      </p:guideLst>
    </p:cSldViewPr>
  </p:slideViewPr>
  <p:outlineViewPr>
    <p:cViewPr>
      <p:scale>
        <a:sx n="33" d="100"/>
        <a:sy n="33" d="100"/>
      </p:scale>
      <p:origin x="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246C5E-FB39-4207-B016-08F5AB643C7D}" type="datetimeFigureOut">
              <a:rPr lang="sk-SK" smtClean="0"/>
              <a:pPr/>
              <a:t>2.3.2015</a:t>
            </a:fld>
            <a:endParaRPr lang="sk-SK"/>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42D12B-CD6E-4DD1-9B16-0AD8872FBCFA}"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txBox="1">
            <a:spLocks noGrp="1" noRot="1" noChangeAspect="1" noChangeArrowheads="1"/>
          </p:cNvSpPr>
          <p:nvPr>
            <p:ph type="sldImg"/>
          </p:nvPr>
        </p:nvSpPr>
        <p:spPr bwMode="auto">
          <a:xfrm>
            <a:off x="1319213" y="877888"/>
            <a:ext cx="4221162" cy="3165475"/>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1061392" y="4350019"/>
            <a:ext cx="4743858" cy="3512328"/>
          </a:xfrm>
          <a:prstGeom prst="rect">
            <a:avLst/>
          </a:prstGeom>
          <a:noFill/>
          <a:ln cap="flat">
            <a:round/>
            <a:headEnd/>
            <a:tailEnd/>
          </a:ln>
        </p:spPr>
        <p:txBody>
          <a:bodyPr wrap="none" anchor="ctr"/>
          <a:lstStyle/>
          <a:p>
            <a:endParaRPr lang="sk-S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txBox="1">
            <a:spLocks noGrp="1" noRot="1" noChangeAspect="1" noChangeArrowheads="1"/>
          </p:cNvSpPr>
          <p:nvPr>
            <p:ph type="sldImg"/>
          </p:nvPr>
        </p:nvSpPr>
        <p:spPr bwMode="auto">
          <a:xfrm>
            <a:off x="1319213" y="877888"/>
            <a:ext cx="4221162" cy="3165475"/>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1061392" y="4350019"/>
            <a:ext cx="4743858" cy="3512328"/>
          </a:xfrm>
          <a:prstGeom prst="rect">
            <a:avLst/>
          </a:prstGeom>
          <a:noFill/>
          <a:ln cap="flat">
            <a:round/>
            <a:headEnd/>
            <a:tailEnd/>
          </a:ln>
        </p:spPr>
        <p:txBody>
          <a:bodyPr wrap="none" anchor="ctr"/>
          <a:lstStyle/>
          <a:p>
            <a:endParaRPr lang="sk-S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txBox="1">
            <a:spLocks noGrp="1" noRot="1" noChangeAspect="1" noChangeArrowheads="1"/>
          </p:cNvSpPr>
          <p:nvPr>
            <p:ph type="sldImg"/>
          </p:nvPr>
        </p:nvSpPr>
        <p:spPr bwMode="auto">
          <a:xfrm>
            <a:off x="1319213" y="877888"/>
            <a:ext cx="4221162" cy="3165475"/>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1061392" y="4350019"/>
            <a:ext cx="4743858" cy="3512328"/>
          </a:xfrm>
          <a:prstGeom prst="rect">
            <a:avLst/>
          </a:prstGeom>
          <a:noFill/>
          <a:ln cap="flat">
            <a:round/>
            <a:headEnd/>
            <a:tailEnd/>
          </a:ln>
        </p:spPr>
        <p:txBody>
          <a:bodyPr wrap="none" anchor="ctr"/>
          <a:lstStyle/>
          <a:p>
            <a:endParaRPr lang="sk-S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319213" y="877888"/>
            <a:ext cx="4221162" cy="3165475"/>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1061392" y="4350019"/>
            <a:ext cx="4743858" cy="3512328"/>
          </a:xfrm>
          <a:prstGeom prst="rect">
            <a:avLst/>
          </a:prstGeom>
          <a:noFill/>
          <a:ln cap="flat">
            <a:round/>
            <a:headEnd/>
            <a:tailEnd/>
          </a:ln>
        </p:spPr>
        <p:txBody>
          <a:bodyPr wrap="none" anchor="ctr"/>
          <a:lstStyle/>
          <a:p>
            <a:endParaRPr lang="sk-S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txBox="1">
            <a:spLocks noGrp="1" noRot="1" noChangeAspect="1" noChangeArrowheads="1"/>
          </p:cNvSpPr>
          <p:nvPr>
            <p:ph type="sldImg"/>
          </p:nvPr>
        </p:nvSpPr>
        <p:spPr bwMode="auto">
          <a:xfrm>
            <a:off x="1319213" y="877888"/>
            <a:ext cx="4221162" cy="3165475"/>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1061392" y="4350019"/>
            <a:ext cx="4743858" cy="3512328"/>
          </a:xfrm>
          <a:prstGeom prst="rect">
            <a:avLst/>
          </a:prstGeom>
          <a:noFill/>
          <a:ln cap="flat">
            <a:round/>
            <a:headEnd/>
            <a:tailEnd/>
          </a:ln>
        </p:spPr>
        <p:txBody>
          <a:bodyPr wrap="none" anchor="ctr"/>
          <a:lstStyle/>
          <a:p>
            <a:r>
              <a:rPr lang="sk-SK" sz="1200" kern="1200" dirty="0" smtClean="0">
                <a:solidFill>
                  <a:schemeClr val="tx1"/>
                </a:solidFill>
                <a:latin typeface="+mn-lt"/>
                <a:ea typeface="+mn-ea"/>
                <a:cs typeface="+mn-cs"/>
              </a:rPr>
              <a:t>Metóda momentov (</a:t>
            </a:r>
            <a:r>
              <a:rPr lang="sk-SK" sz="1200" kern="1200" dirty="0" err="1" smtClean="0">
                <a:solidFill>
                  <a:schemeClr val="tx1"/>
                </a:solidFill>
                <a:latin typeface="+mn-lt"/>
                <a:ea typeface="+mn-ea"/>
                <a:cs typeface="+mn-cs"/>
              </a:rPr>
              <a:t>MoM</a:t>
            </a:r>
            <a:r>
              <a:rPr lang="sk-SK" sz="1200" kern="1200" dirty="0" smtClean="0">
                <a:solidFill>
                  <a:schemeClr val="tx1"/>
                </a:solidFill>
                <a:latin typeface="+mn-lt"/>
                <a:ea typeface="+mn-ea"/>
                <a:cs typeface="+mn-cs"/>
              </a:rPr>
              <a:t>) je použiteľná na problémy, týkajúce sa prúdov na </a:t>
            </a:r>
            <a:r>
              <a:rPr lang="sk-SK" sz="1200" kern="1200" dirty="0" err="1" smtClean="0">
                <a:solidFill>
                  <a:schemeClr val="tx1"/>
                </a:solidFill>
                <a:latin typeface="+mn-lt"/>
                <a:ea typeface="+mn-ea"/>
                <a:cs typeface="+mn-cs"/>
              </a:rPr>
              <a:t>metalických</a:t>
            </a:r>
            <a:r>
              <a:rPr lang="sk-SK" sz="1200" kern="1200" dirty="0" smtClean="0">
                <a:solidFill>
                  <a:schemeClr val="tx1"/>
                </a:solidFill>
                <a:latin typeface="+mn-lt"/>
                <a:ea typeface="+mn-ea"/>
                <a:cs typeface="+mn-cs"/>
              </a:rPr>
              <a:t> a dielektrických štruktúrach a vyžarovania vo voľnom priestore.,</a:t>
            </a:r>
            <a:r>
              <a:rPr lang="sk-SK" sz="1200" kern="1200" baseline="0" dirty="0" smtClean="0">
                <a:solidFill>
                  <a:schemeClr val="tx1"/>
                </a:solidFill>
                <a:latin typeface="+mn-lt"/>
                <a:ea typeface="+mn-ea"/>
                <a:cs typeface="+mn-cs"/>
              </a:rPr>
              <a:t> t.j. </a:t>
            </a:r>
            <a:r>
              <a:rPr lang="sk-SK" sz="1200" kern="1200" dirty="0" smtClean="0">
                <a:solidFill>
                  <a:schemeClr val="tx1"/>
                </a:solidFill>
                <a:latin typeface="+mn-lt"/>
                <a:ea typeface="+mn-ea"/>
                <a:cs typeface="+mn-cs"/>
              </a:rPr>
              <a:t>používa sa najmä pri lineárnych anténach, či pri určení pozície antény.</a:t>
            </a:r>
          </a:p>
          <a:p>
            <a:r>
              <a:rPr lang="sk-SK" sz="1200" kern="1200" dirty="0" smtClean="0">
                <a:solidFill>
                  <a:schemeClr val="tx1"/>
                </a:solidFill>
                <a:latin typeface="+mn-lt"/>
                <a:ea typeface="+mn-ea"/>
                <a:cs typeface="+mn-cs"/>
              </a:rPr>
              <a:t>Rýchla viacvrstvová viacbodová metóda (MLFMM) je alternatívnym vyjadrením rovníc použitých pri vyjadrení metódy momentov. Je použiteľná pri práci s väčšími objektmi ako metóda momentov, keďže má menšie nároky na pamäť a výpočtovú silu. Tiež sa ňou dajú analyzovať objekty vytvorené pre prácu s metódou momentov.,</a:t>
            </a:r>
            <a:r>
              <a:rPr lang="sk-SK" sz="1200" kern="1200" baseline="0" dirty="0" smtClean="0">
                <a:solidFill>
                  <a:schemeClr val="tx1"/>
                </a:solidFill>
                <a:latin typeface="+mn-lt"/>
                <a:ea typeface="+mn-ea"/>
                <a:cs typeface="+mn-cs"/>
              </a:rPr>
              <a:t> </a:t>
            </a:r>
            <a:r>
              <a:rPr lang="sk-SK" sz="1200" kern="1200" baseline="0" dirty="0" err="1" smtClean="0">
                <a:solidFill>
                  <a:schemeClr val="tx1"/>
                </a:solidFill>
                <a:latin typeface="+mn-lt"/>
                <a:ea typeface="+mn-ea"/>
                <a:cs typeface="+mn-cs"/>
              </a:rPr>
              <a:t>t.j</a:t>
            </a:r>
            <a:r>
              <a:rPr lang="sk-SK" sz="1200" kern="1200" baseline="0" dirty="0" smtClean="0">
                <a:solidFill>
                  <a:schemeClr val="tx1"/>
                </a:solidFill>
                <a:latin typeface="+mn-lt"/>
                <a:ea typeface="+mn-ea"/>
                <a:cs typeface="+mn-cs"/>
              </a:rPr>
              <a:t> </a:t>
            </a:r>
            <a:r>
              <a:rPr lang="sk-SK" sz="1200" kern="1200" dirty="0" smtClean="0">
                <a:solidFill>
                  <a:schemeClr val="tx1"/>
                </a:solidFill>
                <a:latin typeface="+mn-lt"/>
                <a:ea typeface="+mn-ea"/>
                <a:cs typeface="+mn-cs"/>
              </a:rPr>
              <a:t>analyzovať antény na veľkých objektoch, napr. antény na lodiach, či lietadlách; nájde využitie pri práci s modelmi veľkých reflektorových antén.</a:t>
            </a:r>
          </a:p>
          <a:p>
            <a:r>
              <a:rPr lang="sk-SK" sz="1200" kern="1200" dirty="0" smtClean="0">
                <a:solidFill>
                  <a:schemeClr val="tx1"/>
                </a:solidFill>
                <a:latin typeface="+mn-lt"/>
                <a:ea typeface="+mn-ea"/>
                <a:cs typeface="+mn-cs"/>
              </a:rPr>
              <a:t>Metóda konečných prvkov (FEM) je použiteľná na modelovanie veľkých elektrických, alebo nehomogénnych dielektrických telies, ktoré sa nedajú efektívne vymodelovať s inými rozlíšeniami metódy momentov (</a:t>
            </a:r>
            <a:r>
              <a:rPr lang="sk-SK" sz="1200" kern="1200" dirty="0" err="1" smtClean="0">
                <a:solidFill>
                  <a:schemeClr val="tx1"/>
                </a:solidFill>
                <a:latin typeface="+mn-lt"/>
                <a:ea typeface="+mn-ea"/>
                <a:cs typeface="+mn-cs"/>
              </a:rPr>
              <a:t>MoM</a:t>
            </a:r>
            <a:r>
              <a:rPr lang="sk-SK" sz="1200" kern="1200" dirty="0" smtClean="0">
                <a:solidFill>
                  <a:schemeClr val="tx1"/>
                </a:solidFill>
                <a:latin typeface="+mn-lt"/>
                <a:ea typeface="+mn-ea"/>
                <a:cs typeface="+mn-cs"/>
              </a:rPr>
              <a:t>) obsiahnutej v FEKO. Metóda konečných prvkov (FEM) vypĺňa želaný tvar ľubovoľné tvarovanými štvorhranmi, z ktorých každý môže mať rôzne dielektrické vlastnosti. Medzi typické príklady použitia FEM patria simulácie antén, simulácie vyžarovania, ktoré je nebezpečné pre ľudí, alebo modelovanie </a:t>
            </a:r>
            <a:r>
              <a:rPr lang="sk-SK" sz="1200" kern="1200" dirty="0" err="1" smtClean="0">
                <a:solidFill>
                  <a:schemeClr val="tx1"/>
                </a:solidFill>
                <a:latin typeface="+mn-lt"/>
                <a:ea typeface="+mn-ea"/>
                <a:cs typeface="+mn-cs"/>
              </a:rPr>
              <a:t>vlnovodových</a:t>
            </a:r>
            <a:r>
              <a:rPr lang="sk-SK" sz="1200" kern="1200" dirty="0" smtClean="0">
                <a:solidFill>
                  <a:schemeClr val="tx1"/>
                </a:solidFill>
                <a:latin typeface="+mn-lt"/>
                <a:ea typeface="+mn-ea"/>
                <a:cs typeface="+mn-cs"/>
              </a:rPr>
              <a:t> filtrov v dielektrickými blokmi vo vnútri filtra.</a:t>
            </a:r>
            <a:endParaRPr lang="sk-SK"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txBox="1">
            <a:spLocks noGrp="1" noRot="1" noChangeAspect="1" noChangeArrowheads="1"/>
          </p:cNvSpPr>
          <p:nvPr>
            <p:ph type="sldImg"/>
          </p:nvPr>
        </p:nvSpPr>
        <p:spPr bwMode="auto">
          <a:xfrm>
            <a:off x="1319213" y="877888"/>
            <a:ext cx="4221162" cy="3165475"/>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1061392" y="4350019"/>
            <a:ext cx="4743858" cy="3512328"/>
          </a:xfrm>
          <a:prstGeom prst="rect">
            <a:avLst/>
          </a:prstGeom>
          <a:noFill/>
          <a:ln cap="flat">
            <a:round/>
            <a:headEnd/>
            <a:tailEnd/>
          </a:ln>
        </p:spPr>
        <p:txBody>
          <a:bodyPr wrap="none" anchor="ctr"/>
          <a:lstStyle/>
          <a:p>
            <a:endParaRPr lang="sk-S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txBox="1">
            <a:spLocks noGrp="1" noRot="1" noChangeAspect="1" noChangeArrowheads="1"/>
          </p:cNvSpPr>
          <p:nvPr>
            <p:ph type="sldImg"/>
          </p:nvPr>
        </p:nvSpPr>
        <p:spPr bwMode="auto">
          <a:xfrm>
            <a:off x="1319213" y="877888"/>
            <a:ext cx="4221162" cy="3165475"/>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1061392" y="4350019"/>
            <a:ext cx="4743858" cy="3512328"/>
          </a:xfrm>
          <a:prstGeom prst="rect">
            <a:avLst/>
          </a:prstGeom>
          <a:noFill/>
          <a:ln cap="flat">
            <a:round/>
            <a:headEnd/>
            <a:tailEnd/>
          </a:ln>
        </p:spPr>
        <p:txBody>
          <a:bodyPr wrap="none" anchor="ctr"/>
          <a:lstStyle/>
          <a:p>
            <a:endParaRPr lang="sk-S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obrazu snímky 1"/>
          <p:cNvSpPr>
            <a:spLocks noGrp="1" noRot="1" noChangeAspect="1" noTextEdit="1"/>
          </p:cNvSpPr>
          <p:nvPr>
            <p:ph type="sldImg"/>
          </p:nvPr>
        </p:nvSpPr>
        <p:spPr bwMode="auto">
          <a:noFill/>
          <a:ln>
            <a:solidFill>
              <a:srgbClr val="000000"/>
            </a:solidFill>
            <a:miter lim="800000"/>
            <a:headEnd/>
            <a:tailEnd/>
          </a:ln>
        </p:spPr>
      </p:sp>
      <p:sp>
        <p:nvSpPr>
          <p:cNvPr id="30723" name="Zástupný symbol poznámo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l-PL" smtClean="0"/>
              <a:t>AP - Definovať clony poľa ako zdroj</a:t>
            </a:r>
            <a:endParaRPr lang="sk-SK" smtClean="0"/>
          </a:p>
        </p:txBody>
      </p:sp>
      <p:sp>
        <p:nvSpPr>
          <p:cNvPr id="30724" name="Zástupný symbol čísla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BFC7F8-F4EA-4B92-94D2-B4D088F1E1F3}" type="slidenum">
              <a:rPr lang="sk-SK"/>
              <a:pPr fontAlgn="base">
                <a:spcBef>
                  <a:spcPct val="0"/>
                </a:spcBef>
                <a:spcAft>
                  <a:spcPct val="0"/>
                </a:spcAft>
              </a:pPr>
              <a:t>35</a:t>
            </a:fld>
            <a:endParaRPr lang="sk-S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txBox="1">
            <a:spLocks noGrp="1" noRot="1" noChangeAspect="1" noChangeArrowheads="1"/>
          </p:cNvSpPr>
          <p:nvPr>
            <p:ph type="sldImg"/>
          </p:nvPr>
        </p:nvSpPr>
        <p:spPr bwMode="auto">
          <a:xfrm>
            <a:off x="1319213" y="877888"/>
            <a:ext cx="4221162" cy="3165475"/>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1061392" y="4350019"/>
            <a:ext cx="4743858" cy="3512328"/>
          </a:xfrm>
          <a:prstGeom prst="rect">
            <a:avLst/>
          </a:prstGeom>
          <a:noFill/>
          <a:ln cap="flat">
            <a:round/>
            <a:headEnd/>
            <a:tailEnd/>
          </a:ln>
        </p:spPr>
        <p:txBody>
          <a:bodyPr wrap="none" anchor="ctr"/>
          <a:lstStyle/>
          <a:p>
            <a:endParaRPr lang="sk-S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FA2D1-4347-4057-AA39-B00E2BBDAA48}" type="slidenum">
              <a:rPr lang="sk-SK"/>
              <a:pPr/>
              <a:t>48</a:t>
            </a:fld>
            <a:endParaRPr lang="sk-SK"/>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sk-SK"/>
              <a:t>Pri spustení sa uloží projekt a otvorí sa okno výsledkov simulácie, resp. sa POSTFEKO otvára priamo pri zobrazení výsledkov simulácie.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BF846E-2A34-4EFB-A146-80E2877BF09C}" type="slidenum">
              <a:rPr lang="sk-SK"/>
              <a:pPr/>
              <a:t>50</a:t>
            </a:fld>
            <a:endParaRPr lang="sk-SK"/>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sk-SK"/>
              <a:t>Z – locknutie objektu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txBox="1">
            <a:spLocks noGrp="1" noRot="1" noChangeAspect="1" noChangeArrowheads="1"/>
          </p:cNvSpPr>
          <p:nvPr>
            <p:ph type="sldImg"/>
          </p:nvPr>
        </p:nvSpPr>
        <p:spPr bwMode="auto">
          <a:xfrm>
            <a:off x="1319213" y="877888"/>
            <a:ext cx="4221162" cy="3165475"/>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1061392" y="4350019"/>
            <a:ext cx="4743858" cy="3512328"/>
          </a:xfrm>
          <a:prstGeom prst="rect">
            <a:avLst/>
          </a:prstGeom>
          <a:noFill/>
          <a:ln cap="flat">
            <a:round/>
            <a:headEnd/>
            <a:tailEnd/>
          </a:ln>
        </p:spPr>
        <p:txBody>
          <a:bodyPr wrap="none" anchor="ctr"/>
          <a:lstStyle/>
          <a:p>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p:cNvSpPr txBox="1">
            <a:spLocks noGrp="1" noRot="1" noChangeAspect="1" noChangeArrowheads="1"/>
          </p:cNvSpPr>
          <p:nvPr>
            <p:ph type="sldImg"/>
          </p:nvPr>
        </p:nvSpPr>
        <p:spPr bwMode="auto">
          <a:xfrm>
            <a:off x="1319213" y="877888"/>
            <a:ext cx="4219575" cy="3163887"/>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1061393" y="4350019"/>
            <a:ext cx="4742417" cy="3510970"/>
          </a:xfrm>
          <a:prstGeom prst="rect">
            <a:avLst/>
          </a:prstGeom>
          <a:noFill/>
          <a:ln cap="flat">
            <a:round/>
            <a:headEnd/>
            <a:tailEnd/>
          </a:ln>
        </p:spPr>
        <p:txBody>
          <a:bodyPr wrap="none" anchor="ctr"/>
          <a:lstStyle/>
          <a:p>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Grp="1" noRot="1" noChangeAspect="1" noChangeArrowheads="1"/>
          </p:cNvSpPr>
          <p:nvPr>
            <p:ph type="sldImg"/>
          </p:nvPr>
        </p:nvSpPr>
        <p:spPr bwMode="auto">
          <a:xfrm>
            <a:off x="1319213" y="877888"/>
            <a:ext cx="4219575" cy="3163887"/>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1061393" y="4350019"/>
            <a:ext cx="4742417" cy="3510970"/>
          </a:xfrm>
          <a:prstGeom prst="rect">
            <a:avLst/>
          </a:prstGeom>
          <a:noFill/>
          <a:ln cap="flat">
            <a:round/>
            <a:headEnd/>
            <a:tailEnd/>
          </a:ln>
        </p:spPr>
        <p:txBody>
          <a:bodyPr wrap="none" anchor="ctr"/>
          <a:lstStyle/>
          <a:p>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p:cNvSpPr txBox="1">
            <a:spLocks noGrp="1" noRot="1" noChangeAspect="1" noChangeArrowheads="1"/>
          </p:cNvSpPr>
          <p:nvPr>
            <p:ph type="sldImg"/>
          </p:nvPr>
        </p:nvSpPr>
        <p:spPr bwMode="auto">
          <a:xfrm>
            <a:off x="1319213" y="877888"/>
            <a:ext cx="4219575" cy="3163887"/>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1061393" y="4350019"/>
            <a:ext cx="4742417" cy="3510970"/>
          </a:xfrm>
          <a:prstGeom prst="rect">
            <a:avLst/>
          </a:prstGeom>
          <a:noFill/>
          <a:ln cap="flat">
            <a:round/>
            <a:headEnd/>
            <a:tailEnd/>
          </a:ln>
        </p:spPr>
        <p:txBody>
          <a:bodyPr wrap="none" anchor="ctr"/>
          <a:lstStyle/>
          <a:p>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p:cNvSpPr txBox="1">
            <a:spLocks noGrp="1" noRot="1" noChangeAspect="1" noChangeArrowheads="1"/>
          </p:cNvSpPr>
          <p:nvPr>
            <p:ph type="sldImg"/>
          </p:nvPr>
        </p:nvSpPr>
        <p:spPr bwMode="auto">
          <a:xfrm>
            <a:off x="1319213" y="877888"/>
            <a:ext cx="4219575" cy="3163887"/>
          </a:xfrm>
          <a:prstGeom prst="rect">
            <a:avLst/>
          </a:prstGeom>
          <a:solidFill>
            <a:srgbClr val="FFFFFF"/>
          </a:solidFill>
          <a:ln>
            <a:solidFill>
              <a:srgbClr val="000000"/>
            </a:solidFill>
            <a:miter lim="800000"/>
            <a:headEnd/>
            <a:tailEnd/>
          </a:ln>
        </p:spPr>
      </p:sp>
      <p:sp>
        <p:nvSpPr>
          <p:cNvPr id="23554" name="Rectangle 2"/>
          <p:cNvSpPr txBox="1">
            <a:spLocks noGrp="1" noChangeArrowheads="1"/>
          </p:cNvSpPr>
          <p:nvPr>
            <p:ph type="body" idx="1"/>
          </p:nvPr>
        </p:nvSpPr>
        <p:spPr bwMode="auto">
          <a:xfrm>
            <a:off x="1061393" y="4350019"/>
            <a:ext cx="4742417" cy="3510970"/>
          </a:xfrm>
          <a:prstGeom prst="rect">
            <a:avLst/>
          </a:prstGeom>
          <a:noFill/>
          <a:ln cap="flat">
            <a:round/>
            <a:headEnd/>
            <a:tailEnd/>
          </a:ln>
        </p:spPr>
        <p:txBody>
          <a:bodyPr wrap="none" anchor="ctr"/>
          <a:lstStyle/>
          <a:p>
            <a:endParaRPr 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txBox="1">
            <a:spLocks noGrp="1" noRot="1" noChangeAspect="1" noChangeArrowheads="1"/>
          </p:cNvSpPr>
          <p:nvPr>
            <p:ph type="sldImg"/>
          </p:nvPr>
        </p:nvSpPr>
        <p:spPr bwMode="auto">
          <a:xfrm>
            <a:off x="1319213" y="877888"/>
            <a:ext cx="4221162" cy="3165475"/>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1061392" y="4350019"/>
            <a:ext cx="4743858" cy="3512328"/>
          </a:xfrm>
          <a:prstGeom prst="rect">
            <a:avLst/>
          </a:prstGeom>
          <a:noFill/>
          <a:ln cap="flat">
            <a:round/>
            <a:headEnd/>
            <a:tailEnd/>
          </a:ln>
        </p:spPr>
        <p:txBody>
          <a:bodyPr wrap="none" anchor="ctr"/>
          <a:lstStyle/>
          <a:p>
            <a:endParaRPr lang="sk-S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txBox="1">
            <a:spLocks noGrp="1" noRot="1" noChangeAspect="1" noChangeArrowheads="1"/>
          </p:cNvSpPr>
          <p:nvPr>
            <p:ph type="sldImg"/>
          </p:nvPr>
        </p:nvSpPr>
        <p:spPr bwMode="auto">
          <a:xfrm>
            <a:off x="1319213" y="877888"/>
            <a:ext cx="4221162" cy="3165475"/>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1061392" y="4350019"/>
            <a:ext cx="4743858" cy="3512328"/>
          </a:xfrm>
          <a:prstGeom prst="rect">
            <a:avLst/>
          </a:prstGeom>
          <a:noFill/>
          <a:ln cap="flat">
            <a:round/>
            <a:headEnd/>
            <a:tailEnd/>
          </a:ln>
        </p:spPr>
        <p:txBody>
          <a:bodyPr wrap="none" anchor="ctr"/>
          <a:lstStyle/>
          <a:p>
            <a:r>
              <a:rPr lang="sk-SK" sz="1200" kern="1200" dirty="0" err="1" smtClean="0">
                <a:solidFill>
                  <a:schemeClr val="tx1"/>
                </a:solidFill>
                <a:latin typeface="+mn-lt"/>
                <a:ea typeface="+mn-ea"/>
                <a:cs typeface="+mn-cs"/>
              </a:rPr>
              <a:t>Antenna</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Magus</a:t>
            </a:r>
            <a:r>
              <a:rPr lang="sk-SK" sz="1200" kern="1200" dirty="0" smtClean="0">
                <a:solidFill>
                  <a:schemeClr val="tx1"/>
                </a:solidFill>
                <a:latin typeface="+mn-lt"/>
                <a:ea typeface="+mn-ea"/>
                <a:cs typeface="+mn-cs"/>
              </a:rPr>
              <a:t> je prvý dizajnový nástroj svojho druhu.  Jeho obrovská zbierka antén môže byť rozšírená k hľadaniu, </a:t>
            </a:r>
            <a:r>
              <a:rPr lang="sk-SK" sz="1200" kern="1200" dirty="0" err="1" smtClean="0">
                <a:solidFill>
                  <a:schemeClr val="tx1"/>
                </a:solidFill>
                <a:latin typeface="+mn-lt"/>
                <a:ea typeface="+mn-ea"/>
                <a:cs typeface="+mn-cs"/>
              </a:rPr>
              <a:t>dizajnovaniu</a:t>
            </a:r>
            <a:r>
              <a:rPr lang="sk-SK" sz="1200" kern="1200" dirty="0" smtClean="0">
                <a:solidFill>
                  <a:schemeClr val="tx1"/>
                </a:solidFill>
                <a:latin typeface="+mn-lt"/>
                <a:ea typeface="+mn-ea"/>
                <a:cs typeface="+mn-cs"/>
              </a:rPr>
              <a:t> a exportu modelov  antén do FEKO. </a:t>
            </a:r>
          </a:p>
          <a:p>
            <a:r>
              <a:rPr lang="sk-SK" sz="1200" kern="1200" dirty="0" err="1" smtClean="0">
                <a:solidFill>
                  <a:schemeClr val="tx1"/>
                </a:solidFill>
                <a:latin typeface="+mn-lt"/>
                <a:ea typeface="+mn-ea"/>
                <a:cs typeface="+mn-cs"/>
              </a:rPr>
              <a:t>Antenna</a:t>
            </a:r>
            <a:r>
              <a:rPr lang="sk-SK" sz="1200" kern="1200" dirty="0" smtClean="0">
                <a:solidFill>
                  <a:schemeClr val="tx1"/>
                </a:solidFill>
                <a:latin typeface="+mn-lt"/>
                <a:ea typeface="+mn-ea"/>
                <a:cs typeface="+mn-cs"/>
              </a:rPr>
              <a:t> </a:t>
            </a:r>
            <a:r>
              <a:rPr lang="sk-SK" sz="1200" kern="1200" dirty="0" err="1" smtClean="0">
                <a:solidFill>
                  <a:schemeClr val="tx1"/>
                </a:solidFill>
                <a:latin typeface="+mn-lt"/>
                <a:ea typeface="+mn-ea"/>
                <a:cs typeface="+mn-cs"/>
              </a:rPr>
              <a:t>Magus</a:t>
            </a:r>
            <a:r>
              <a:rPr lang="sk-SK" sz="1200" kern="1200" dirty="0" smtClean="0">
                <a:solidFill>
                  <a:schemeClr val="tx1"/>
                </a:solidFill>
                <a:latin typeface="+mn-lt"/>
                <a:ea typeface="+mn-ea"/>
                <a:cs typeface="+mn-cs"/>
              </a:rPr>
              <a:t> nemá za cieľ nahradiť elektromagnetické analytické nástroje ako FEKO. Znižuje čas na nájdenie a posúdenie </a:t>
            </a:r>
            <a:r>
              <a:rPr lang="sk-SK" sz="1200" kern="1200" dirty="0" err="1" smtClean="0">
                <a:solidFill>
                  <a:schemeClr val="tx1"/>
                </a:solidFill>
                <a:latin typeface="+mn-lt"/>
                <a:ea typeface="+mn-ea"/>
                <a:cs typeface="+mn-cs"/>
              </a:rPr>
              <a:t>topológie</a:t>
            </a:r>
            <a:r>
              <a:rPr lang="sk-SK" sz="1200" kern="1200" dirty="0" smtClean="0">
                <a:solidFill>
                  <a:schemeClr val="tx1"/>
                </a:solidFill>
                <a:latin typeface="+mn-lt"/>
                <a:ea typeface="+mn-ea"/>
                <a:cs typeface="+mn-cs"/>
              </a:rPr>
              <a:t> antén pre danú aplikáciu, poskytuje spoľahlivé počiatočné návrhy a overené simulačné modely. Veľmi dobre dopĺňa FEKO o dôležité nástroje v rámci anténnej syntézy.</a:t>
            </a:r>
          </a:p>
          <a:p>
            <a:endParaRPr lang="sk-SK"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txBox="1">
            <a:spLocks noGrp="1" noRot="1" noChangeAspect="1" noChangeArrowheads="1"/>
          </p:cNvSpPr>
          <p:nvPr>
            <p:ph type="sldImg"/>
          </p:nvPr>
        </p:nvSpPr>
        <p:spPr bwMode="auto">
          <a:xfrm>
            <a:off x="1319213" y="877888"/>
            <a:ext cx="4221162" cy="3165475"/>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1061392" y="4350019"/>
            <a:ext cx="4743858" cy="3512328"/>
          </a:xfrm>
          <a:prstGeom prst="rect">
            <a:avLst/>
          </a:prstGeom>
          <a:noFill/>
          <a:ln cap="flat">
            <a:round/>
            <a:headEnd/>
            <a:tailEnd/>
          </a:ln>
        </p:spPr>
        <p:txBody>
          <a:bodyPr wrap="none" anchor="ctr"/>
          <a:lstStyle/>
          <a:p>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4" name="Nadpis 13"/>
          <p:cNvSpPr>
            <a:spLocks noGrp="1"/>
          </p:cNvSpPr>
          <p:nvPr>
            <p:ph type="ctrTitle"/>
          </p:nvPr>
        </p:nvSpPr>
        <p:spPr>
          <a:xfrm>
            <a:off x="1432560" y="359898"/>
            <a:ext cx="7406640" cy="1472184"/>
          </a:xfrm>
        </p:spPr>
        <p:txBody>
          <a:bodyPr anchor="b"/>
          <a:lstStyle>
            <a:lvl1pPr algn="l">
              <a:defRPr/>
            </a:lvl1pPr>
            <a:extLst/>
          </a:lstStyle>
          <a:p>
            <a:r>
              <a:rPr kumimoji="0" lang="cs-CZ" smtClean="0"/>
              <a:t>Klepnutím lze upravit styl předlohy nadpisů.</a:t>
            </a:r>
            <a:endParaRPr kumimoji="0" lang="en-US"/>
          </a:p>
        </p:txBody>
      </p:sp>
      <p:sp>
        <p:nvSpPr>
          <p:cNvPr id="22" name="Podnadpis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sp>
        <p:nvSpPr>
          <p:cNvPr id="7" name="Zástupný symbol pro datum 6"/>
          <p:cNvSpPr>
            <a:spLocks noGrp="1"/>
          </p:cNvSpPr>
          <p:nvPr>
            <p:ph type="dt" sz="half" idx="10"/>
          </p:nvPr>
        </p:nvSpPr>
        <p:spPr/>
        <p:txBody>
          <a:bodyPr/>
          <a:lstStyle>
            <a:extLst/>
          </a:lstStyle>
          <a:p>
            <a:pPr>
              <a:defRPr/>
            </a:pPr>
            <a:fld id="{65D4EE58-412A-42F3-B1A6-7AAE51864AA2}" type="datetimeFigureOut">
              <a:rPr lang="sk-SK" smtClean="0"/>
              <a:pPr>
                <a:defRPr/>
              </a:pPr>
              <a:t>2.3.2015</a:t>
            </a:fld>
            <a:endParaRPr lang="sk-SK"/>
          </a:p>
        </p:txBody>
      </p:sp>
      <p:sp>
        <p:nvSpPr>
          <p:cNvPr id="20" name="Zástupný symbol pro zápatí 19"/>
          <p:cNvSpPr>
            <a:spLocks noGrp="1"/>
          </p:cNvSpPr>
          <p:nvPr>
            <p:ph type="ftr" sz="quarter" idx="11"/>
          </p:nvPr>
        </p:nvSpPr>
        <p:spPr/>
        <p:txBody>
          <a:bodyPr/>
          <a:lstStyle>
            <a:extLst/>
          </a:lstStyle>
          <a:p>
            <a:pPr>
              <a:defRPr/>
            </a:pPr>
            <a:endParaRPr lang="sk-SK"/>
          </a:p>
        </p:txBody>
      </p:sp>
      <p:sp>
        <p:nvSpPr>
          <p:cNvPr id="10" name="Zástupný symbol pro číslo snímku 9"/>
          <p:cNvSpPr>
            <a:spLocks noGrp="1"/>
          </p:cNvSpPr>
          <p:nvPr>
            <p:ph type="sldNum" sz="quarter" idx="12"/>
          </p:nvPr>
        </p:nvSpPr>
        <p:spPr/>
        <p:txBody>
          <a:bodyPr/>
          <a:lstStyle>
            <a:extLst/>
          </a:lstStyle>
          <a:p>
            <a:pPr>
              <a:defRPr/>
            </a:pPr>
            <a:fld id="{4BB51A6C-6D74-45AD-A6A4-9A5813BAD0FC}" type="slidenum">
              <a:rPr lang="sk-SK" smtClean="0"/>
              <a:pPr>
                <a:defRPr/>
              </a:pPr>
              <a:t>‹#›</a:t>
            </a:fld>
            <a:endParaRPr lang="sk-SK"/>
          </a:p>
        </p:txBody>
      </p:sp>
      <p:sp>
        <p:nvSpPr>
          <p:cNvPr id="8" name="Elipsa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pPr>
              <a:defRPr/>
            </a:pPr>
            <a:fld id="{65D4EE58-412A-42F3-B1A6-7AAE51864AA2}" type="datetimeFigureOut">
              <a:rPr lang="sk-SK" smtClean="0"/>
              <a:pPr>
                <a:defRPr/>
              </a:pPr>
              <a:t>2.3.2015</a:t>
            </a:fld>
            <a:endParaRPr lang="sk-SK"/>
          </a:p>
        </p:txBody>
      </p:sp>
      <p:sp>
        <p:nvSpPr>
          <p:cNvPr id="5" name="Zástupný symbol pro zápatí 4"/>
          <p:cNvSpPr>
            <a:spLocks noGrp="1"/>
          </p:cNvSpPr>
          <p:nvPr>
            <p:ph type="ftr" sz="quarter" idx="11"/>
          </p:nvPr>
        </p:nvSpPr>
        <p:spPr/>
        <p:txBody>
          <a:bodyPr/>
          <a:lstStyle>
            <a:extLst/>
          </a:lstStyle>
          <a:p>
            <a:pPr>
              <a:defRPr/>
            </a:pPr>
            <a:endParaRPr lang="sk-SK"/>
          </a:p>
        </p:txBody>
      </p:sp>
      <p:sp>
        <p:nvSpPr>
          <p:cNvPr id="6" name="Zástupný symbol pro číslo snímku 5"/>
          <p:cNvSpPr>
            <a:spLocks noGrp="1"/>
          </p:cNvSpPr>
          <p:nvPr>
            <p:ph type="sldNum" sz="quarter" idx="12"/>
          </p:nvPr>
        </p:nvSpPr>
        <p:spPr/>
        <p:txBody>
          <a:bodyPr/>
          <a:lstStyle>
            <a:extLst/>
          </a:lstStyle>
          <a:p>
            <a:pPr>
              <a:defRPr/>
            </a:pPr>
            <a:fld id="{4BB51A6C-6D74-45AD-A6A4-9A5813BAD0FC}" type="slidenum">
              <a:rPr lang="sk-SK" smtClean="0"/>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274639"/>
            <a:ext cx="1828800" cy="5851525"/>
          </a:xfrm>
        </p:spPr>
        <p:txBody>
          <a:bodyPr vert="eaVert"/>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1143000" y="274640"/>
            <a:ext cx="5562600" cy="5851525"/>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pPr>
              <a:defRPr/>
            </a:pPr>
            <a:fld id="{65D4EE58-412A-42F3-B1A6-7AAE51864AA2}" type="datetimeFigureOut">
              <a:rPr lang="sk-SK" smtClean="0"/>
              <a:pPr>
                <a:defRPr/>
              </a:pPr>
              <a:t>2.3.2015</a:t>
            </a:fld>
            <a:endParaRPr lang="sk-SK"/>
          </a:p>
        </p:txBody>
      </p:sp>
      <p:sp>
        <p:nvSpPr>
          <p:cNvPr id="5" name="Zástupný symbol pro zápatí 4"/>
          <p:cNvSpPr>
            <a:spLocks noGrp="1"/>
          </p:cNvSpPr>
          <p:nvPr>
            <p:ph type="ftr" sz="quarter" idx="11"/>
          </p:nvPr>
        </p:nvSpPr>
        <p:spPr/>
        <p:txBody>
          <a:bodyPr/>
          <a:lstStyle>
            <a:extLst/>
          </a:lstStyle>
          <a:p>
            <a:pPr>
              <a:defRPr/>
            </a:pPr>
            <a:endParaRPr lang="sk-SK"/>
          </a:p>
        </p:txBody>
      </p:sp>
      <p:sp>
        <p:nvSpPr>
          <p:cNvPr id="6" name="Zástupný symbol pro číslo snímku 5"/>
          <p:cNvSpPr>
            <a:spLocks noGrp="1"/>
          </p:cNvSpPr>
          <p:nvPr>
            <p:ph type="sldNum" sz="quarter" idx="12"/>
          </p:nvPr>
        </p:nvSpPr>
        <p:spPr/>
        <p:txBody>
          <a:bodyPr/>
          <a:lstStyle>
            <a:extLst/>
          </a:lstStyle>
          <a:p>
            <a:pPr>
              <a:defRPr/>
            </a:pPr>
            <a:fld id="{4BB51A6C-6D74-45AD-A6A4-9A5813BAD0FC}" type="slidenum">
              <a:rPr lang="sk-SK" smtClean="0"/>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72480" y="275070"/>
            <a:ext cx="7804800" cy="1142039"/>
          </a:xfrm>
        </p:spPr>
        <p:txBody>
          <a:bodyPr lIns="82945" tIns="41473" rIns="82945" bIns="41473"/>
          <a:lstStyle/>
          <a:p>
            <a:r>
              <a:rPr lang="cs-CZ" smtClean="0"/>
              <a:t>Klepnutím lze upravit styl předlohy nadpisů.</a:t>
            </a:r>
            <a:endParaRPr lang="sk-S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44475"/>
            <a:ext cx="8385175" cy="1431925"/>
          </a:xfrm>
        </p:spPr>
        <p:txBody>
          <a:bodyPr/>
          <a:lstStyle/>
          <a:p>
            <a:r>
              <a:rPr lang="cs-CZ" smtClean="0"/>
              <a:t>Klepnutím lze upravit styl předlohy nadpisů.</a:t>
            </a:r>
            <a:endParaRPr lang="sk-SK"/>
          </a:p>
        </p:txBody>
      </p:sp>
      <p:sp>
        <p:nvSpPr>
          <p:cNvPr id="3" name="Zástupný symbol pro text 2"/>
          <p:cNvSpPr>
            <a:spLocks noGrp="1"/>
          </p:cNvSpPr>
          <p:nvPr>
            <p:ph type="body" sz="half" idx="1"/>
          </p:nvPr>
        </p:nvSpPr>
        <p:spPr>
          <a:xfrm>
            <a:off x="838200" y="1905000"/>
            <a:ext cx="3927475" cy="41910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obsah 3"/>
          <p:cNvSpPr>
            <a:spLocks noGrp="1"/>
          </p:cNvSpPr>
          <p:nvPr>
            <p:ph sz="half" idx="2"/>
          </p:nvPr>
        </p:nvSpPr>
        <p:spPr>
          <a:xfrm>
            <a:off x="4918075" y="1905000"/>
            <a:ext cx="3927475" cy="41910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datum 4"/>
          <p:cNvSpPr>
            <a:spLocks noGrp="1"/>
          </p:cNvSpPr>
          <p:nvPr>
            <p:ph type="dt" sz="half" idx="10"/>
          </p:nvPr>
        </p:nvSpPr>
        <p:spPr>
          <a:xfrm>
            <a:off x="838200" y="6245225"/>
            <a:ext cx="1901825" cy="476250"/>
          </a:xfrm>
        </p:spPr>
        <p:txBody>
          <a:bodyPr/>
          <a:lstStyle>
            <a:lvl1pPr>
              <a:defRPr/>
            </a:lvl1pPr>
          </a:lstStyle>
          <a:p>
            <a:endParaRPr lang="sk-SK"/>
          </a:p>
        </p:txBody>
      </p:sp>
      <p:sp>
        <p:nvSpPr>
          <p:cNvPr id="6" name="Zástupný symbol pro zápatí 5"/>
          <p:cNvSpPr>
            <a:spLocks noGrp="1"/>
          </p:cNvSpPr>
          <p:nvPr>
            <p:ph type="ftr" sz="quarter" idx="11"/>
          </p:nvPr>
        </p:nvSpPr>
        <p:spPr>
          <a:xfrm>
            <a:off x="3429000" y="6245225"/>
            <a:ext cx="2895600" cy="476250"/>
          </a:xfrm>
        </p:spPr>
        <p:txBody>
          <a:bodyPr/>
          <a:lstStyle>
            <a:lvl1pPr>
              <a:defRPr/>
            </a:lvl1pPr>
          </a:lstStyle>
          <a:p>
            <a:endParaRPr lang="sk-SK"/>
          </a:p>
        </p:txBody>
      </p:sp>
      <p:sp>
        <p:nvSpPr>
          <p:cNvPr id="7" name="Zástupný symbol pro číslo snímku 6"/>
          <p:cNvSpPr>
            <a:spLocks noGrp="1"/>
          </p:cNvSpPr>
          <p:nvPr>
            <p:ph type="sldNum" sz="quarter" idx="12"/>
          </p:nvPr>
        </p:nvSpPr>
        <p:spPr>
          <a:xfrm>
            <a:off x="6937375" y="6245225"/>
            <a:ext cx="1901825" cy="476250"/>
          </a:xfrm>
        </p:spPr>
        <p:txBody>
          <a:bodyPr/>
          <a:lstStyle>
            <a:lvl1pPr>
              <a:defRPr/>
            </a:lvl1pPr>
          </a:lstStyle>
          <a:p>
            <a:fld id="{30BA64C6-5FB0-49CB-BC39-753FF92E51D7}" type="slidenum">
              <a:rPr lang="sk-SK"/>
              <a:pPr/>
              <a:t>‹#›</a:t>
            </a:fld>
            <a:endParaRPr lang="sk-S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44475"/>
            <a:ext cx="8388350" cy="58515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3" name="Zástupný symbol pro datum 2"/>
          <p:cNvSpPr>
            <a:spLocks noGrp="1"/>
          </p:cNvSpPr>
          <p:nvPr>
            <p:ph type="dt" sz="half" idx="10"/>
          </p:nvPr>
        </p:nvSpPr>
        <p:spPr>
          <a:xfrm>
            <a:off x="838200" y="6245225"/>
            <a:ext cx="1901825" cy="476250"/>
          </a:xfrm>
        </p:spPr>
        <p:txBody>
          <a:bodyPr/>
          <a:lstStyle>
            <a:lvl1pPr>
              <a:defRPr/>
            </a:lvl1pPr>
          </a:lstStyle>
          <a:p>
            <a:endParaRPr lang="sk-SK"/>
          </a:p>
        </p:txBody>
      </p:sp>
      <p:sp>
        <p:nvSpPr>
          <p:cNvPr id="4" name="Zástupný symbol pro zápatí 3"/>
          <p:cNvSpPr>
            <a:spLocks noGrp="1"/>
          </p:cNvSpPr>
          <p:nvPr>
            <p:ph type="ftr" sz="quarter" idx="11"/>
          </p:nvPr>
        </p:nvSpPr>
        <p:spPr>
          <a:xfrm>
            <a:off x="3429000" y="6245225"/>
            <a:ext cx="2895600" cy="476250"/>
          </a:xfrm>
        </p:spPr>
        <p:txBody>
          <a:bodyPr/>
          <a:lstStyle>
            <a:lvl1pPr>
              <a:defRPr/>
            </a:lvl1pPr>
          </a:lstStyle>
          <a:p>
            <a:endParaRPr lang="sk-SK"/>
          </a:p>
        </p:txBody>
      </p:sp>
      <p:sp>
        <p:nvSpPr>
          <p:cNvPr id="5" name="Zástupný symbol pro číslo snímku 4"/>
          <p:cNvSpPr>
            <a:spLocks noGrp="1"/>
          </p:cNvSpPr>
          <p:nvPr>
            <p:ph type="sldNum" sz="quarter" idx="12"/>
          </p:nvPr>
        </p:nvSpPr>
        <p:spPr>
          <a:xfrm>
            <a:off x="6937375" y="6245225"/>
            <a:ext cx="1901825" cy="476250"/>
          </a:xfrm>
        </p:spPr>
        <p:txBody>
          <a:bodyPr/>
          <a:lstStyle>
            <a:lvl1pPr>
              <a:defRPr/>
            </a:lvl1pPr>
          </a:lstStyle>
          <a:p>
            <a:fld id="{29CCC248-3C61-4D17-B2B9-83E04600FF22}" type="slidenum">
              <a:rPr lang="sk-SK"/>
              <a:pPr/>
              <a:t>‹#›</a:t>
            </a:fld>
            <a:endParaRPr lang="sk-SK"/>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4" name="Nadpis 13"/>
          <p:cNvSpPr>
            <a:spLocks noGrp="1"/>
          </p:cNvSpPr>
          <p:nvPr>
            <p:ph type="ctrTitle"/>
          </p:nvPr>
        </p:nvSpPr>
        <p:spPr>
          <a:xfrm>
            <a:off x="1432560" y="359898"/>
            <a:ext cx="7406640" cy="1472184"/>
          </a:xfrm>
        </p:spPr>
        <p:txBody>
          <a:bodyPr anchor="b"/>
          <a:lstStyle>
            <a:lvl1pPr algn="l">
              <a:defRPr/>
            </a:lvl1pPr>
            <a:extLst/>
          </a:lstStyle>
          <a:p>
            <a:r>
              <a:rPr kumimoji="0" lang="cs-CZ" smtClean="0"/>
              <a:t>Klepnutím lze upravit styl předlohy nadpisů.</a:t>
            </a:r>
            <a:endParaRPr kumimoji="0" lang="en-US"/>
          </a:p>
        </p:txBody>
      </p:sp>
      <p:sp>
        <p:nvSpPr>
          <p:cNvPr id="22" name="Podnadpis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sp>
        <p:nvSpPr>
          <p:cNvPr id="7" name="Zástupný symbol pro datum 6"/>
          <p:cNvSpPr>
            <a:spLocks noGrp="1"/>
          </p:cNvSpPr>
          <p:nvPr>
            <p:ph type="dt" sz="half" idx="10"/>
          </p:nvPr>
        </p:nvSpPr>
        <p:spPr/>
        <p:txBody>
          <a:bodyPr/>
          <a:lstStyle>
            <a:extLst/>
          </a:lstStyle>
          <a:p>
            <a:pPr>
              <a:defRPr/>
            </a:pPr>
            <a:fld id="{65D4EE58-412A-42F3-B1A6-7AAE51864AA2}" type="datetimeFigureOut">
              <a:rPr lang="sk-SK" smtClean="0"/>
              <a:pPr>
                <a:defRPr/>
              </a:pPr>
              <a:t>2.3.2015</a:t>
            </a:fld>
            <a:endParaRPr lang="sk-SK"/>
          </a:p>
        </p:txBody>
      </p:sp>
      <p:sp>
        <p:nvSpPr>
          <p:cNvPr id="20" name="Zástupný symbol pro zápatí 19"/>
          <p:cNvSpPr>
            <a:spLocks noGrp="1"/>
          </p:cNvSpPr>
          <p:nvPr>
            <p:ph type="ftr" sz="quarter" idx="11"/>
          </p:nvPr>
        </p:nvSpPr>
        <p:spPr/>
        <p:txBody>
          <a:bodyPr/>
          <a:lstStyle>
            <a:extLst/>
          </a:lstStyle>
          <a:p>
            <a:pPr>
              <a:defRPr/>
            </a:pPr>
            <a:endParaRPr lang="sk-SK"/>
          </a:p>
        </p:txBody>
      </p:sp>
      <p:sp>
        <p:nvSpPr>
          <p:cNvPr id="10" name="Zástupný symbol pro číslo snímku 9"/>
          <p:cNvSpPr>
            <a:spLocks noGrp="1"/>
          </p:cNvSpPr>
          <p:nvPr>
            <p:ph type="sldNum" sz="quarter" idx="12"/>
          </p:nvPr>
        </p:nvSpPr>
        <p:spPr/>
        <p:txBody>
          <a:bodyPr/>
          <a:lstStyle>
            <a:extLst/>
          </a:lstStyle>
          <a:p>
            <a:pPr>
              <a:defRPr/>
            </a:pPr>
            <a:fld id="{4BB51A6C-6D74-45AD-A6A4-9A5813BAD0FC}" type="slidenum">
              <a:rPr lang="sk-SK" smtClean="0"/>
              <a:pPr>
                <a:defRPr/>
              </a:pPr>
              <a:t>‹#›</a:t>
            </a:fld>
            <a:endParaRPr lang="sk-SK"/>
          </a:p>
        </p:txBody>
      </p:sp>
      <p:sp>
        <p:nvSpPr>
          <p:cNvPr id="8" name="Elipsa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pPr>
              <a:defRPr/>
            </a:pPr>
            <a:fld id="{35EFBF44-D00E-4691-A93F-A6BE290DD9B1}" type="datetimeFigureOut">
              <a:rPr lang="sk-SK" smtClean="0"/>
              <a:pPr>
                <a:defRPr/>
              </a:pPr>
              <a:t>2.3.2015</a:t>
            </a:fld>
            <a:endParaRPr lang="sk-SK"/>
          </a:p>
        </p:txBody>
      </p:sp>
      <p:sp>
        <p:nvSpPr>
          <p:cNvPr id="5" name="Zástupný symbol pro zápatí 4"/>
          <p:cNvSpPr>
            <a:spLocks noGrp="1"/>
          </p:cNvSpPr>
          <p:nvPr>
            <p:ph type="ftr" sz="quarter" idx="11"/>
          </p:nvPr>
        </p:nvSpPr>
        <p:spPr/>
        <p:txBody>
          <a:bodyPr/>
          <a:lstStyle>
            <a:extLst/>
          </a:lstStyle>
          <a:p>
            <a:pPr>
              <a:defRPr/>
            </a:pPr>
            <a:endParaRPr lang="sk-SK"/>
          </a:p>
        </p:txBody>
      </p:sp>
      <p:sp>
        <p:nvSpPr>
          <p:cNvPr id="6" name="Zástupný symbol pro číslo snímku 5"/>
          <p:cNvSpPr>
            <a:spLocks noGrp="1"/>
          </p:cNvSpPr>
          <p:nvPr>
            <p:ph type="sldNum" sz="quarter" idx="12"/>
          </p:nvPr>
        </p:nvSpPr>
        <p:spPr/>
        <p:txBody>
          <a:bodyPr/>
          <a:lstStyle>
            <a:extLst/>
          </a:lstStyle>
          <a:p>
            <a:pPr>
              <a:defRPr/>
            </a:pPr>
            <a:fld id="{ADDEE7AF-14FD-471F-9E21-64A721F19763}" type="slidenum">
              <a:rPr lang="sk-SK" smtClean="0"/>
              <a:pPr>
                <a:defRPr/>
              </a:pPr>
              <a:t>‹#›</a:t>
            </a:fld>
            <a:endParaRPr lang="sk-SK"/>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Obdélník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extLst/>
          </a:lstStyle>
          <a:p>
            <a:pPr>
              <a:defRPr/>
            </a:pPr>
            <a:fld id="{65D4EE58-412A-42F3-B1A6-7AAE51864AA2}" type="datetimeFigureOut">
              <a:rPr lang="sk-SK" smtClean="0"/>
              <a:pPr>
                <a:defRPr/>
              </a:pPr>
              <a:t>2.3.2015</a:t>
            </a:fld>
            <a:endParaRPr lang="sk-SK"/>
          </a:p>
        </p:txBody>
      </p:sp>
      <p:sp>
        <p:nvSpPr>
          <p:cNvPr id="5" name="Zástupný symbol pro zápatí 4"/>
          <p:cNvSpPr>
            <a:spLocks noGrp="1"/>
          </p:cNvSpPr>
          <p:nvPr>
            <p:ph type="ftr" sz="quarter" idx="11"/>
          </p:nvPr>
        </p:nvSpPr>
        <p:spPr/>
        <p:txBody>
          <a:bodyPr/>
          <a:lstStyle>
            <a:extLst/>
          </a:lstStyle>
          <a:p>
            <a:pPr>
              <a:defRPr/>
            </a:pPr>
            <a:endParaRPr lang="sk-SK"/>
          </a:p>
        </p:txBody>
      </p:sp>
      <p:sp>
        <p:nvSpPr>
          <p:cNvPr id="6" name="Zástupný symbol pro číslo snímku 5"/>
          <p:cNvSpPr>
            <a:spLocks noGrp="1"/>
          </p:cNvSpPr>
          <p:nvPr>
            <p:ph type="sldNum" sz="quarter" idx="12"/>
          </p:nvPr>
        </p:nvSpPr>
        <p:spPr/>
        <p:txBody>
          <a:bodyPr/>
          <a:lstStyle>
            <a:extLst/>
          </a:lstStyle>
          <a:p>
            <a:pPr>
              <a:defRPr/>
            </a:pPr>
            <a:fld id="{4BB51A6C-6D74-45AD-A6A4-9A5813BAD0FC}" type="slidenum">
              <a:rPr lang="sk-SK" smtClean="0"/>
              <a:pPr>
                <a:defRPr/>
              </a:pPr>
              <a:t>‹#›</a:t>
            </a:fld>
            <a:endParaRPr lang="sk-SK"/>
          </a:p>
        </p:txBody>
      </p:sp>
      <p:sp>
        <p:nvSpPr>
          <p:cNvPr id="10" name="Obdélník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320"/>
            <a:ext cx="7498080" cy="1143000"/>
          </a:xfrm>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pPr>
              <a:defRPr/>
            </a:pPr>
            <a:fld id="{0154733C-154F-4C80-AB02-21AFB125966C}" type="datetimeFigureOut">
              <a:rPr lang="sk-SK" smtClean="0"/>
              <a:pPr>
                <a:defRPr/>
              </a:pPr>
              <a:t>2.3.2015</a:t>
            </a:fld>
            <a:endParaRPr lang="sk-SK"/>
          </a:p>
        </p:txBody>
      </p:sp>
      <p:sp>
        <p:nvSpPr>
          <p:cNvPr id="6" name="Zástupný symbol pro zápatí 5"/>
          <p:cNvSpPr>
            <a:spLocks noGrp="1"/>
          </p:cNvSpPr>
          <p:nvPr>
            <p:ph type="ftr" sz="quarter" idx="11"/>
          </p:nvPr>
        </p:nvSpPr>
        <p:spPr/>
        <p:txBody>
          <a:bodyPr/>
          <a:lstStyle>
            <a:extLst/>
          </a:lstStyle>
          <a:p>
            <a:pPr>
              <a:defRPr/>
            </a:pPr>
            <a:endParaRPr lang="sk-SK"/>
          </a:p>
        </p:txBody>
      </p:sp>
      <p:sp>
        <p:nvSpPr>
          <p:cNvPr id="7" name="Zástupný symbol pro číslo snímku 6"/>
          <p:cNvSpPr>
            <a:spLocks noGrp="1"/>
          </p:cNvSpPr>
          <p:nvPr>
            <p:ph type="sldNum" sz="quarter" idx="12"/>
          </p:nvPr>
        </p:nvSpPr>
        <p:spPr/>
        <p:txBody>
          <a:bodyPr/>
          <a:lstStyle>
            <a:extLst/>
          </a:lstStyle>
          <a:p>
            <a:pPr>
              <a:defRPr/>
            </a:pPr>
            <a:fld id="{1D2BC1D8-F7FF-46E2-9EFA-61A0D104EEA9}" type="slidenum">
              <a:rPr lang="sk-SK" smtClean="0"/>
              <a:pPr>
                <a:defRPr/>
              </a:pPr>
              <a:t>‹#›</a:t>
            </a:fld>
            <a:endParaRPr lang="sk-SK"/>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pPr>
              <a:defRPr/>
            </a:pPr>
            <a:fld id="{65D4EE58-412A-42F3-B1A6-7AAE51864AA2}" type="datetimeFigureOut">
              <a:rPr lang="sk-SK" smtClean="0"/>
              <a:pPr>
                <a:defRPr/>
              </a:pPr>
              <a:t>2.3.2015</a:t>
            </a:fld>
            <a:endParaRPr lang="sk-SK"/>
          </a:p>
        </p:txBody>
      </p:sp>
      <p:sp>
        <p:nvSpPr>
          <p:cNvPr id="8" name="Zástupný symbol pro zápatí 7"/>
          <p:cNvSpPr>
            <a:spLocks noGrp="1"/>
          </p:cNvSpPr>
          <p:nvPr>
            <p:ph type="ftr" sz="quarter" idx="11"/>
          </p:nvPr>
        </p:nvSpPr>
        <p:spPr/>
        <p:txBody>
          <a:bodyPr/>
          <a:lstStyle>
            <a:extLst/>
          </a:lstStyle>
          <a:p>
            <a:pPr>
              <a:defRPr/>
            </a:pPr>
            <a:endParaRPr lang="sk-SK"/>
          </a:p>
        </p:txBody>
      </p:sp>
      <p:sp>
        <p:nvSpPr>
          <p:cNvPr id="9" name="Zástupný symbol pro číslo snímku 8"/>
          <p:cNvSpPr>
            <a:spLocks noGrp="1"/>
          </p:cNvSpPr>
          <p:nvPr>
            <p:ph type="sldNum" sz="quarter" idx="12"/>
          </p:nvPr>
        </p:nvSpPr>
        <p:spPr/>
        <p:txBody>
          <a:bodyPr/>
          <a:lstStyle>
            <a:extLst/>
          </a:lstStyle>
          <a:p>
            <a:pPr>
              <a:defRPr/>
            </a:pPr>
            <a:fld id="{4BB51A6C-6D74-45AD-A6A4-9A5813BAD0FC}" type="slidenum">
              <a:rPr lang="sk-SK" smtClean="0"/>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pPr>
              <a:defRPr/>
            </a:pPr>
            <a:fld id="{35EFBF44-D00E-4691-A93F-A6BE290DD9B1}" type="datetimeFigureOut">
              <a:rPr lang="sk-SK" smtClean="0"/>
              <a:pPr>
                <a:defRPr/>
              </a:pPr>
              <a:t>2.3.2015</a:t>
            </a:fld>
            <a:endParaRPr lang="sk-SK"/>
          </a:p>
        </p:txBody>
      </p:sp>
      <p:sp>
        <p:nvSpPr>
          <p:cNvPr id="5" name="Zástupný symbol pro zápatí 4"/>
          <p:cNvSpPr>
            <a:spLocks noGrp="1"/>
          </p:cNvSpPr>
          <p:nvPr>
            <p:ph type="ftr" sz="quarter" idx="11"/>
          </p:nvPr>
        </p:nvSpPr>
        <p:spPr/>
        <p:txBody>
          <a:bodyPr/>
          <a:lstStyle>
            <a:extLst/>
          </a:lstStyle>
          <a:p>
            <a:pPr>
              <a:defRPr/>
            </a:pPr>
            <a:endParaRPr lang="sk-SK"/>
          </a:p>
        </p:txBody>
      </p:sp>
      <p:sp>
        <p:nvSpPr>
          <p:cNvPr id="6" name="Zástupný symbol pro číslo snímku 5"/>
          <p:cNvSpPr>
            <a:spLocks noGrp="1"/>
          </p:cNvSpPr>
          <p:nvPr>
            <p:ph type="sldNum" sz="quarter" idx="12"/>
          </p:nvPr>
        </p:nvSpPr>
        <p:spPr/>
        <p:txBody>
          <a:bodyPr/>
          <a:lstStyle>
            <a:extLst/>
          </a:lstStyle>
          <a:p>
            <a:pPr>
              <a:defRPr/>
            </a:pPr>
            <a:fld id="{ADDEE7AF-14FD-471F-9E21-64A721F19763}" type="slidenum">
              <a:rPr lang="sk-SK" smtClean="0"/>
              <a:pPr>
                <a:defRPr/>
              </a:pPr>
              <a:t>‹#›</a:t>
            </a:fld>
            <a:endParaRPr lang="sk-S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320"/>
            <a:ext cx="7498080" cy="1143000"/>
          </a:xfrm>
        </p:spPr>
        <p:txBody>
          <a:bodyPr anchor="ctr"/>
          <a:lstStyle>
            <a:extLst/>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extLst/>
          </a:lstStyle>
          <a:p>
            <a:pPr>
              <a:defRPr/>
            </a:pPr>
            <a:fld id="{65D4EE58-412A-42F3-B1A6-7AAE51864AA2}" type="datetimeFigureOut">
              <a:rPr lang="sk-SK" smtClean="0"/>
              <a:pPr>
                <a:defRPr/>
              </a:pPr>
              <a:t>2.3.2015</a:t>
            </a:fld>
            <a:endParaRPr lang="sk-SK"/>
          </a:p>
        </p:txBody>
      </p:sp>
      <p:sp>
        <p:nvSpPr>
          <p:cNvPr id="4" name="Zástupný symbol pro zápatí 3"/>
          <p:cNvSpPr>
            <a:spLocks noGrp="1"/>
          </p:cNvSpPr>
          <p:nvPr>
            <p:ph type="ftr" sz="quarter" idx="11"/>
          </p:nvPr>
        </p:nvSpPr>
        <p:spPr/>
        <p:txBody>
          <a:bodyPr/>
          <a:lstStyle>
            <a:extLst/>
          </a:lstStyle>
          <a:p>
            <a:pPr>
              <a:defRPr/>
            </a:pPr>
            <a:endParaRPr lang="sk-SK"/>
          </a:p>
        </p:txBody>
      </p:sp>
      <p:sp>
        <p:nvSpPr>
          <p:cNvPr id="5" name="Zástupný symbol pro číslo snímku 4"/>
          <p:cNvSpPr>
            <a:spLocks noGrp="1"/>
          </p:cNvSpPr>
          <p:nvPr>
            <p:ph type="sldNum" sz="quarter" idx="12"/>
          </p:nvPr>
        </p:nvSpPr>
        <p:spPr/>
        <p:txBody>
          <a:bodyPr/>
          <a:lstStyle>
            <a:extLst/>
          </a:lstStyle>
          <a:p>
            <a:pPr>
              <a:defRPr/>
            </a:pPr>
            <a:fld id="{4BB51A6C-6D74-45AD-A6A4-9A5813BAD0FC}" type="slidenum">
              <a:rPr lang="sk-SK" smtClean="0"/>
              <a:pPr>
                <a:defRPr/>
              </a:pPr>
              <a:t>‹#›</a:t>
            </a:fld>
            <a:endParaRPr lang="sk-SK"/>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Obdélník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Zástupný symbol pro datum 1"/>
          <p:cNvSpPr>
            <a:spLocks noGrp="1"/>
          </p:cNvSpPr>
          <p:nvPr>
            <p:ph type="dt" sz="half" idx="10"/>
          </p:nvPr>
        </p:nvSpPr>
        <p:spPr/>
        <p:txBody>
          <a:bodyPr/>
          <a:lstStyle>
            <a:extLst/>
          </a:lstStyle>
          <a:p>
            <a:pPr>
              <a:defRPr/>
            </a:pPr>
            <a:fld id="{65D4EE58-412A-42F3-B1A6-7AAE51864AA2}" type="datetimeFigureOut">
              <a:rPr lang="sk-SK" smtClean="0"/>
              <a:pPr>
                <a:defRPr/>
              </a:pPr>
              <a:t>2.3.2015</a:t>
            </a:fld>
            <a:endParaRPr lang="sk-SK"/>
          </a:p>
        </p:txBody>
      </p:sp>
      <p:sp>
        <p:nvSpPr>
          <p:cNvPr id="3" name="Zástupný symbol pro zápatí 2"/>
          <p:cNvSpPr>
            <a:spLocks noGrp="1"/>
          </p:cNvSpPr>
          <p:nvPr>
            <p:ph type="ftr" sz="quarter" idx="11"/>
          </p:nvPr>
        </p:nvSpPr>
        <p:spPr/>
        <p:txBody>
          <a:bodyPr/>
          <a:lstStyle>
            <a:extLst/>
          </a:lstStyle>
          <a:p>
            <a:pPr>
              <a:defRPr/>
            </a:pPr>
            <a:endParaRPr lang="sk-SK"/>
          </a:p>
        </p:txBody>
      </p:sp>
      <p:sp>
        <p:nvSpPr>
          <p:cNvPr id="4" name="Zástupný symbol pro číslo snímku 3"/>
          <p:cNvSpPr>
            <a:spLocks noGrp="1"/>
          </p:cNvSpPr>
          <p:nvPr>
            <p:ph type="sldNum" sz="quarter" idx="12"/>
          </p:nvPr>
        </p:nvSpPr>
        <p:spPr/>
        <p:txBody>
          <a:bodyPr/>
          <a:lstStyle>
            <a:extLst/>
          </a:lstStyle>
          <a:p>
            <a:pPr>
              <a:defRPr/>
            </a:pPr>
            <a:fld id="{4BB51A6C-6D74-45AD-A6A4-9A5813BAD0FC}" type="slidenum">
              <a:rPr lang="sk-SK" smtClean="0"/>
              <a:pPr>
                <a:defRPr/>
              </a:pPr>
              <a:t>‹#›</a:t>
            </a:fld>
            <a:endParaRPr lang="sk-SK"/>
          </a:p>
        </p:txBody>
      </p:sp>
      <p:sp>
        <p:nvSpPr>
          <p:cNvPr id="6" name="Obdélník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pPr>
              <a:defRPr/>
            </a:pPr>
            <a:fld id="{65D4EE58-412A-42F3-B1A6-7AAE51864AA2}" type="datetimeFigureOut">
              <a:rPr lang="sk-SK" smtClean="0"/>
              <a:pPr>
                <a:defRPr/>
              </a:pPr>
              <a:t>2.3.2015</a:t>
            </a:fld>
            <a:endParaRPr lang="sk-SK"/>
          </a:p>
        </p:txBody>
      </p:sp>
      <p:sp>
        <p:nvSpPr>
          <p:cNvPr id="6" name="Zástupný symbol pro zápatí 5"/>
          <p:cNvSpPr>
            <a:spLocks noGrp="1"/>
          </p:cNvSpPr>
          <p:nvPr>
            <p:ph type="ftr" sz="quarter" idx="11"/>
          </p:nvPr>
        </p:nvSpPr>
        <p:spPr/>
        <p:txBody>
          <a:bodyPr/>
          <a:lstStyle>
            <a:extLst/>
          </a:lstStyle>
          <a:p>
            <a:pPr>
              <a:defRPr/>
            </a:pPr>
            <a:endParaRPr lang="sk-SK"/>
          </a:p>
        </p:txBody>
      </p:sp>
      <p:sp>
        <p:nvSpPr>
          <p:cNvPr id="7" name="Zástupný symbol pro číslo snímku 6"/>
          <p:cNvSpPr>
            <a:spLocks noGrp="1"/>
          </p:cNvSpPr>
          <p:nvPr>
            <p:ph type="sldNum" sz="quarter" idx="12"/>
          </p:nvPr>
        </p:nvSpPr>
        <p:spPr/>
        <p:txBody>
          <a:bodyPr/>
          <a:lstStyle>
            <a:extLst/>
          </a:lstStyle>
          <a:p>
            <a:pPr>
              <a:defRPr/>
            </a:pPr>
            <a:fld id="{4BB51A6C-6D74-45AD-A6A4-9A5813BAD0FC}" type="slidenum">
              <a:rPr lang="sk-SK" smtClean="0"/>
              <a:pPr>
                <a:defRPr/>
              </a:pPr>
              <a:t>‹#›</a:t>
            </a:fld>
            <a:endParaRPr lang="sk-SK"/>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extLst/>
          </a:lstStyle>
          <a:p>
            <a:pPr>
              <a:defRPr/>
            </a:pPr>
            <a:fld id="{65D4EE58-412A-42F3-B1A6-7AAE51864AA2}" type="datetimeFigureOut">
              <a:rPr lang="sk-SK" smtClean="0"/>
              <a:pPr>
                <a:defRPr/>
              </a:pPr>
              <a:t>2.3.2015</a:t>
            </a:fld>
            <a:endParaRPr lang="sk-SK"/>
          </a:p>
        </p:txBody>
      </p:sp>
      <p:sp>
        <p:nvSpPr>
          <p:cNvPr id="6" name="Zástupný symbol pro zápatí 5"/>
          <p:cNvSpPr>
            <a:spLocks noGrp="1"/>
          </p:cNvSpPr>
          <p:nvPr>
            <p:ph type="ftr" sz="quarter" idx="11"/>
          </p:nvPr>
        </p:nvSpPr>
        <p:spPr/>
        <p:txBody>
          <a:bodyPr/>
          <a:lstStyle>
            <a:extLst/>
          </a:lstStyle>
          <a:p>
            <a:pPr>
              <a:defRPr/>
            </a:pPr>
            <a:endParaRPr lang="sk-SK"/>
          </a:p>
        </p:txBody>
      </p:sp>
      <p:sp>
        <p:nvSpPr>
          <p:cNvPr id="7" name="Zástupný symbol pro číslo snímku 6"/>
          <p:cNvSpPr>
            <a:spLocks noGrp="1"/>
          </p:cNvSpPr>
          <p:nvPr>
            <p:ph type="sldNum" sz="quarter" idx="12"/>
          </p:nvPr>
        </p:nvSpPr>
        <p:spPr/>
        <p:txBody>
          <a:bodyPr/>
          <a:lstStyle>
            <a:extLst/>
          </a:lstStyle>
          <a:p>
            <a:pPr>
              <a:defRPr/>
            </a:pPr>
            <a:fld id="{4BB51A6C-6D74-45AD-A6A4-9A5813BAD0FC}" type="slidenum">
              <a:rPr lang="sk-SK" smtClean="0"/>
              <a:pPr>
                <a:defRPr/>
              </a:pPr>
              <a:t>‹#›</a:t>
            </a:fld>
            <a:endParaRPr lang="sk-SK"/>
          </a:p>
        </p:txBody>
      </p:sp>
      <p:sp>
        <p:nvSpPr>
          <p:cNvPr id="8" name="Obdélník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Zástupný symbol pro obrázek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cs-CZ" smtClean="0"/>
              <a:t>Klepnutím na ikonu přidáte obrázek.</a:t>
            </a:r>
            <a:endParaRPr kumimoji="0" lang="en-US" dirty="0"/>
          </a:p>
        </p:txBody>
      </p:sp>
      <p:sp>
        <p:nvSpPr>
          <p:cNvPr id="9" name="Vývojový diagram: postup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Vývojový diagram: postup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Zástupný symbol pro tex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cs-CZ" smtClean="0"/>
              <a:t>Klepnutím lze upravit styly předlohy textu.</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pPr>
              <a:defRPr/>
            </a:pPr>
            <a:fld id="{65D4EE58-412A-42F3-B1A6-7AAE51864AA2}" type="datetimeFigureOut">
              <a:rPr lang="sk-SK" smtClean="0"/>
              <a:pPr>
                <a:defRPr/>
              </a:pPr>
              <a:t>2.3.2015</a:t>
            </a:fld>
            <a:endParaRPr lang="sk-SK"/>
          </a:p>
        </p:txBody>
      </p:sp>
      <p:sp>
        <p:nvSpPr>
          <p:cNvPr id="5" name="Zástupný symbol pro zápatí 4"/>
          <p:cNvSpPr>
            <a:spLocks noGrp="1"/>
          </p:cNvSpPr>
          <p:nvPr>
            <p:ph type="ftr" sz="quarter" idx="11"/>
          </p:nvPr>
        </p:nvSpPr>
        <p:spPr/>
        <p:txBody>
          <a:bodyPr/>
          <a:lstStyle>
            <a:extLst/>
          </a:lstStyle>
          <a:p>
            <a:pPr>
              <a:defRPr/>
            </a:pPr>
            <a:endParaRPr lang="sk-SK"/>
          </a:p>
        </p:txBody>
      </p:sp>
      <p:sp>
        <p:nvSpPr>
          <p:cNvPr id="6" name="Zástupný symbol pro číslo snímku 5"/>
          <p:cNvSpPr>
            <a:spLocks noGrp="1"/>
          </p:cNvSpPr>
          <p:nvPr>
            <p:ph type="sldNum" sz="quarter" idx="12"/>
          </p:nvPr>
        </p:nvSpPr>
        <p:spPr/>
        <p:txBody>
          <a:bodyPr/>
          <a:lstStyle>
            <a:extLst/>
          </a:lstStyle>
          <a:p>
            <a:pPr>
              <a:defRPr/>
            </a:pPr>
            <a:fld id="{4BB51A6C-6D74-45AD-A6A4-9A5813BAD0FC}" type="slidenum">
              <a:rPr lang="sk-SK" smtClean="0"/>
              <a:pPr>
                <a:defRPr/>
              </a:pPr>
              <a:t>‹#›</a:t>
            </a:fld>
            <a:endParaRPr lang="sk-SK"/>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274639"/>
            <a:ext cx="1828800" cy="5851525"/>
          </a:xfrm>
        </p:spPr>
        <p:txBody>
          <a:bodyPr vert="eaVert"/>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1143000" y="274640"/>
            <a:ext cx="5562600" cy="5851525"/>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pPr>
              <a:defRPr/>
            </a:pPr>
            <a:fld id="{65D4EE58-412A-42F3-B1A6-7AAE51864AA2}" type="datetimeFigureOut">
              <a:rPr lang="sk-SK" smtClean="0"/>
              <a:pPr>
                <a:defRPr/>
              </a:pPr>
              <a:t>2.3.2015</a:t>
            </a:fld>
            <a:endParaRPr lang="sk-SK"/>
          </a:p>
        </p:txBody>
      </p:sp>
      <p:sp>
        <p:nvSpPr>
          <p:cNvPr id="5" name="Zástupný symbol pro zápatí 4"/>
          <p:cNvSpPr>
            <a:spLocks noGrp="1"/>
          </p:cNvSpPr>
          <p:nvPr>
            <p:ph type="ftr" sz="quarter" idx="11"/>
          </p:nvPr>
        </p:nvSpPr>
        <p:spPr/>
        <p:txBody>
          <a:bodyPr/>
          <a:lstStyle>
            <a:extLst/>
          </a:lstStyle>
          <a:p>
            <a:pPr>
              <a:defRPr/>
            </a:pPr>
            <a:endParaRPr lang="sk-SK"/>
          </a:p>
        </p:txBody>
      </p:sp>
      <p:sp>
        <p:nvSpPr>
          <p:cNvPr id="6" name="Zástupný symbol pro číslo snímku 5"/>
          <p:cNvSpPr>
            <a:spLocks noGrp="1"/>
          </p:cNvSpPr>
          <p:nvPr>
            <p:ph type="sldNum" sz="quarter" idx="12"/>
          </p:nvPr>
        </p:nvSpPr>
        <p:spPr/>
        <p:txBody>
          <a:bodyPr/>
          <a:lstStyle>
            <a:extLst/>
          </a:lstStyle>
          <a:p>
            <a:pPr>
              <a:defRPr/>
            </a:pPr>
            <a:fld id="{4BB51A6C-6D74-45AD-A6A4-9A5813BAD0FC}" type="slidenum">
              <a:rPr lang="sk-SK" smtClean="0"/>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Obdélník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extLst/>
          </a:lstStyle>
          <a:p>
            <a:pPr>
              <a:defRPr/>
            </a:pPr>
            <a:fld id="{65D4EE58-412A-42F3-B1A6-7AAE51864AA2}" type="datetimeFigureOut">
              <a:rPr lang="sk-SK" smtClean="0"/>
              <a:pPr>
                <a:defRPr/>
              </a:pPr>
              <a:t>2.3.2015</a:t>
            </a:fld>
            <a:endParaRPr lang="sk-SK"/>
          </a:p>
        </p:txBody>
      </p:sp>
      <p:sp>
        <p:nvSpPr>
          <p:cNvPr id="5" name="Zástupný symbol pro zápatí 4"/>
          <p:cNvSpPr>
            <a:spLocks noGrp="1"/>
          </p:cNvSpPr>
          <p:nvPr>
            <p:ph type="ftr" sz="quarter" idx="11"/>
          </p:nvPr>
        </p:nvSpPr>
        <p:spPr/>
        <p:txBody>
          <a:bodyPr/>
          <a:lstStyle>
            <a:extLst/>
          </a:lstStyle>
          <a:p>
            <a:pPr>
              <a:defRPr/>
            </a:pPr>
            <a:endParaRPr lang="sk-SK"/>
          </a:p>
        </p:txBody>
      </p:sp>
      <p:sp>
        <p:nvSpPr>
          <p:cNvPr id="6" name="Zástupný symbol pro číslo snímku 5"/>
          <p:cNvSpPr>
            <a:spLocks noGrp="1"/>
          </p:cNvSpPr>
          <p:nvPr>
            <p:ph type="sldNum" sz="quarter" idx="12"/>
          </p:nvPr>
        </p:nvSpPr>
        <p:spPr/>
        <p:txBody>
          <a:bodyPr/>
          <a:lstStyle>
            <a:extLst/>
          </a:lstStyle>
          <a:p>
            <a:pPr>
              <a:defRPr/>
            </a:pPr>
            <a:fld id="{4BB51A6C-6D74-45AD-A6A4-9A5813BAD0FC}" type="slidenum">
              <a:rPr lang="sk-SK" smtClean="0"/>
              <a:pPr>
                <a:defRPr/>
              </a:pPr>
              <a:t>‹#›</a:t>
            </a:fld>
            <a:endParaRPr lang="sk-SK"/>
          </a:p>
        </p:txBody>
      </p:sp>
      <p:sp>
        <p:nvSpPr>
          <p:cNvPr id="10" name="Obdélník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320"/>
            <a:ext cx="7498080" cy="1143000"/>
          </a:xfrm>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pPr>
              <a:defRPr/>
            </a:pPr>
            <a:fld id="{0154733C-154F-4C80-AB02-21AFB125966C}" type="datetimeFigureOut">
              <a:rPr lang="sk-SK" smtClean="0"/>
              <a:pPr>
                <a:defRPr/>
              </a:pPr>
              <a:t>2.3.2015</a:t>
            </a:fld>
            <a:endParaRPr lang="sk-SK"/>
          </a:p>
        </p:txBody>
      </p:sp>
      <p:sp>
        <p:nvSpPr>
          <p:cNvPr id="6" name="Zástupný symbol pro zápatí 5"/>
          <p:cNvSpPr>
            <a:spLocks noGrp="1"/>
          </p:cNvSpPr>
          <p:nvPr>
            <p:ph type="ftr" sz="quarter" idx="11"/>
          </p:nvPr>
        </p:nvSpPr>
        <p:spPr/>
        <p:txBody>
          <a:bodyPr/>
          <a:lstStyle>
            <a:extLst/>
          </a:lstStyle>
          <a:p>
            <a:pPr>
              <a:defRPr/>
            </a:pPr>
            <a:endParaRPr lang="sk-SK"/>
          </a:p>
        </p:txBody>
      </p:sp>
      <p:sp>
        <p:nvSpPr>
          <p:cNvPr id="7" name="Zástupný symbol pro číslo snímku 6"/>
          <p:cNvSpPr>
            <a:spLocks noGrp="1"/>
          </p:cNvSpPr>
          <p:nvPr>
            <p:ph type="sldNum" sz="quarter" idx="12"/>
          </p:nvPr>
        </p:nvSpPr>
        <p:spPr/>
        <p:txBody>
          <a:bodyPr/>
          <a:lstStyle>
            <a:extLst/>
          </a:lstStyle>
          <a:p>
            <a:pPr>
              <a:defRPr/>
            </a:pPr>
            <a:fld id="{1D2BC1D8-F7FF-46E2-9EFA-61A0D104EEA9}" type="slidenum">
              <a:rPr lang="sk-SK" smtClean="0"/>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pPr>
              <a:defRPr/>
            </a:pPr>
            <a:fld id="{65D4EE58-412A-42F3-B1A6-7AAE51864AA2}" type="datetimeFigureOut">
              <a:rPr lang="sk-SK" smtClean="0"/>
              <a:pPr>
                <a:defRPr/>
              </a:pPr>
              <a:t>2.3.2015</a:t>
            </a:fld>
            <a:endParaRPr lang="sk-SK"/>
          </a:p>
        </p:txBody>
      </p:sp>
      <p:sp>
        <p:nvSpPr>
          <p:cNvPr id="8" name="Zástupný symbol pro zápatí 7"/>
          <p:cNvSpPr>
            <a:spLocks noGrp="1"/>
          </p:cNvSpPr>
          <p:nvPr>
            <p:ph type="ftr" sz="quarter" idx="11"/>
          </p:nvPr>
        </p:nvSpPr>
        <p:spPr/>
        <p:txBody>
          <a:bodyPr/>
          <a:lstStyle>
            <a:extLst/>
          </a:lstStyle>
          <a:p>
            <a:pPr>
              <a:defRPr/>
            </a:pPr>
            <a:endParaRPr lang="sk-SK"/>
          </a:p>
        </p:txBody>
      </p:sp>
      <p:sp>
        <p:nvSpPr>
          <p:cNvPr id="9" name="Zástupný symbol pro číslo snímku 8"/>
          <p:cNvSpPr>
            <a:spLocks noGrp="1"/>
          </p:cNvSpPr>
          <p:nvPr>
            <p:ph type="sldNum" sz="quarter" idx="12"/>
          </p:nvPr>
        </p:nvSpPr>
        <p:spPr/>
        <p:txBody>
          <a:bodyPr/>
          <a:lstStyle>
            <a:extLst/>
          </a:lstStyle>
          <a:p>
            <a:pPr>
              <a:defRPr/>
            </a:pPr>
            <a:fld id="{4BB51A6C-6D74-45AD-A6A4-9A5813BAD0FC}" type="slidenum">
              <a:rPr lang="sk-SK" smtClean="0"/>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320"/>
            <a:ext cx="7498080" cy="1143000"/>
          </a:xfrm>
        </p:spPr>
        <p:txBody>
          <a:bodyPr anchor="ctr"/>
          <a:lstStyle>
            <a:extLst/>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extLst/>
          </a:lstStyle>
          <a:p>
            <a:pPr>
              <a:defRPr/>
            </a:pPr>
            <a:fld id="{65D4EE58-412A-42F3-B1A6-7AAE51864AA2}" type="datetimeFigureOut">
              <a:rPr lang="sk-SK" smtClean="0"/>
              <a:pPr>
                <a:defRPr/>
              </a:pPr>
              <a:t>2.3.2015</a:t>
            </a:fld>
            <a:endParaRPr lang="sk-SK"/>
          </a:p>
        </p:txBody>
      </p:sp>
      <p:sp>
        <p:nvSpPr>
          <p:cNvPr id="4" name="Zástupný symbol pro zápatí 3"/>
          <p:cNvSpPr>
            <a:spLocks noGrp="1"/>
          </p:cNvSpPr>
          <p:nvPr>
            <p:ph type="ftr" sz="quarter" idx="11"/>
          </p:nvPr>
        </p:nvSpPr>
        <p:spPr/>
        <p:txBody>
          <a:bodyPr/>
          <a:lstStyle>
            <a:extLst/>
          </a:lstStyle>
          <a:p>
            <a:pPr>
              <a:defRPr/>
            </a:pPr>
            <a:endParaRPr lang="sk-SK"/>
          </a:p>
        </p:txBody>
      </p:sp>
      <p:sp>
        <p:nvSpPr>
          <p:cNvPr id="5" name="Zástupný symbol pro číslo snímku 4"/>
          <p:cNvSpPr>
            <a:spLocks noGrp="1"/>
          </p:cNvSpPr>
          <p:nvPr>
            <p:ph type="sldNum" sz="quarter" idx="12"/>
          </p:nvPr>
        </p:nvSpPr>
        <p:spPr/>
        <p:txBody>
          <a:bodyPr/>
          <a:lstStyle>
            <a:extLst/>
          </a:lstStyle>
          <a:p>
            <a:pPr>
              <a:defRPr/>
            </a:pPr>
            <a:fld id="{4BB51A6C-6D74-45AD-A6A4-9A5813BAD0FC}" type="slidenum">
              <a:rPr lang="sk-SK" smtClean="0"/>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Obdélník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Zástupný symbol pro datum 1"/>
          <p:cNvSpPr>
            <a:spLocks noGrp="1"/>
          </p:cNvSpPr>
          <p:nvPr>
            <p:ph type="dt" sz="half" idx="10"/>
          </p:nvPr>
        </p:nvSpPr>
        <p:spPr/>
        <p:txBody>
          <a:bodyPr/>
          <a:lstStyle>
            <a:extLst/>
          </a:lstStyle>
          <a:p>
            <a:pPr>
              <a:defRPr/>
            </a:pPr>
            <a:fld id="{65D4EE58-412A-42F3-B1A6-7AAE51864AA2}" type="datetimeFigureOut">
              <a:rPr lang="sk-SK" smtClean="0"/>
              <a:pPr>
                <a:defRPr/>
              </a:pPr>
              <a:t>2.3.2015</a:t>
            </a:fld>
            <a:endParaRPr lang="sk-SK"/>
          </a:p>
        </p:txBody>
      </p:sp>
      <p:sp>
        <p:nvSpPr>
          <p:cNvPr id="3" name="Zástupný symbol pro zápatí 2"/>
          <p:cNvSpPr>
            <a:spLocks noGrp="1"/>
          </p:cNvSpPr>
          <p:nvPr>
            <p:ph type="ftr" sz="quarter" idx="11"/>
          </p:nvPr>
        </p:nvSpPr>
        <p:spPr/>
        <p:txBody>
          <a:bodyPr/>
          <a:lstStyle>
            <a:extLst/>
          </a:lstStyle>
          <a:p>
            <a:pPr>
              <a:defRPr/>
            </a:pPr>
            <a:endParaRPr lang="sk-SK"/>
          </a:p>
        </p:txBody>
      </p:sp>
      <p:sp>
        <p:nvSpPr>
          <p:cNvPr id="4" name="Zástupný symbol pro číslo snímku 3"/>
          <p:cNvSpPr>
            <a:spLocks noGrp="1"/>
          </p:cNvSpPr>
          <p:nvPr>
            <p:ph type="sldNum" sz="quarter" idx="12"/>
          </p:nvPr>
        </p:nvSpPr>
        <p:spPr/>
        <p:txBody>
          <a:bodyPr/>
          <a:lstStyle>
            <a:extLst/>
          </a:lstStyle>
          <a:p>
            <a:pPr>
              <a:defRPr/>
            </a:pPr>
            <a:fld id="{4BB51A6C-6D74-45AD-A6A4-9A5813BAD0FC}" type="slidenum">
              <a:rPr lang="sk-SK" smtClean="0"/>
              <a:pPr>
                <a:defRPr/>
              </a:pPr>
              <a:t>‹#›</a:t>
            </a:fld>
            <a:endParaRPr lang="sk-SK"/>
          </a:p>
        </p:txBody>
      </p:sp>
      <p:sp>
        <p:nvSpPr>
          <p:cNvPr id="6" name="Obdélník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pPr>
              <a:defRPr/>
            </a:pPr>
            <a:fld id="{65D4EE58-412A-42F3-B1A6-7AAE51864AA2}" type="datetimeFigureOut">
              <a:rPr lang="sk-SK" smtClean="0"/>
              <a:pPr>
                <a:defRPr/>
              </a:pPr>
              <a:t>2.3.2015</a:t>
            </a:fld>
            <a:endParaRPr lang="sk-SK"/>
          </a:p>
        </p:txBody>
      </p:sp>
      <p:sp>
        <p:nvSpPr>
          <p:cNvPr id="6" name="Zástupný symbol pro zápatí 5"/>
          <p:cNvSpPr>
            <a:spLocks noGrp="1"/>
          </p:cNvSpPr>
          <p:nvPr>
            <p:ph type="ftr" sz="quarter" idx="11"/>
          </p:nvPr>
        </p:nvSpPr>
        <p:spPr/>
        <p:txBody>
          <a:bodyPr/>
          <a:lstStyle>
            <a:extLst/>
          </a:lstStyle>
          <a:p>
            <a:pPr>
              <a:defRPr/>
            </a:pPr>
            <a:endParaRPr lang="sk-SK"/>
          </a:p>
        </p:txBody>
      </p:sp>
      <p:sp>
        <p:nvSpPr>
          <p:cNvPr id="7" name="Zástupný symbol pro číslo snímku 6"/>
          <p:cNvSpPr>
            <a:spLocks noGrp="1"/>
          </p:cNvSpPr>
          <p:nvPr>
            <p:ph type="sldNum" sz="quarter" idx="12"/>
          </p:nvPr>
        </p:nvSpPr>
        <p:spPr/>
        <p:txBody>
          <a:bodyPr/>
          <a:lstStyle>
            <a:extLst/>
          </a:lstStyle>
          <a:p>
            <a:pPr>
              <a:defRPr/>
            </a:pPr>
            <a:fld id="{4BB51A6C-6D74-45AD-A6A4-9A5813BAD0FC}" type="slidenum">
              <a:rPr lang="sk-SK" smtClean="0"/>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extLst/>
          </a:lstStyle>
          <a:p>
            <a:pPr>
              <a:defRPr/>
            </a:pPr>
            <a:fld id="{65D4EE58-412A-42F3-B1A6-7AAE51864AA2}" type="datetimeFigureOut">
              <a:rPr lang="sk-SK" smtClean="0"/>
              <a:pPr>
                <a:defRPr/>
              </a:pPr>
              <a:t>2.3.2015</a:t>
            </a:fld>
            <a:endParaRPr lang="sk-SK"/>
          </a:p>
        </p:txBody>
      </p:sp>
      <p:sp>
        <p:nvSpPr>
          <p:cNvPr id="6" name="Zástupný symbol pro zápatí 5"/>
          <p:cNvSpPr>
            <a:spLocks noGrp="1"/>
          </p:cNvSpPr>
          <p:nvPr>
            <p:ph type="ftr" sz="quarter" idx="11"/>
          </p:nvPr>
        </p:nvSpPr>
        <p:spPr/>
        <p:txBody>
          <a:bodyPr/>
          <a:lstStyle>
            <a:extLst/>
          </a:lstStyle>
          <a:p>
            <a:pPr>
              <a:defRPr/>
            </a:pPr>
            <a:endParaRPr lang="sk-SK"/>
          </a:p>
        </p:txBody>
      </p:sp>
      <p:sp>
        <p:nvSpPr>
          <p:cNvPr id="7" name="Zástupný symbol pro číslo snímku 6"/>
          <p:cNvSpPr>
            <a:spLocks noGrp="1"/>
          </p:cNvSpPr>
          <p:nvPr>
            <p:ph type="sldNum" sz="quarter" idx="12"/>
          </p:nvPr>
        </p:nvSpPr>
        <p:spPr/>
        <p:txBody>
          <a:bodyPr/>
          <a:lstStyle>
            <a:extLst/>
          </a:lstStyle>
          <a:p>
            <a:pPr>
              <a:defRPr/>
            </a:pPr>
            <a:fld id="{4BB51A6C-6D74-45AD-A6A4-9A5813BAD0FC}" type="slidenum">
              <a:rPr lang="sk-SK" smtClean="0"/>
              <a:pPr>
                <a:defRPr/>
              </a:pPr>
              <a:t>‹#›</a:t>
            </a:fld>
            <a:endParaRPr lang="sk-SK"/>
          </a:p>
        </p:txBody>
      </p:sp>
      <p:sp>
        <p:nvSpPr>
          <p:cNvPr id="8" name="Obdélník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Zástupný symbol pro obrázek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cs-CZ" smtClean="0"/>
              <a:t>Klepnutím na ikonu přidáte obrázek.</a:t>
            </a:r>
            <a:endParaRPr kumimoji="0" lang="en-US" dirty="0"/>
          </a:p>
        </p:txBody>
      </p:sp>
      <p:sp>
        <p:nvSpPr>
          <p:cNvPr id="9" name="Vývojový diagram: postup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Vývojový diagram: postup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Zástupný symbol pro tex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cs-CZ" smtClean="0"/>
              <a:t>Klepnutím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Výseč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stenec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Obdélník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Zástupný symbol pro nadpis 4"/>
          <p:cNvSpPr>
            <a:spLocks noGrp="1"/>
          </p:cNvSpPr>
          <p:nvPr>
            <p:ph type="title"/>
          </p:nvPr>
        </p:nvSpPr>
        <p:spPr>
          <a:xfrm>
            <a:off x="1435608" y="274638"/>
            <a:ext cx="7498080" cy="1143000"/>
          </a:xfrm>
          <a:prstGeom prst="rect">
            <a:avLst/>
          </a:prstGeom>
        </p:spPr>
        <p:txBody>
          <a:bodyPr anchor="ctr">
            <a:normAutofit/>
          </a:bodyPr>
          <a:lstStyle>
            <a:extLst/>
          </a:lstStyle>
          <a:p>
            <a:r>
              <a:rPr kumimoji="0" lang="cs-CZ" smtClean="0"/>
              <a:t>Klepnutím lze upravit styl předlohy nadpisů.</a:t>
            </a:r>
            <a:endParaRPr kumimoji="0" lang="en-US"/>
          </a:p>
        </p:txBody>
      </p:sp>
      <p:sp>
        <p:nvSpPr>
          <p:cNvPr id="9" name="Zástupný symbol pro text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4" name="Zástupný symbol pro datum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65D4EE58-412A-42F3-B1A6-7AAE51864AA2}" type="datetimeFigureOut">
              <a:rPr lang="sk-SK" smtClean="0"/>
              <a:pPr>
                <a:defRPr/>
              </a:pPr>
              <a:t>2.3.2015</a:t>
            </a:fld>
            <a:endParaRPr lang="sk-SK"/>
          </a:p>
        </p:txBody>
      </p:sp>
      <p:sp>
        <p:nvSpPr>
          <p:cNvPr id="10" name="Zástupný symbol pro zápatí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sk-SK"/>
          </a:p>
        </p:txBody>
      </p:sp>
      <p:sp>
        <p:nvSpPr>
          <p:cNvPr id="22" name="Zástupný symbol pro číslo snímk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4BB51A6C-6D74-45AD-A6A4-9A5813BAD0FC}" type="slidenum">
              <a:rPr lang="sk-SK" smtClean="0"/>
              <a:pPr>
                <a:defRPr/>
              </a:pPr>
              <a:t>‹#›</a:t>
            </a:fld>
            <a:endParaRPr lang="sk-SK"/>
          </a:p>
        </p:txBody>
      </p:sp>
      <p:sp>
        <p:nvSpPr>
          <p:cNvPr id="15" name="Obdélník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853" r:id="rId13"/>
    <p:sldLayoutId id="2147483854" r:id="rId14"/>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Výseč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stenec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Obdélník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Zástupný symbol pro nadpis 4"/>
          <p:cNvSpPr>
            <a:spLocks noGrp="1"/>
          </p:cNvSpPr>
          <p:nvPr>
            <p:ph type="title"/>
          </p:nvPr>
        </p:nvSpPr>
        <p:spPr>
          <a:xfrm>
            <a:off x="1435608" y="274638"/>
            <a:ext cx="7498080" cy="1143000"/>
          </a:xfrm>
          <a:prstGeom prst="rect">
            <a:avLst/>
          </a:prstGeom>
        </p:spPr>
        <p:txBody>
          <a:bodyPr anchor="ctr">
            <a:normAutofit/>
          </a:bodyPr>
          <a:lstStyle>
            <a:extLst/>
          </a:lstStyle>
          <a:p>
            <a:r>
              <a:rPr kumimoji="0" lang="cs-CZ" smtClean="0"/>
              <a:t>Klepnutím lze upravit styl předlohy nadpisů.</a:t>
            </a:r>
            <a:endParaRPr kumimoji="0" lang="en-US"/>
          </a:p>
        </p:txBody>
      </p:sp>
      <p:sp>
        <p:nvSpPr>
          <p:cNvPr id="9" name="Zástupný symbol pro text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4" name="Zástupný symbol pro datum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65D4EE58-412A-42F3-B1A6-7AAE51864AA2}" type="datetimeFigureOut">
              <a:rPr lang="sk-SK" smtClean="0"/>
              <a:pPr>
                <a:defRPr/>
              </a:pPr>
              <a:t>2.3.2015</a:t>
            </a:fld>
            <a:endParaRPr lang="sk-SK"/>
          </a:p>
        </p:txBody>
      </p:sp>
      <p:sp>
        <p:nvSpPr>
          <p:cNvPr id="10" name="Zástupný symbol pro zápatí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sk-SK"/>
          </a:p>
        </p:txBody>
      </p:sp>
      <p:sp>
        <p:nvSpPr>
          <p:cNvPr id="22" name="Zástupný symbol pro číslo snímk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4BB51A6C-6D74-45AD-A6A4-9A5813BAD0FC}" type="slidenum">
              <a:rPr lang="sk-SK" smtClean="0"/>
              <a:pPr>
                <a:defRPr/>
              </a:pPr>
              <a:t>‹#›</a:t>
            </a:fld>
            <a:endParaRPr lang="sk-SK"/>
          </a:p>
        </p:txBody>
      </p:sp>
      <p:sp>
        <p:nvSpPr>
          <p:cNvPr id="15" name="Obdélník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file:///D:\User\Lubos_Ovsenik\Praca\Vyuka\FEI\Anteny\Cvicenia\Cv03\FEKO\10-03_FEKO%20-%20CAD%20Cimerman\antenna%20-%20parabolid%20-%20rotation.mp4"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gif"/><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title"/>
          </p:nvPr>
        </p:nvSpPr>
        <p:spPr/>
        <p:txBody>
          <a:bodyPr>
            <a:noAutofit/>
          </a:bodyPr>
          <a:lstStyle/>
          <a:p>
            <a:pPr eaLnBrk="1" hangingPunct="1"/>
            <a:r>
              <a:rPr lang="sk-SK" sz="9600" dirty="0" smtClean="0"/>
              <a:t>FEKO</a:t>
            </a:r>
          </a:p>
        </p:txBody>
      </p:sp>
      <p:sp>
        <p:nvSpPr>
          <p:cNvPr id="2051" name="Zástupný symbol pro obsah 2"/>
          <p:cNvSpPr>
            <a:spLocks noGrp="1"/>
          </p:cNvSpPr>
          <p:nvPr>
            <p:ph idx="1"/>
          </p:nvPr>
        </p:nvSpPr>
        <p:spPr/>
        <p:txBody>
          <a:bodyPr>
            <a:normAutofit fontScale="85000" lnSpcReduction="20000"/>
          </a:bodyPr>
          <a:lstStyle/>
          <a:p>
            <a:pPr algn="ctr" eaLnBrk="1" hangingPunct="1">
              <a:buFont typeface="Arial" charset="0"/>
              <a:buNone/>
            </a:pPr>
            <a:endParaRPr lang="sk-SK" b="1" dirty="0" smtClean="0"/>
          </a:p>
          <a:p>
            <a:pPr algn="ctr" eaLnBrk="1" hangingPunct="1">
              <a:buFont typeface="Arial" charset="0"/>
              <a:buNone/>
            </a:pPr>
            <a:r>
              <a:rPr lang="sk-SK" sz="5200" dirty="0" smtClean="0">
                <a:solidFill>
                  <a:srgbClr val="C00000"/>
                </a:solidFill>
              </a:rPr>
              <a:t>Programové prostriedky pre simuláciu a návrh antén</a:t>
            </a:r>
          </a:p>
          <a:p>
            <a:pPr algn="ctr" eaLnBrk="1" hangingPunct="1">
              <a:buFont typeface="Arial" charset="0"/>
              <a:buNone/>
            </a:pPr>
            <a:endParaRPr lang="sk-SK" dirty="0" smtClean="0"/>
          </a:p>
          <a:p>
            <a:pPr algn="ctr" eaLnBrk="1" hangingPunct="1">
              <a:buFont typeface="Arial" charset="0"/>
              <a:buNone/>
            </a:pPr>
            <a:endParaRPr lang="sk-SK" dirty="0" smtClean="0"/>
          </a:p>
          <a:p>
            <a:pPr algn="ctr">
              <a:lnSpc>
                <a:spcPct val="80000"/>
              </a:lnSpc>
              <a:buClr>
                <a:schemeClr val="tx1"/>
              </a:buClr>
              <a:buNone/>
              <a:defRPr/>
            </a:pPr>
            <a:r>
              <a:rPr lang="sk-SK" sz="2900" dirty="0" smtClean="0">
                <a:latin typeface="Arial" pitchFamily="34" charset="0"/>
                <a:cs typeface="Arial" pitchFamily="34" charset="0"/>
              </a:rPr>
              <a:t>doc. Ing. Ľuboš </a:t>
            </a:r>
            <a:r>
              <a:rPr lang="sk-SK" sz="2900" dirty="0" err="1" smtClean="0">
                <a:latin typeface="Arial" pitchFamily="34" charset="0"/>
                <a:cs typeface="Arial" pitchFamily="34" charset="0"/>
              </a:rPr>
              <a:t>Ovseník</a:t>
            </a:r>
            <a:r>
              <a:rPr lang="sk-SK" sz="2900" dirty="0" smtClean="0">
                <a:latin typeface="Arial" pitchFamily="34" charset="0"/>
                <a:cs typeface="Arial" pitchFamily="34" charset="0"/>
              </a:rPr>
              <a:t>, PhD.</a:t>
            </a:r>
          </a:p>
          <a:p>
            <a:pPr algn="ctr">
              <a:lnSpc>
                <a:spcPct val="80000"/>
              </a:lnSpc>
              <a:buClr>
                <a:schemeClr val="tx1"/>
              </a:buClr>
              <a:buNone/>
              <a:defRPr/>
            </a:pPr>
            <a:r>
              <a:rPr lang="sk-SK" sz="2900" dirty="0" smtClean="0">
                <a:latin typeface="Arial" pitchFamily="34" charset="0"/>
                <a:cs typeface="Arial" pitchFamily="34" charset="0"/>
              </a:rPr>
              <a:t> (</a:t>
            </a:r>
            <a:r>
              <a:rPr lang="sk-SK" sz="2900" dirty="0" err="1" smtClean="0">
                <a:latin typeface="Arial" pitchFamily="34" charset="0"/>
                <a:cs typeface="Arial" pitchFamily="34" charset="0"/>
              </a:rPr>
              <a:t>lubos.ovsenik</a:t>
            </a:r>
            <a:r>
              <a:rPr lang="en-US" sz="2900" dirty="0" smtClean="0">
                <a:latin typeface="Arial" pitchFamily="34" charset="0"/>
                <a:cs typeface="Arial" pitchFamily="34" charset="0"/>
              </a:rPr>
              <a:t>@</a:t>
            </a:r>
            <a:r>
              <a:rPr lang="en-US" sz="2900" dirty="0" err="1" smtClean="0">
                <a:latin typeface="Arial" pitchFamily="34" charset="0"/>
                <a:cs typeface="Arial" pitchFamily="34" charset="0"/>
              </a:rPr>
              <a:t>tuke.sk</a:t>
            </a:r>
            <a:r>
              <a:rPr lang="sk-SK" sz="2900" dirty="0" smtClean="0">
                <a:latin typeface="Arial" pitchFamily="34" charset="0"/>
                <a:cs typeface="Arial" pitchFamily="34" charset="0"/>
              </a:rPr>
              <a:t>)</a:t>
            </a:r>
          </a:p>
          <a:p>
            <a:pPr algn="ctr">
              <a:lnSpc>
                <a:spcPct val="80000"/>
              </a:lnSpc>
              <a:buClr>
                <a:schemeClr val="tx1"/>
              </a:buClr>
              <a:buNone/>
              <a:defRPr/>
            </a:pPr>
            <a:endParaRPr lang="sk-SK" sz="2900" dirty="0" smtClean="0">
              <a:latin typeface="Arial" pitchFamily="34" charset="0"/>
              <a:cs typeface="Arial" pitchFamily="34" charset="0"/>
            </a:endParaRPr>
          </a:p>
          <a:p>
            <a:pPr algn="ctr">
              <a:lnSpc>
                <a:spcPct val="80000"/>
              </a:lnSpc>
              <a:buClr>
                <a:schemeClr val="tx1"/>
              </a:buClr>
              <a:buNone/>
              <a:defRPr/>
            </a:pPr>
            <a:r>
              <a:rPr lang="sk-SK" sz="2900" dirty="0" smtClean="0">
                <a:latin typeface="Arial" pitchFamily="34" charset="0"/>
                <a:cs typeface="Arial" pitchFamily="34" charset="0"/>
              </a:rPr>
              <a:t> http://www.kemt-old.fei.tuke.sk/predmety/</a:t>
            </a:r>
          </a:p>
          <a:p>
            <a:pPr algn="ctr">
              <a:lnSpc>
                <a:spcPct val="80000"/>
              </a:lnSpc>
              <a:buClr>
                <a:schemeClr val="tx1"/>
              </a:buClr>
              <a:buNone/>
              <a:defRPr/>
            </a:pPr>
            <a:r>
              <a:rPr lang="sk-SK" sz="2900" dirty="0" err="1" smtClean="0">
                <a:latin typeface="Arial" pitchFamily="34" charset="0"/>
                <a:cs typeface="Arial" pitchFamily="34" charset="0"/>
              </a:rPr>
              <a:t>EVaA</a:t>
            </a:r>
            <a:r>
              <a:rPr lang="sk-SK" sz="2900" dirty="0" smtClean="0">
                <a:latin typeface="Arial" pitchFamily="34" charset="0"/>
                <a:cs typeface="Arial" pitchFamily="34" charset="0"/>
              </a:rPr>
              <a:t>/_materialy/ Cvicenia/Cv03/</a:t>
            </a:r>
          </a:p>
          <a:p>
            <a:pPr algn="ctr">
              <a:lnSpc>
                <a:spcPct val="80000"/>
              </a:lnSpc>
              <a:buClr>
                <a:schemeClr val="tx1"/>
              </a:buClr>
              <a:defRPr/>
            </a:pPr>
            <a:endParaRPr lang="sk-SK" sz="2900" dirty="0" smtClean="0">
              <a:latin typeface="Arial" pitchFamily="34" charset="0"/>
              <a:cs typeface="Arial" pitchFamily="34" charset="0"/>
            </a:endParaRPr>
          </a:p>
          <a:p>
            <a:pPr algn="ctr">
              <a:lnSpc>
                <a:spcPct val="80000"/>
              </a:lnSpc>
              <a:buClr>
                <a:schemeClr val="tx1"/>
              </a:buClr>
              <a:buNone/>
              <a:defRPr/>
            </a:pPr>
            <a:r>
              <a:rPr lang="sk-SK" sz="2900" dirty="0" smtClean="0">
                <a:latin typeface="Arial" pitchFamily="34" charset="0"/>
                <a:cs typeface="Arial" pitchFamily="34" charset="0"/>
              </a:rPr>
              <a:t>http://los.fei.tuke.sk/</a:t>
            </a:r>
          </a:p>
          <a:p>
            <a:pPr eaLnBrk="1" hangingPunct="1">
              <a:buFont typeface="Arial" charset="0"/>
              <a:buNone/>
            </a:pPr>
            <a:endParaRPr lang="sk-SK" sz="1800" dirty="0" smtClean="0"/>
          </a:p>
        </p:txBody>
      </p:sp>
      <p:pic>
        <p:nvPicPr>
          <p:cNvPr id="4" name="Obrázok 3" descr="feko-overview-icon-feko-logo-w-360.jpg"/>
          <p:cNvPicPr>
            <a:picLocks noChangeAspect="1"/>
          </p:cNvPicPr>
          <p:nvPr/>
        </p:nvPicPr>
        <p:blipFill>
          <a:blip r:embed="rId2" cstate="print"/>
          <a:srcRect/>
          <a:stretch>
            <a:fillRect/>
          </a:stretch>
        </p:blipFill>
        <p:spPr bwMode="auto">
          <a:xfrm>
            <a:off x="5549415" y="188640"/>
            <a:ext cx="3346221" cy="576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1043607" y="275069"/>
            <a:ext cx="7436553" cy="1144920"/>
          </a:xfrm>
          <a:ln/>
        </p:spPr>
        <p:txBody>
          <a:bodyPr lIns="82945" tIns="19267" rIns="82945" bIns="41473">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900" dirty="0"/>
              <a:t>Druhy antén</a:t>
            </a:r>
          </a:p>
        </p:txBody>
      </p:sp>
      <p:pic>
        <p:nvPicPr>
          <p:cNvPr id="12290" name="Picture 2"/>
          <p:cNvPicPr>
            <a:picLocks noChangeAspect="1" noChangeArrowheads="1"/>
          </p:cNvPicPr>
          <p:nvPr/>
        </p:nvPicPr>
        <p:blipFill>
          <a:blip r:embed="rId3" cstate="print"/>
          <a:srcRect/>
          <a:stretch>
            <a:fillRect/>
          </a:stretch>
        </p:blipFill>
        <p:spPr bwMode="auto">
          <a:xfrm>
            <a:off x="398887" y="1306217"/>
            <a:ext cx="8637609" cy="5419426"/>
          </a:xfrm>
          <a:prstGeom prst="rect">
            <a:avLst/>
          </a:prstGeom>
          <a:noFill/>
          <a:ln w="9525" cap="flat">
            <a:noFill/>
            <a:round/>
            <a:headEnd/>
            <a:tailEnd/>
          </a:ln>
          <a:effectLst/>
        </p:spPr>
      </p:pic>
      <p:pic>
        <p:nvPicPr>
          <p:cNvPr id="12291" name="Picture 3"/>
          <p:cNvPicPr>
            <a:picLocks noChangeAspect="1" noChangeArrowheads="1"/>
          </p:cNvPicPr>
          <p:nvPr/>
        </p:nvPicPr>
        <p:blipFill>
          <a:blip r:embed="rId4" cstate="print"/>
          <a:srcRect/>
          <a:stretch>
            <a:fillRect/>
          </a:stretch>
        </p:blipFill>
        <p:spPr bwMode="auto">
          <a:xfrm>
            <a:off x="6298560" y="162738"/>
            <a:ext cx="1866240" cy="1010986"/>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1043607" y="275069"/>
            <a:ext cx="7436553" cy="1144920"/>
          </a:xfrm>
          <a:ln/>
        </p:spPr>
        <p:txBody>
          <a:bodyPr lIns="82945" tIns="19267" rIns="82945" bIns="41473">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900" dirty="0"/>
              <a:t>Druhy </a:t>
            </a:r>
            <a:r>
              <a:rPr lang="cs-CZ" sz="2900" dirty="0" err="1"/>
              <a:t>simulácií</a:t>
            </a:r>
            <a:r>
              <a:rPr lang="cs-CZ" sz="2900" dirty="0"/>
              <a:t> </a:t>
            </a:r>
          </a:p>
        </p:txBody>
      </p:sp>
      <p:pic>
        <p:nvPicPr>
          <p:cNvPr id="13314" name="Picture 2"/>
          <p:cNvPicPr>
            <a:picLocks noChangeAspect="1" noChangeArrowheads="1"/>
          </p:cNvPicPr>
          <p:nvPr/>
        </p:nvPicPr>
        <p:blipFill>
          <a:blip r:embed="rId3" cstate="print"/>
          <a:srcRect/>
          <a:stretch>
            <a:fillRect/>
          </a:stretch>
        </p:blipFill>
        <p:spPr bwMode="auto">
          <a:xfrm>
            <a:off x="467544" y="1196752"/>
            <a:ext cx="8578991" cy="5551782"/>
          </a:xfrm>
          <a:prstGeom prst="rect">
            <a:avLst/>
          </a:prstGeom>
          <a:noFill/>
          <a:ln w="9525" cap="flat">
            <a:noFill/>
            <a:round/>
            <a:headEnd/>
            <a:tailEnd/>
          </a:ln>
          <a:effectLst/>
        </p:spPr>
      </p:pic>
      <p:pic>
        <p:nvPicPr>
          <p:cNvPr id="13315" name="Picture 3"/>
          <p:cNvPicPr>
            <a:picLocks noChangeAspect="1" noChangeArrowheads="1"/>
          </p:cNvPicPr>
          <p:nvPr/>
        </p:nvPicPr>
        <p:blipFill>
          <a:blip r:embed="rId4" cstate="print"/>
          <a:srcRect/>
          <a:stretch>
            <a:fillRect/>
          </a:stretch>
        </p:blipFill>
        <p:spPr bwMode="auto">
          <a:xfrm>
            <a:off x="6530400" y="326915"/>
            <a:ext cx="1866240" cy="1010986"/>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971599" y="275069"/>
            <a:ext cx="7508561" cy="1144920"/>
          </a:xfrm>
          <a:ln/>
        </p:spPr>
        <p:txBody>
          <a:bodyPr tIns="25471">
            <a:normAutofit/>
          </a:bodyPr>
          <a:lstStyle/>
          <a:p>
            <a:pPr marL="365760" indent="-283464">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4000" dirty="0" err="1" smtClean="0"/>
              <a:t>Čo</a:t>
            </a:r>
            <a:r>
              <a:rPr lang="cs-CZ" sz="4000" dirty="0" smtClean="0"/>
              <a:t> je FEKO?</a:t>
            </a:r>
            <a:endParaRPr lang="sk-SK" sz="4000" dirty="0"/>
          </a:p>
        </p:txBody>
      </p:sp>
      <p:sp>
        <p:nvSpPr>
          <p:cNvPr id="6146" name="Rectangle 2"/>
          <p:cNvSpPr>
            <a:spLocks noGrp="1" noChangeArrowheads="1"/>
          </p:cNvSpPr>
          <p:nvPr>
            <p:ph type="subTitle" idx="4294967295"/>
          </p:nvPr>
        </p:nvSpPr>
        <p:spPr bwMode="auto">
          <a:xfrm>
            <a:off x="971599" y="1268760"/>
            <a:ext cx="7920881" cy="5400600"/>
          </a:xfrm>
          <a:prstGeom prst="rect">
            <a:avLst/>
          </a:prstGeom>
          <a:noFill/>
          <a:ln/>
        </p:spPr>
        <p:txBody>
          <a:bodyPr lIns="0" tIns="22532" rIns="0" bIns="0" anchor="ctr">
            <a:normAutofit/>
          </a:bodyPr>
          <a:lstStyle/>
          <a:p>
            <a:pPr marL="195843" indent="-194403" algn="ctr">
              <a:lnSpc>
                <a:spcPct val="80000"/>
              </a:lnSpc>
              <a:spcBef>
                <a:spcPts val="726"/>
              </a:spcBef>
              <a:buClrTx/>
              <a:buNone/>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3600" dirty="0" smtClean="0">
                <a:solidFill>
                  <a:srgbClr val="C00000"/>
                </a:solidFill>
              </a:rPr>
              <a:t>Výber zo zaujímavých funkcií</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t>Bodový zdroj prúdu, alebo napätia.</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t>Bodové definície vedení, hrán, plôch </a:t>
            </a:r>
            <a:r>
              <a:rPr lang="sk-SK" sz="2800" dirty="0" err="1" smtClean="0"/>
              <a:t>vlnovodu</a:t>
            </a:r>
            <a:r>
              <a:rPr lang="sk-SK" sz="2800" dirty="0" smtClean="0"/>
              <a:t>, alebo </a:t>
            </a:r>
            <a:r>
              <a:rPr lang="sk-SK" sz="2800" dirty="0" err="1" smtClean="0"/>
              <a:t>mikropásikov</a:t>
            </a:r>
            <a:r>
              <a:rPr lang="sk-SK" sz="2800" dirty="0" smtClean="0"/>
              <a:t>.</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t>Magnetický, alebo elektrický bodový zdroj.</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t>Bodový zdroj opísaný vyžarovacím diagramom.</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t>Pôsobenie jednotlivých fáz prúdov.</a:t>
            </a:r>
          </a:p>
          <a:p>
            <a:pPr marL="195843" indent="-194403" algn="ctr">
              <a:lnSpc>
                <a:spcPct val="80000"/>
              </a:lnSpc>
              <a:spcBef>
                <a:spcPts val="726"/>
              </a:spcBef>
              <a:buClrTx/>
              <a:buNone/>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endParaRPr lang="sk-SK" sz="3600" dirty="0" smtClean="0">
              <a:solidFill>
                <a:srgbClr val="C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043607" y="275069"/>
            <a:ext cx="7436553" cy="1144920"/>
          </a:xfrm>
          <a:ln/>
        </p:spPr>
        <p:txBody>
          <a:bodyPr lIns="82945" tIns="25471" rIns="82945" bIns="41473">
            <a:normAutofit/>
          </a:bodyPr>
          <a:lstStyle/>
          <a:p>
            <a:pPr marL="365760" indent="-283464">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4000" dirty="0" err="1" smtClean="0"/>
              <a:t>Kto</a:t>
            </a:r>
            <a:r>
              <a:rPr lang="cs-CZ" sz="4000" dirty="0" smtClean="0"/>
              <a:t> FEKO </a:t>
            </a:r>
            <a:r>
              <a:rPr lang="cs-CZ" sz="4000" dirty="0" err="1" smtClean="0"/>
              <a:t>používa</a:t>
            </a:r>
            <a:r>
              <a:rPr lang="cs-CZ" sz="4000" dirty="0" smtClean="0"/>
              <a:t>?</a:t>
            </a:r>
            <a:endParaRPr lang="cs-CZ" sz="4000" dirty="0" err="1" smtClean="0"/>
          </a:p>
        </p:txBody>
      </p:sp>
      <p:sp>
        <p:nvSpPr>
          <p:cNvPr id="14338" name="Rectangle 2"/>
          <p:cNvSpPr>
            <a:spLocks noGrp="1" noChangeArrowheads="1"/>
          </p:cNvSpPr>
          <p:nvPr>
            <p:ph type="body" idx="1"/>
          </p:nvPr>
        </p:nvSpPr>
        <p:spPr>
          <a:xfrm>
            <a:off x="843841" y="1906760"/>
            <a:ext cx="3725280" cy="4320454"/>
          </a:xfrm>
          <a:ln/>
        </p:spPr>
        <p:txBody>
          <a:bodyPr lIns="82945" tIns="41473" rIns="82945" bIns="41473">
            <a:normAutofit lnSpcReduction="10000"/>
          </a:bodyPr>
          <a:lstStyle/>
          <a:p>
            <a:pPr marL="455047" indent="-390246">
              <a:buClr>
                <a:srgbClr val="99284C"/>
              </a:buClr>
              <a:buSzPct val="75000"/>
              <a:buFont typeface="Wingdings" charset="2"/>
              <a:buChar char=""/>
              <a:tabLst>
                <a:tab pos="455047" algn="l"/>
                <a:tab pos="550088" algn="l"/>
                <a:tab pos="957615" algn="l"/>
                <a:tab pos="1365140" algn="l"/>
                <a:tab pos="1772667" algn="l"/>
                <a:tab pos="2180192" algn="l"/>
                <a:tab pos="2587719" algn="l"/>
                <a:tab pos="2995244" algn="l"/>
                <a:tab pos="3402771" algn="l"/>
                <a:tab pos="3810296" algn="l"/>
                <a:tab pos="4217823" algn="l"/>
                <a:tab pos="4625348" algn="l"/>
                <a:tab pos="5032875" algn="l"/>
                <a:tab pos="5440400" algn="l"/>
                <a:tab pos="5847927" algn="l"/>
                <a:tab pos="6255452" algn="l"/>
                <a:tab pos="6662979" algn="l"/>
                <a:tab pos="7070504" algn="l"/>
                <a:tab pos="7478031" algn="l"/>
                <a:tab pos="7885556" algn="l"/>
                <a:tab pos="8293083" algn="l"/>
              </a:tabLst>
            </a:pPr>
            <a:r>
              <a:rPr lang="cs-CZ" sz="2200" dirty="0" err="1"/>
              <a:t>European</a:t>
            </a:r>
            <a:r>
              <a:rPr lang="cs-CZ" sz="2200" dirty="0"/>
              <a:t> </a:t>
            </a:r>
            <a:r>
              <a:rPr lang="cs-CZ" sz="2200" dirty="0" err="1"/>
              <a:t>Space</a:t>
            </a:r>
            <a:r>
              <a:rPr lang="cs-CZ" sz="2200" dirty="0"/>
              <a:t> </a:t>
            </a:r>
            <a:r>
              <a:rPr lang="cs-CZ" sz="2200" dirty="0" err="1"/>
              <a:t>Agency</a:t>
            </a:r>
            <a:r>
              <a:rPr lang="cs-CZ" sz="2200" dirty="0"/>
              <a:t> (ESA ESTEC)</a:t>
            </a:r>
          </a:p>
          <a:p>
            <a:pPr marL="455047" indent="-390246">
              <a:buClr>
                <a:srgbClr val="99284C"/>
              </a:buClr>
              <a:buSzPct val="75000"/>
              <a:buFont typeface="Wingdings" charset="2"/>
              <a:buChar char=""/>
              <a:tabLst>
                <a:tab pos="455047" algn="l"/>
                <a:tab pos="550088" algn="l"/>
                <a:tab pos="957615" algn="l"/>
                <a:tab pos="1365140" algn="l"/>
                <a:tab pos="1772667" algn="l"/>
                <a:tab pos="2180192" algn="l"/>
                <a:tab pos="2587719" algn="l"/>
                <a:tab pos="2995244" algn="l"/>
                <a:tab pos="3402771" algn="l"/>
                <a:tab pos="3810296" algn="l"/>
                <a:tab pos="4217823" algn="l"/>
                <a:tab pos="4625348" algn="l"/>
                <a:tab pos="5032875" algn="l"/>
                <a:tab pos="5440400" algn="l"/>
                <a:tab pos="5847927" algn="l"/>
                <a:tab pos="6255452" algn="l"/>
                <a:tab pos="6662979" algn="l"/>
                <a:tab pos="7070504" algn="l"/>
                <a:tab pos="7478031" algn="l"/>
                <a:tab pos="7885556" algn="l"/>
                <a:tab pos="8293083" algn="l"/>
              </a:tabLst>
            </a:pPr>
            <a:r>
              <a:rPr lang="cs-CZ" sz="2200" dirty="0"/>
              <a:t>Bosch </a:t>
            </a:r>
            <a:r>
              <a:rPr lang="cs-CZ" sz="2200" dirty="0" err="1"/>
              <a:t>Telecom</a:t>
            </a:r>
            <a:endParaRPr lang="cs-CZ" sz="2200" dirty="0"/>
          </a:p>
          <a:p>
            <a:pPr marL="455047" indent="-390246">
              <a:buClr>
                <a:srgbClr val="99284C"/>
              </a:buClr>
              <a:buSzPct val="75000"/>
              <a:buFont typeface="Wingdings" charset="2"/>
              <a:buChar char=""/>
              <a:tabLst>
                <a:tab pos="455047" algn="l"/>
                <a:tab pos="550088" algn="l"/>
                <a:tab pos="957615" algn="l"/>
                <a:tab pos="1365140" algn="l"/>
                <a:tab pos="1772667" algn="l"/>
                <a:tab pos="2180192" algn="l"/>
                <a:tab pos="2587719" algn="l"/>
                <a:tab pos="2995244" algn="l"/>
                <a:tab pos="3402771" algn="l"/>
                <a:tab pos="3810296" algn="l"/>
                <a:tab pos="4217823" algn="l"/>
                <a:tab pos="4625348" algn="l"/>
                <a:tab pos="5032875" algn="l"/>
                <a:tab pos="5440400" algn="l"/>
                <a:tab pos="5847927" algn="l"/>
                <a:tab pos="6255452" algn="l"/>
                <a:tab pos="6662979" algn="l"/>
                <a:tab pos="7070504" algn="l"/>
                <a:tab pos="7478031" algn="l"/>
                <a:tab pos="7885556" algn="l"/>
                <a:tab pos="8293083" algn="l"/>
              </a:tabLst>
            </a:pPr>
            <a:r>
              <a:rPr lang="cs-CZ" sz="2200" dirty="0"/>
              <a:t>BMW</a:t>
            </a:r>
          </a:p>
          <a:p>
            <a:pPr marL="455047" indent="-390246">
              <a:buClr>
                <a:srgbClr val="99284C"/>
              </a:buClr>
              <a:buSzPct val="75000"/>
              <a:buFont typeface="Wingdings" charset="2"/>
              <a:buChar char=""/>
              <a:tabLst>
                <a:tab pos="455047" algn="l"/>
                <a:tab pos="550088" algn="l"/>
                <a:tab pos="957615" algn="l"/>
                <a:tab pos="1365140" algn="l"/>
                <a:tab pos="1772667" algn="l"/>
                <a:tab pos="2180192" algn="l"/>
                <a:tab pos="2587719" algn="l"/>
                <a:tab pos="2995244" algn="l"/>
                <a:tab pos="3402771" algn="l"/>
                <a:tab pos="3810296" algn="l"/>
                <a:tab pos="4217823" algn="l"/>
                <a:tab pos="4625348" algn="l"/>
                <a:tab pos="5032875" algn="l"/>
                <a:tab pos="5440400" algn="l"/>
                <a:tab pos="5847927" algn="l"/>
                <a:tab pos="6255452" algn="l"/>
                <a:tab pos="6662979" algn="l"/>
                <a:tab pos="7070504" algn="l"/>
                <a:tab pos="7478031" algn="l"/>
                <a:tab pos="7885556" algn="l"/>
                <a:tab pos="8293083" algn="l"/>
              </a:tabLst>
            </a:pPr>
            <a:r>
              <a:rPr lang="cs-CZ" sz="2200" dirty="0"/>
              <a:t>Motorola </a:t>
            </a:r>
            <a:r>
              <a:rPr lang="cs-CZ" sz="2200" dirty="0" err="1"/>
              <a:t>Labs</a:t>
            </a:r>
            <a:endParaRPr lang="cs-CZ" sz="2200" dirty="0"/>
          </a:p>
          <a:p>
            <a:pPr marL="455047" indent="-390246">
              <a:buClr>
                <a:srgbClr val="99284C"/>
              </a:buClr>
              <a:buSzPct val="75000"/>
              <a:buFont typeface="Wingdings" charset="2"/>
              <a:buChar char=""/>
              <a:tabLst>
                <a:tab pos="455047" algn="l"/>
                <a:tab pos="550088" algn="l"/>
                <a:tab pos="957615" algn="l"/>
                <a:tab pos="1365140" algn="l"/>
                <a:tab pos="1772667" algn="l"/>
                <a:tab pos="2180192" algn="l"/>
                <a:tab pos="2587719" algn="l"/>
                <a:tab pos="2995244" algn="l"/>
                <a:tab pos="3402771" algn="l"/>
                <a:tab pos="3810296" algn="l"/>
                <a:tab pos="4217823" algn="l"/>
                <a:tab pos="4625348" algn="l"/>
                <a:tab pos="5032875" algn="l"/>
                <a:tab pos="5440400" algn="l"/>
                <a:tab pos="5847927" algn="l"/>
                <a:tab pos="6255452" algn="l"/>
                <a:tab pos="6662979" algn="l"/>
                <a:tab pos="7070504" algn="l"/>
                <a:tab pos="7478031" algn="l"/>
                <a:tab pos="7885556" algn="l"/>
                <a:tab pos="8293083" algn="l"/>
              </a:tabLst>
            </a:pPr>
            <a:r>
              <a:rPr lang="cs-CZ" sz="2200" dirty="0" err="1"/>
              <a:t>Nissan</a:t>
            </a:r>
            <a:endParaRPr lang="cs-CZ" sz="2200" dirty="0"/>
          </a:p>
          <a:p>
            <a:pPr marL="455047" indent="-390246">
              <a:buClr>
                <a:srgbClr val="99284C"/>
              </a:buClr>
              <a:buSzPct val="75000"/>
              <a:buFont typeface="Wingdings" charset="2"/>
              <a:buChar char=""/>
              <a:tabLst>
                <a:tab pos="455047" algn="l"/>
                <a:tab pos="550088" algn="l"/>
                <a:tab pos="957615" algn="l"/>
                <a:tab pos="1365140" algn="l"/>
                <a:tab pos="1772667" algn="l"/>
                <a:tab pos="2180192" algn="l"/>
                <a:tab pos="2587719" algn="l"/>
                <a:tab pos="2995244" algn="l"/>
                <a:tab pos="3402771" algn="l"/>
                <a:tab pos="3810296" algn="l"/>
                <a:tab pos="4217823" algn="l"/>
                <a:tab pos="4625348" algn="l"/>
                <a:tab pos="5032875" algn="l"/>
                <a:tab pos="5440400" algn="l"/>
                <a:tab pos="5847927" algn="l"/>
                <a:tab pos="6255452" algn="l"/>
                <a:tab pos="6662979" algn="l"/>
                <a:tab pos="7070504" algn="l"/>
                <a:tab pos="7478031" algn="l"/>
                <a:tab pos="7885556" algn="l"/>
                <a:tab pos="8293083" algn="l"/>
              </a:tabLst>
            </a:pPr>
            <a:r>
              <a:rPr lang="cs-CZ" sz="2200" dirty="0"/>
              <a:t>US Naval </a:t>
            </a:r>
            <a:r>
              <a:rPr lang="cs-CZ" sz="2200" dirty="0" err="1"/>
              <a:t>Research</a:t>
            </a:r>
            <a:r>
              <a:rPr lang="cs-CZ" sz="2200" dirty="0"/>
              <a:t> </a:t>
            </a:r>
            <a:r>
              <a:rPr lang="cs-CZ" sz="2200" dirty="0" err="1"/>
              <a:t>Laboratory</a:t>
            </a:r>
            <a:endParaRPr lang="cs-CZ" sz="2200" dirty="0"/>
          </a:p>
          <a:p>
            <a:pPr marL="455047" indent="-390246">
              <a:buClr>
                <a:srgbClr val="99284C"/>
              </a:buClr>
              <a:buSzPct val="75000"/>
              <a:buFont typeface="Wingdings" charset="2"/>
              <a:buChar char=""/>
              <a:tabLst>
                <a:tab pos="455047" algn="l"/>
                <a:tab pos="550088" algn="l"/>
                <a:tab pos="957615" algn="l"/>
                <a:tab pos="1365140" algn="l"/>
                <a:tab pos="1772667" algn="l"/>
                <a:tab pos="2180192" algn="l"/>
                <a:tab pos="2587719" algn="l"/>
                <a:tab pos="2995244" algn="l"/>
                <a:tab pos="3402771" algn="l"/>
                <a:tab pos="3810296" algn="l"/>
                <a:tab pos="4217823" algn="l"/>
                <a:tab pos="4625348" algn="l"/>
                <a:tab pos="5032875" algn="l"/>
                <a:tab pos="5440400" algn="l"/>
                <a:tab pos="5847927" algn="l"/>
                <a:tab pos="6255452" algn="l"/>
                <a:tab pos="6662979" algn="l"/>
                <a:tab pos="7070504" algn="l"/>
                <a:tab pos="7478031" algn="l"/>
                <a:tab pos="7885556" algn="l"/>
                <a:tab pos="8293083" algn="l"/>
              </a:tabLst>
            </a:pPr>
            <a:r>
              <a:rPr lang="cs-CZ" sz="2200" dirty="0"/>
              <a:t>SAAB </a:t>
            </a:r>
            <a:r>
              <a:rPr lang="cs-CZ" sz="2200" dirty="0" err="1"/>
              <a:t>Avionics</a:t>
            </a:r>
            <a:endParaRPr lang="cs-CZ" sz="2200" dirty="0"/>
          </a:p>
          <a:p>
            <a:pPr marL="455047" indent="-390246">
              <a:buClr>
                <a:srgbClr val="99284C"/>
              </a:buClr>
              <a:buSzPct val="75000"/>
              <a:buFont typeface="Wingdings" charset="2"/>
              <a:buChar char=""/>
              <a:tabLst>
                <a:tab pos="455047" algn="l"/>
                <a:tab pos="550088" algn="l"/>
                <a:tab pos="957615" algn="l"/>
                <a:tab pos="1365140" algn="l"/>
                <a:tab pos="1772667" algn="l"/>
                <a:tab pos="2180192" algn="l"/>
                <a:tab pos="2587719" algn="l"/>
                <a:tab pos="2995244" algn="l"/>
                <a:tab pos="3402771" algn="l"/>
                <a:tab pos="3810296" algn="l"/>
                <a:tab pos="4217823" algn="l"/>
                <a:tab pos="4625348" algn="l"/>
                <a:tab pos="5032875" algn="l"/>
                <a:tab pos="5440400" algn="l"/>
                <a:tab pos="5847927" algn="l"/>
                <a:tab pos="6255452" algn="l"/>
                <a:tab pos="6662979" algn="l"/>
                <a:tab pos="7070504" algn="l"/>
                <a:tab pos="7478031" algn="l"/>
                <a:tab pos="7885556" algn="l"/>
                <a:tab pos="8293083" algn="l"/>
              </a:tabLst>
            </a:pPr>
            <a:r>
              <a:rPr lang="cs-CZ" sz="2200" dirty="0"/>
              <a:t>Toshiba </a:t>
            </a:r>
            <a:r>
              <a:rPr lang="cs-CZ" sz="2200" dirty="0" err="1"/>
              <a:t>Corporation</a:t>
            </a:r>
            <a:endParaRPr lang="cs-CZ" sz="2200" dirty="0"/>
          </a:p>
          <a:p>
            <a:pPr marL="455047" indent="-390246">
              <a:buClr>
                <a:srgbClr val="99284C"/>
              </a:buClr>
              <a:buSzPct val="75000"/>
              <a:buFont typeface="Wingdings" charset="2"/>
              <a:buChar char=""/>
              <a:tabLst>
                <a:tab pos="455047" algn="l"/>
                <a:tab pos="550088" algn="l"/>
                <a:tab pos="957615" algn="l"/>
                <a:tab pos="1365140" algn="l"/>
                <a:tab pos="1772667" algn="l"/>
                <a:tab pos="2180192" algn="l"/>
                <a:tab pos="2587719" algn="l"/>
                <a:tab pos="2995244" algn="l"/>
                <a:tab pos="3402771" algn="l"/>
                <a:tab pos="3810296" algn="l"/>
                <a:tab pos="4217823" algn="l"/>
                <a:tab pos="4625348" algn="l"/>
                <a:tab pos="5032875" algn="l"/>
                <a:tab pos="5440400" algn="l"/>
                <a:tab pos="5847927" algn="l"/>
                <a:tab pos="6255452" algn="l"/>
                <a:tab pos="6662979" algn="l"/>
                <a:tab pos="7070504" algn="l"/>
                <a:tab pos="7478031" algn="l"/>
                <a:tab pos="7885556" algn="l"/>
                <a:tab pos="8293083" algn="l"/>
              </a:tabLst>
            </a:pPr>
            <a:r>
              <a:rPr lang="cs-CZ" sz="2200" dirty="0"/>
              <a:t>US </a:t>
            </a:r>
            <a:r>
              <a:rPr lang="cs-CZ" sz="2200" dirty="0" err="1"/>
              <a:t>Army</a:t>
            </a:r>
            <a:r>
              <a:rPr lang="cs-CZ" sz="2200" dirty="0"/>
              <a:t> </a:t>
            </a:r>
            <a:r>
              <a:rPr lang="cs-CZ" sz="2200" dirty="0" err="1"/>
              <a:t>Research</a:t>
            </a:r>
            <a:r>
              <a:rPr lang="cs-CZ" sz="2200" dirty="0"/>
              <a:t> </a:t>
            </a:r>
            <a:r>
              <a:rPr lang="cs-CZ" sz="2200" dirty="0" err="1"/>
              <a:t>Laboratory</a:t>
            </a:r>
            <a:endParaRPr lang="cs-CZ" sz="2200" dirty="0"/>
          </a:p>
        </p:txBody>
      </p:sp>
      <p:sp>
        <p:nvSpPr>
          <p:cNvPr id="14339" name="Rectangle 3"/>
          <p:cNvSpPr>
            <a:spLocks noGrp="1" noChangeArrowheads="1"/>
          </p:cNvSpPr>
          <p:nvPr>
            <p:ph type="body" idx="2"/>
          </p:nvPr>
        </p:nvSpPr>
        <p:spPr>
          <a:xfrm>
            <a:off x="4756320" y="1906760"/>
            <a:ext cx="3725280" cy="4320454"/>
          </a:xfrm>
          <a:ln/>
        </p:spPr>
        <p:txBody>
          <a:bodyPr lIns="82945" tIns="41473" rIns="82945" bIns="41473">
            <a:normAutofit/>
          </a:bodyPr>
          <a:lstStyle/>
          <a:p>
            <a:pPr marL="455047" indent="-390246">
              <a:buClr>
                <a:srgbClr val="99284C"/>
              </a:buClr>
              <a:buSzPct val="75000"/>
              <a:buFont typeface="Wingdings" charset="2"/>
              <a:buChar char=""/>
              <a:tabLst>
                <a:tab pos="455047" algn="l"/>
                <a:tab pos="550088" algn="l"/>
                <a:tab pos="957615" algn="l"/>
                <a:tab pos="1365140" algn="l"/>
                <a:tab pos="1772667" algn="l"/>
                <a:tab pos="2180192" algn="l"/>
                <a:tab pos="2587719" algn="l"/>
                <a:tab pos="2995244" algn="l"/>
                <a:tab pos="3402771" algn="l"/>
                <a:tab pos="3810296" algn="l"/>
                <a:tab pos="4217823" algn="l"/>
                <a:tab pos="4625348" algn="l"/>
                <a:tab pos="5032875" algn="l"/>
                <a:tab pos="5440400" algn="l"/>
                <a:tab pos="5847927" algn="l"/>
                <a:tab pos="6255452" algn="l"/>
                <a:tab pos="6662979" algn="l"/>
                <a:tab pos="7070504" algn="l"/>
                <a:tab pos="7478031" algn="l"/>
                <a:tab pos="7885556" algn="l"/>
                <a:tab pos="8293083" algn="l"/>
              </a:tabLst>
            </a:pPr>
            <a:r>
              <a:rPr lang="cs-CZ" sz="2200" dirty="0"/>
              <a:t>Augsburg University </a:t>
            </a:r>
            <a:r>
              <a:rPr lang="cs-CZ" sz="2200" dirty="0" err="1"/>
              <a:t>of</a:t>
            </a:r>
            <a:r>
              <a:rPr lang="cs-CZ" sz="2200" dirty="0"/>
              <a:t> </a:t>
            </a:r>
            <a:r>
              <a:rPr lang="cs-CZ" sz="2200" dirty="0" err="1"/>
              <a:t>Applied</a:t>
            </a:r>
            <a:r>
              <a:rPr lang="cs-CZ" sz="2200" dirty="0"/>
              <a:t> </a:t>
            </a:r>
            <a:r>
              <a:rPr lang="cs-CZ" sz="2200" dirty="0" err="1"/>
              <a:t>Sciences</a:t>
            </a:r>
            <a:r>
              <a:rPr lang="cs-CZ" sz="2200" dirty="0"/>
              <a:t>, </a:t>
            </a:r>
            <a:r>
              <a:rPr lang="cs-CZ" sz="2200" dirty="0" err="1"/>
              <a:t>Germany</a:t>
            </a:r>
            <a:endParaRPr lang="cs-CZ" sz="2200" dirty="0"/>
          </a:p>
          <a:p>
            <a:pPr marL="455047" indent="-390246">
              <a:buClr>
                <a:srgbClr val="99284C"/>
              </a:buClr>
              <a:buSzPct val="75000"/>
              <a:buFont typeface="Wingdings" charset="2"/>
              <a:buChar char=""/>
              <a:tabLst>
                <a:tab pos="455047" algn="l"/>
                <a:tab pos="550088" algn="l"/>
                <a:tab pos="957615" algn="l"/>
                <a:tab pos="1365140" algn="l"/>
                <a:tab pos="1772667" algn="l"/>
                <a:tab pos="2180192" algn="l"/>
                <a:tab pos="2587719" algn="l"/>
                <a:tab pos="2995244" algn="l"/>
                <a:tab pos="3402771" algn="l"/>
                <a:tab pos="3810296" algn="l"/>
                <a:tab pos="4217823" algn="l"/>
                <a:tab pos="4625348" algn="l"/>
                <a:tab pos="5032875" algn="l"/>
                <a:tab pos="5440400" algn="l"/>
                <a:tab pos="5847927" algn="l"/>
                <a:tab pos="6255452" algn="l"/>
                <a:tab pos="6662979" algn="l"/>
                <a:tab pos="7070504" algn="l"/>
                <a:tab pos="7478031" algn="l"/>
                <a:tab pos="7885556" algn="l"/>
                <a:tab pos="8293083" algn="l"/>
              </a:tabLst>
            </a:pPr>
            <a:r>
              <a:rPr lang="cs-CZ" sz="2200" dirty="0"/>
              <a:t>MIT Lincoln </a:t>
            </a:r>
            <a:r>
              <a:rPr lang="cs-CZ" sz="2200" dirty="0" err="1"/>
              <a:t>Laboratory</a:t>
            </a:r>
            <a:r>
              <a:rPr lang="cs-CZ" sz="2200" dirty="0"/>
              <a:t>, USA</a:t>
            </a:r>
          </a:p>
          <a:p>
            <a:pPr marL="455047" indent="-390246">
              <a:buClr>
                <a:srgbClr val="99284C"/>
              </a:buClr>
              <a:buSzPct val="75000"/>
              <a:buFont typeface="Wingdings" charset="2"/>
              <a:buChar char=""/>
              <a:tabLst>
                <a:tab pos="455047" algn="l"/>
                <a:tab pos="550088" algn="l"/>
                <a:tab pos="957615" algn="l"/>
                <a:tab pos="1365140" algn="l"/>
                <a:tab pos="1772667" algn="l"/>
                <a:tab pos="2180192" algn="l"/>
                <a:tab pos="2587719" algn="l"/>
                <a:tab pos="2995244" algn="l"/>
                <a:tab pos="3402771" algn="l"/>
                <a:tab pos="3810296" algn="l"/>
                <a:tab pos="4217823" algn="l"/>
                <a:tab pos="4625348" algn="l"/>
                <a:tab pos="5032875" algn="l"/>
                <a:tab pos="5440400" algn="l"/>
                <a:tab pos="5847927" algn="l"/>
                <a:tab pos="6255452" algn="l"/>
                <a:tab pos="6662979" algn="l"/>
                <a:tab pos="7070504" algn="l"/>
                <a:tab pos="7478031" algn="l"/>
                <a:tab pos="7885556" algn="l"/>
                <a:tab pos="8293083" algn="l"/>
              </a:tabLst>
            </a:pPr>
            <a:r>
              <a:rPr lang="cs-CZ" sz="2200" dirty="0" err="1"/>
              <a:t>National</a:t>
            </a:r>
            <a:r>
              <a:rPr lang="cs-CZ" sz="2200" dirty="0"/>
              <a:t> </a:t>
            </a:r>
            <a:r>
              <a:rPr lang="cs-CZ" sz="2200" dirty="0" err="1"/>
              <a:t>Defence</a:t>
            </a:r>
            <a:r>
              <a:rPr lang="cs-CZ" sz="2200" dirty="0"/>
              <a:t> </a:t>
            </a:r>
            <a:r>
              <a:rPr lang="cs-CZ" sz="2200" dirty="0" err="1"/>
              <a:t>Academy</a:t>
            </a:r>
            <a:r>
              <a:rPr lang="cs-CZ" sz="2200" dirty="0"/>
              <a:t>, Japan</a:t>
            </a:r>
          </a:p>
          <a:p>
            <a:pPr marL="455047" indent="-390246">
              <a:buClr>
                <a:srgbClr val="99284C"/>
              </a:buClr>
              <a:buSzPct val="75000"/>
              <a:buFont typeface="Wingdings" charset="2"/>
              <a:buChar char=""/>
              <a:tabLst>
                <a:tab pos="455047" algn="l"/>
                <a:tab pos="550088" algn="l"/>
                <a:tab pos="957615" algn="l"/>
                <a:tab pos="1365140" algn="l"/>
                <a:tab pos="1772667" algn="l"/>
                <a:tab pos="2180192" algn="l"/>
                <a:tab pos="2587719" algn="l"/>
                <a:tab pos="2995244" algn="l"/>
                <a:tab pos="3402771" algn="l"/>
                <a:tab pos="3810296" algn="l"/>
                <a:tab pos="4217823" algn="l"/>
                <a:tab pos="4625348" algn="l"/>
                <a:tab pos="5032875" algn="l"/>
                <a:tab pos="5440400" algn="l"/>
                <a:tab pos="5847927" algn="l"/>
                <a:tab pos="6255452" algn="l"/>
                <a:tab pos="6662979" algn="l"/>
                <a:tab pos="7070504" algn="l"/>
                <a:tab pos="7478031" algn="l"/>
                <a:tab pos="7885556" algn="l"/>
                <a:tab pos="8293083" algn="l"/>
              </a:tabLst>
            </a:pPr>
            <a:r>
              <a:rPr lang="cs-CZ" sz="2200" dirty="0" err="1"/>
              <a:t>Polytechnic</a:t>
            </a:r>
            <a:r>
              <a:rPr lang="cs-CZ" sz="2200" dirty="0"/>
              <a:t> University </a:t>
            </a:r>
            <a:r>
              <a:rPr lang="cs-CZ" sz="2200" dirty="0" err="1"/>
              <a:t>of</a:t>
            </a:r>
            <a:r>
              <a:rPr lang="cs-CZ" sz="2200" dirty="0"/>
              <a:t> Milan, Italy</a:t>
            </a:r>
          </a:p>
          <a:p>
            <a:pPr marL="455047" indent="-390246">
              <a:buClr>
                <a:srgbClr val="99284C"/>
              </a:buClr>
              <a:buSzPct val="75000"/>
              <a:buFont typeface="Wingdings" charset="2"/>
              <a:buChar char=""/>
              <a:tabLst>
                <a:tab pos="455047" algn="l"/>
                <a:tab pos="550088" algn="l"/>
                <a:tab pos="957615" algn="l"/>
                <a:tab pos="1365140" algn="l"/>
                <a:tab pos="1772667" algn="l"/>
                <a:tab pos="2180192" algn="l"/>
                <a:tab pos="2587719" algn="l"/>
                <a:tab pos="2995244" algn="l"/>
                <a:tab pos="3402771" algn="l"/>
                <a:tab pos="3810296" algn="l"/>
                <a:tab pos="4217823" algn="l"/>
                <a:tab pos="4625348" algn="l"/>
                <a:tab pos="5032875" algn="l"/>
                <a:tab pos="5440400" algn="l"/>
                <a:tab pos="5847927" algn="l"/>
                <a:tab pos="6255452" algn="l"/>
                <a:tab pos="6662979" algn="l"/>
                <a:tab pos="7070504" algn="l"/>
                <a:tab pos="7478031" algn="l"/>
                <a:tab pos="7885556" algn="l"/>
                <a:tab pos="8293083" algn="l"/>
              </a:tabLst>
            </a:pPr>
            <a:r>
              <a:rPr lang="cs-CZ" sz="2200" dirty="0"/>
              <a:t>University </a:t>
            </a:r>
            <a:r>
              <a:rPr lang="cs-CZ" sz="2200" dirty="0" err="1"/>
              <a:t>of</a:t>
            </a:r>
            <a:r>
              <a:rPr lang="cs-CZ" sz="2200" dirty="0"/>
              <a:t> Edinburgh, </a:t>
            </a:r>
            <a:r>
              <a:rPr lang="cs-CZ" sz="2200" dirty="0" err="1"/>
              <a:t>Scotland</a:t>
            </a:r>
            <a:endParaRPr lang="cs-CZ" sz="22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4"/>
          <p:cNvGraphicFramePr>
            <a:graphicFrameLocks noGrp="1"/>
          </p:cNvGraphicFramePr>
          <p:nvPr/>
        </p:nvGraphicFramePr>
        <p:xfrm>
          <a:off x="428623" y="1340769"/>
          <a:ext cx="8535864" cy="5332820"/>
        </p:xfrm>
        <a:graphic>
          <a:graphicData uri="http://schemas.openxmlformats.org/drawingml/2006/table">
            <a:tbl>
              <a:tblPr firstRow="1" bandRow="1">
                <a:tableStyleId>{5C22544A-7EE6-4342-B048-85BDC9FD1C3A}</a:tableStyleId>
              </a:tblPr>
              <a:tblGrid>
                <a:gridCol w="2845288"/>
                <a:gridCol w="2845288"/>
                <a:gridCol w="2845288"/>
              </a:tblGrid>
              <a:tr h="2613469">
                <a:tc>
                  <a:txBody>
                    <a:bodyPr/>
                    <a:lstStyle/>
                    <a:p>
                      <a:pPr algn="ctr"/>
                      <a:r>
                        <a:rPr lang="sk-SK" sz="1400" dirty="0" smtClean="0">
                          <a:solidFill>
                            <a:schemeClr val="tx1"/>
                          </a:solidFill>
                        </a:rPr>
                        <a:t>Numerické</a:t>
                      </a:r>
                      <a:r>
                        <a:rPr lang="sk-SK" sz="1400" baseline="0" dirty="0" smtClean="0">
                          <a:solidFill>
                            <a:schemeClr val="tx1"/>
                          </a:solidFill>
                        </a:rPr>
                        <a:t> možnosti</a:t>
                      </a:r>
                    </a:p>
                    <a:p>
                      <a:r>
                        <a:rPr lang="sk-SK" sz="1400" b="0" baseline="0" dirty="0" smtClean="0">
                          <a:solidFill>
                            <a:schemeClr val="tx1"/>
                          </a:solidFill>
                        </a:rPr>
                        <a:t>(</a:t>
                      </a:r>
                      <a:r>
                        <a:rPr lang="sk-SK" sz="1400" b="0" baseline="0" dirty="0" err="1" smtClean="0">
                          <a:solidFill>
                            <a:schemeClr val="tx1"/>
                          </a:solidFill>
                        </a:rPr>
                        <a:t>MoM</a:t>
                      </a:r>
                      <a:r>
                        <a:rPr lang="sk-SK" sz="1400" b="0" baseline="0" dirty="0" smtClean="0">
                          <a:solidFill>
                            <a:schemeClr val="tx1"/>
                          </a:solidFill>
                        </a:rPr>
                        <a:t>, MLFMM, FEM, PO,  UTD, ...)</a:t>
                      </a:r>
                      <a:endParaRPr lang="sk-SK" sz="1400" b="0" dirty="0">
                        <a:solidFill>
                          <a:schemeClr val="tx1"/>
                        </a:solidFill>
                      </a:endParaRPr>
                    </a:p>
                  </a:txBody>
                  <a:tcPr>
                    <a:noFill/>
                  </a:tcPr>
                </a:tc>
                <a:tc>
                  <a:txBody>
                    <a:bodyPr/>
                    <a:lstStyle/>
                    <a:p>
                      <a:pPr algn="ctr"/>
                      <a:r>
                        <a:rPr lang="sk-SK" sz="1400" dirty="0" smtClean="0">
                          <a:solidFill>
                            <a:schemeClr val="tx1"/>
                          </a:solidFill>
                        </a:rPr>
                        <a:t>Užívateľské</a:t>
                      </a:r>
                      <a:r>
                        <a:rPr lang="sk-SK" sz="1400" baseline="0" dirty="0" smtClean="0">
                          <a:solidFill>
                            <a:schemeClr val="tx1"/>
                          </a:solidFill>
                        </a:rPr>
                        <a:t> rozhranie</a:t>
                      </a:r>
                    </a:p>
                    <a:p>
                      <a:r>
                        <a:rPr lang="sk-SK" sz="1400" b="0" baseline="0" dirty="0" smtClean="0">
                          <a:solidFill>
                            <a:schemeClr val="tx1"/>
                          </a:solidFill>
                        </a:rPr>
                        <a:t>CADFEKO, POSTFEKO</a:t>
                      </a:r>
                      <a:endParaRPr lang="sk-SK" sz="1400" b="0" dirty="0">
                        <a:solidFill>
                          <a:schemeClr val="tx1"/>
                        </a:solidFill>
                      </a:endParaRPr>
                    </a:p>
                  </a:txBody>
                  <a:tcPr>
                    <a:noFill/>
                  </a:tcPr>
                </a:tc>
                <a:tc>
                  <a:txBody>
                    <a:bodyPr/>
                    <a:lstStyle/>
                    <a:p>
                      <a:pPr algn="ctr"/>
                      <a:r>
                        <a:rPr lang="sk-SK" sz="1400" dirty="0" smtClean="0">
                          <a:solidFill>
                            <a:schemeClr val="tx1"/>
                          </a:solidFill>
                        </a:rPr>
                        <a:t>Platformy a</a:t>
                      </a:r>
                      <a:r>
                        <a:rPr lang="sk-SK" sz="1400" baseline="0" dirty="0" smtClean="0">
                          <a:solidFill>
                            <a:schemeClr val="tx1"/>
                          </a:solidFill>
                        </a:rPr>
                        <a:t> licencie</a:t>
                      </a:r>
                    </a:p>
                    <a:p>
                      <a:r>
                        <a:rPr lang="sk-SK" sz="1400" b="0" baseline="0" dirty="0" smtClean="0">
                          <a:solidFill>
                            <a:schemeClr val="tx1"/>
                          </a:solidFill>
                        </a:rPr>
                        <a:t>(Windows, Linux, </a:t>
                      </a:r>
                      <a:r>
                        <a:rPr lang="sk-SK" sz="1400" b="0" baseline="0" dirty="0" err="1" smtClean="0">
                          <a:solidFill>
                            <a:schemeClr val="tx1"/>
                          </a:solidFill>
                        </a:rPr>
                        <a:t>Silver</a:t>
                      </a:r>
                      <a:r>
                        <a:rPr lang="sk-SK" sz="1400" b="0" baseline="0" dirty="0" smtClean="0">
                          <a:solidFill>
                            <a:schemeClr val="tx1"/>
                          </a:solidFill>
                        </a:rPr>
                        <a:t>, </a:t>
                      </a:r>
                      <a:r>
                        <a:rPr lang="sk-SK" sz="1400" b="0" baseline="0" dirty="0" err="1" smtClean="0">
                          <a:solidFill>
                            <a:schemeClr val="tx1"/>
                          </a:solidFill>
                        </a:rPr>
                        <a:t>Gold</a:t>
                      </a:r>
                      <a:r>
                        <a:rPr lang="sk-SK" sz="1400" b="0" baseline="0" dirty="0" smtClean="0">
                          <a:solidFill>
                            <a:schemeClr val="tx1"/>
                          </a:solidFill>
                        </a:rPr>
                        <a:t>, ...)</a:t>
                      </a:r>
                      <a:endParaRPr lang="sk-SK" sz="1400" b="0" dirty="0">
                        <a:solidFill>
                          <a:schemeClr val="tx1"/>
                        </a:solidFill>
                      </a:endParaRPr>
                    </a:p>
                  </a:txBody>
                  <a:tcPr>
                    <a:noFill/>
                  </a:tcPr>
                </a:tc>
              </a:tr>
              <a:tr h="2719351">
                <a:tc>
                  <a:txBody>
                    <a:bodyPr/>
                    <a:lstStyle/>
                    <a:p>
                      <a:pPr algn="ctr"/>
                      <a:r>
                        <a:rPr lang="sk-SK" sz="1400" b="1" i="0" kern="1200" dirty="0" smtClean="0">
                          <a:solidFill>
                            <a:schemeClr val="dk1"/>
                          </a:solidFill>
                          <a:latin typeface="+mn-lt"/>
                          <a:ea typeface="+mn-ea"/>
                          <a:cs typeface="+mn-cs"/>
                        </a:rPr>
                        <a:t>Dostupná</a:t>
                      </a:r>
                      <a:r>
                        <a:rPr lang="sk-SK" sz="1400" b="1" i="0" kern="1200" baseline="0" dirty="0" smtClean="0">
                          <a:solidFill>
                            <a:schemeClr val="dk1"/>
                          </a:solidFill>
                          <a:latin typeface="+mn-lt"/>
                          <a:ea typeface="+mn-ea"/>
                          <a:cs typeface="+mn-cs"/>
                        </a:rPr>
                        <a:t> literatúra</a:t>
                      </a:r>
                      <a:endParaRPr lang="sk-SK" sz="1400" b="1" i="0" kern="1200" dirty="0" smtClean="0">
                        <a:solidFill>
                          <a:schemeClr val="dk1"/>
                        </a:solidFill>
                        <a:latin typeface="+mn-lt"/>
                        <a:ea typeface="+mn-ea"/>
                        <a:cs typeface="+mn-cs"/>
                      </a:endParaRPr>
                    </a:p>
                    <a:p>
                      <a:r>
                        <a:rPr lang="sk-SK" sz="1300" b="0" i="0" kern="1200" dirty="0" smtClean="0">
                          <a:solidFill>
                            <a:schemeClr val="dk1"/>
                          </a:solidFill>
                          <a:latin typeface="+mn-lt"/>
                          <a:ea typeface="+mn-ea"/>
                          <a:cs typeface="+mn-cs"/>
                        </a:rPr>
                        <a:t>Príspevky FEKO vývojárov a užívateľov v rámci spoločenstva pre výskum CEM</a:t>
                      </a:r>
                      <a:endParaRPr lang="sk-SK" sz="1300" dirty="0"/>
                    </a:p>
                  </a:txBody>
                  <a:tcPr>
                    <a:noFill/>
                  </a:tcPr>
                </a:tc>
                <a:tc>
                  <a:txBody>
                    <a:bodyPr/>
                    <a:lstStyle/>
                    <a:p>
                      <a:pPr algn="ctr"/>
                      <a:r>
                        <a:rPr lang="sk-SK" sz="1400" b="1" dirty="0" smtClean="0"/>
                        <a:t>Výpočtové možnosti</a:t>
                      </a:r>
                    </a:p>
                    <a:p>
                      <a:pPr algn="l"/>
                      <a:r>
                        <a:rPr lang="sk-SK" sz="1400" b="0" dirty="0" smtClean="0"/>
                        <a:t>Výpočtové funkcie FEKO </a:t>
                      </a:r>
                      <a:endParaRPr lang="sk-SK" sz="1400" b="0" dirty="0"/>
                    </a:p>
                  </a:txBody>
                  <a:tcPr>
                    <a:noFill/>
                  </a:tcPr>
                </a:tc>
                <a:tc>
                  <a:txBody>
                    <a:bodyPr/>
                    <a:lstStyle/>
                    <a:p>
                      <a:pPr algn="ctr"/>
                      <a:r>
                        <a:rPr lang="sk-SK" sz="1400" b="1" dirty="0" smtClean="0"/>
                        <a:t>Globálne väzby</a:t>
                      </a:r>
                    </a:p>
                    <a:p>
                      <a:pPr algn="l"/>
                      <a:r>
                        <a:rPr lang="sk-SK" sz="1400" b="0" dirty="0" smtClean="0"/>
                        <a:t>Spolupráca, rozhrania,</a:t>
                      </a:r>
                      <a:r>
                        <a:rPr lang="sk-SK" sz="1400" b="0" baseline="0" dirty="0" smtClean="0"/>
                        <a:t>  integrácia a certifikácie</a:t>
                      </a:r>
                      <a:endParaRPr lang="sk-SK" sz="1400" b="0" dirty="0" smtClean="0"/>
                    </a:p>
                  </a:txBody>
                  <a:tcPr>
                    <a:noFill/>
                  </a:tcPr>
                </a:tc>
              </a:tr>
            </a:tbl>
          </a:graphicData>
        </a:graphic>
      </p:graphicFrame>
      <p:pic>
        <p:nvPicPr>
          <p:cNvPr id="4114" name="Obrázek 5" descr="numerical_techniques.png"/>
          <p:cNvPicPr>
            <a:picLocks noChangeAspect="1"/>
          </p:cNvPicPr>
          <p:nvPr/>
        </p:nvPicPr>
        <p:blipFill>
          <a:blip r:embed="rId2" cstate="print"/>
          <a:srcRect/>
          <a:stretch>
            <a:fillRect/>
          </a:stretch>
        </p:blipFill>
        <p:spPr bwMode="auto">
          <a:xfrm>
            <a:off x="714375" y="1988840"/>
            <a:ext cx="2214563" cy="1846263"/>
          </a:xfrm>
          <a:prstGeom prst="rect">
            <a:avLst/>
          </a:prstGeom>
          <a:noFill/>
          <a:ln w="9525">
            <a:noFill/>
            <a:miter lim="800000"/>
            <a:headEnd/>
            <a:tailEnd/>
          </a:ln>
        </p:spPr>
      </p:pic>
      <p:pic>
        <p:nvPicPr>
          <p:cNvPr id="4115" name="Obrázek 6" descr="interface_2_thumbnail.png"/>
          <p:cNvPicPr>
            <a:picLocks noChangeAspect="1"/>
          </p:cNvPicPr>
          <p:nvPr/>
        </p:nvPicPr>
        <p:blipFill>
          <a:blip r:embed="rId3" cstate="print"/>
          <a:srcRect/>
          <a:stretch>
            <a:fillRect/>
          </a:stretch>
        </p:blipFill>
        <p:spPr bwMode="auto">
          <a:xfrm>
            <a:off x="3443288" y="1988840"/>
            <a:ext cx="2286000" cy="1857375"/>
          </a:xfrm>
          <a:prstGeom prst="rect">
            <a:avLst/>
          </a:prstGeom>
          <a:noFill/>
          <a:ln w="9525">
            <a:noFill/>
            <a:miter lim="800000"/>
            <a:headEnd/>
            <a:tailEnd/>
          </a:ln>
        </p:spPr>
      </p:pic>
      <p:pic>
        <p:nvPicPr>
          <p:cNvPr id="4116" name="Obrázek 7" descr="platforms_and_licencing_2_thumbnail.png"/>
          <p:cNvPicPr>
            <a:picLocks noChangeAspect="1"/>
          </p:cNvPicPr>
          <p:nvPr/>
        </p:nvPicPr>
        <p:blipFill>
          <a:blip r:embed="rId4" cstate="print"/>
          <a:srcRect/>
          <a:stretch>
            <a:fillRect/>
          </a:stretch>
        </p:blipFill>
        <p:spPr bwMode="auto">
          <a:xfrm>
            <a:off x="6215063" y="1988840"/>
            <a:ext cx="2214562" cy="1857375"/>
          </a:xfrm>
          <a:prstGeom prst="rect">
            <a:avLst/>
          </a:prstGeom>
          <a:noFill/>
          <a:ln w="9525">
            <a:noFill/>
            <a:miter lim="800000"/>
            <a:headEnd/>
            <a:tailEnd/>
          </a:ln>
        </p:spPr>
      </p:pic>
      <p:pic>
        <p:nvPicPr>
          <p:cNvPr id="4117" name="Obrázek 8" descr="HeliHeadCarandLogo.jpg"/>
          <p:cNvPicPr>
            <a:picLocks noChangeAspect="1"/>
          </p:cNvPicPr>
          <p:nvPr/>
        </p:nvPicPr>
        <p:blipFill>
          <a:blip r:embed="rId5" cstate="print"/>
          <a:srcRect/>
          <a:stretch>
            <a:fillRect/>
          </a:stretch>
        </p:blipFill>
        <p:spPr bwMode="auto">
          <a:xfrm>
            <a:off x="714375" y="4765675"/>
            <a:ext cx="2143125" cy="1852613"/>
          </a:xfrm>
          <a:prstGeom prst="rect">
            <a:avLst/>
          </a:prstGeom>
          <a:noFill/>
          <a:ln w="9525">
            <a:noFill/>
            <a:miter lim="800000"/>
            <a:headEnd/>
            <a:tailEnd/>
          </a:ln>
        </p:spPr>
      </p:pic>
      <p:pic>
        <p:nvPicPr>
          <p:cNvPr id="4118" name="Obrázek 9" descr="computational_features_thumbnail.png"/>
          <p:cNvPicPr>
            <a:picLocks noChangeAspect="1"/>
          </p:cNvPicPr>
          <p:nvPr/>
        </p:nvPicPr>
        <p:blipFill>
          <a:blip r:embed="rId6" cstate="print"/>
          <a:srcRect/>
          <a:stretch>
            <a:fillRect/>
          </a:stretch>
        </p:blipFill>
        <p:spPr bwMode="auto">
          <a:xfrm>
            <a:off x="3455988" y="4738688"/>
            <a:ext cx="2214562" cy="1885950"/>
          </a:xfrm>
          <a:prstGeom prst="rect">
            <a:avLst/>
          </a:prstGeom>
          <a:noFill/>
          <a:ln w="9525">
            <a:noFill/>
            <a:miter lim="800000"/>
            <a:headEnd/>
            <a:tailEnd/>
          </a:ln>
        </p:spPr>
      </p:pic>
      <p:pic>
        <p:nvPicPr>
          <p:cNvPr id="4119" name="Obrázek 10" descr="global_ties_ver0.png"/>
          <p:cNvPicPr>
            <a:picLocks noChangeAspect="1"/>
          </p:cNvPicPr>
          <p:nvPr/>
        </p:nvPicPr>
        <p:blipFill>
          <a:blip r:embed="rId7" cstate="print"/>
          <a:srcRect/>
          <a:stretch>
            <a:fillRect/>
          </a:stretch>
        </p:blipFill>
        <p:spPr bwMode="auto">
          <a:xfrm>
            <a:off x="6286500" y="4770438"/>
            <a:ext cx="2071688" cy="1857375"/>
          </a:xfrm>
          <a:prstGeom prst="rect">
            <a:avLst/>
          </a:prstGeom>
          <a:noFill/>
          <a:ln w="9525">
            <a:noFill/>
            <a:miter lim="800000"/>
            <a:headEnd/>
            <a:tailEnd/>
          </a:ln>
        </p:spPr>
      </p:pic>
      <p:sp>
        <p:nvSpPr>
          <p:cNvPr id="11" name="Rectangle 1"/>
          <p:cNvSpPr>
            <a:spLocks noGrp="1" noChangeArrowheads="1"/>
          </p:cNvSpPr>
          <p:nvPr>
            <p:ph type="title"/>
          </p:nvPr>
        </p:nvSpPr>
        <p:spPr>
          <a:xfrm>
            <a:off x="1043607" y="275069"/>
            <a:ext cx="7436553" cy="1144920"/>
          </a:xfrm>
          <a:ln/>
        </p:spPr>
        <p:txBody>
          <a:bodyPr lIns="82945" tIns="25471" rIns="82945" bIns="41473">
            <a:normAutofit/>
          </a:bodyPr>
          <a:lstStyle/>
          <a:p>
            <a:pPr marL="365760" indent="-283464">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4000" dirty="0" err="1" smtClean="0"/>
              <a:t>Prečo</a:t>
            </a:r>
            <a:r>
              <a:rPr lang="cs-CZ" sz="4000" dirty="0" smtClean="0"/>
              <a:t> </a:t>
            </a:r>
            <a:r>
              <a:rPr lang="cs-CZ" sz="4000" dirty="0" err="1" smtClean="0"/>
              <a:t>používať</a:t>
            </a:r>
            <a:r>
              <a:rPr lang="cs-CZ" sz="4000" dirty="0" smtClean="0"/>
              <a:t> FEKO?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1043607" y="275069"/>
            <a:ext cx="7436553" cy="1144920"/>
          </a:xfrm>
          <a:ln/>
        </p:spPr>
        <p:txBody>
          <a:bodyPr lIns="82945" tIns="25471" rIns="82945" bIns="41473">
            <a:normAutofit fontScale="90000"/>
          </a:bodyPr>
          <a:lstStyle/>
          <a:p>
            <a:pPr marL="365760" indent="-283464">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4000" dirty="0" err="1" smtClean="0"/>
              <a:t>Metódy</a:t>
            </a:r>
            <a:r>
              <a:rPr lang="cs-CZ" sz="4000" dirty="0" smtClean="0"/>
              <a:t> </a:t>
            </a:r>
            <a:r>
              <a:rPr lang="cs-CZ" sz="4000" dirty="0" err="1" smtClean="0"/>
              <a:t>pri</a:t>
            </a:r>
            <a:r>
              <a:rPr lang="cs-CZ" sz="4000" dirty="0" smtClean="0"/>
              <a:t> </a:t>
            </a:r>
            <a:r>
              <a:rPr lang="cs-CZ" sz="4000" dirty="0" err="1" smtClean="0"/>
              <a:t>výpočtoch</a:t>
            </a:r>
            <a:r>
              <a:rPr lang="cs-CZ" sz="4000" dirty="0" smtClean="0"/>
              <a:t> a </a:t>
            </a:r>
            <a:r>
              <a:rPr lang="cs-CZ" sz="4000" dirty="0" err="1" smtClean="0"/>
              <a:t>ich</a:t>
            </a:r>
            <a:r>
              <a:rPr lang="cs-CZ" sz="4000" dirty="0" smtClean="0"/>
              <a:t> </a:t>
            </a:r>
            <a:r>
              <a:rPr lang="cs-CZ" sz="4000" dirty="0" err="1" smtClean="0"/>
              <a:t>aplikácia</a:t>
            </a:r>
            <a:endParaRPr lang="cs-CZ" sz="4000" dirty="0" smtClean="0"/>
          </a:p>
        </p:txBody>
      </p:sp>
      <p:pic>
        <p:nvPicPr>
          <p:cNvPr id="15362" name="Picture 2"/>
          <p:cNvPicPr>
            <a:picLocks noChangeAspect="1" noChangeArrowheads="1"/>
          </p:cNvPicPr>
          <p:nvPr/>
        </p:nvPicPr>
        <p:blipFill>
          <a:blip r:embed="rId3" cstate="print"/>
          <a:srcRect/>
          <a:stretch>
            <a:fillRect/>
          </a:stretch>
        </p:blipFill>
        <p:spPr bwMode="auto">
          <a:xfrm>
            <a:off x="653760" y="1306217"/>
            <a:ext cx="8238719" cy="5492047"/>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971599" y="275069"/>
            <a:ext cx="7508561" cy="1144920"/>
          </a:xfrm>
          <a:ln/>
        </p:spPr>
        <p:txBody>
          <a:bodyPr lIns="82945" tIns="25471" rIns="82945" bIns="41473">
            <a:normAutofit/>
          </a:bodyPr>
          <a:lstStyle/>
          <a:p>
            <a:pPr marL="365760" indent="-283464">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4000" dirty="0" err="1" smtClean="0"/>
              <a:t>Ako</a:t>
            </a:r>
            <a:r>
              <a:rPr lang="cs-CZ" sz="4000" dirty="0" smtClean="0"/>
              <a:t> FEKO funguje ?</a:t>
            </a:r>
          </a:p>
        </p:txBody>
      </p:sp>
      <p:pic>
        <p:nvPicPr>
          <p:cNvPr id="16386" name="Picture 2"/>
          <p:cNvPicPr>
            <a:picLocks noChangeAspect="1" noChangeArrowheads="1"/>
          </p:cNvPicPr>
          <p:nvPr/>
        </p:nvPicPr>
        <p:blipFill>
          <a:blip r:embed="rId3" cstate="print"/>
          <a:srcRect/>
          <a:stretch>
            <a:fillRect/>
          </a:stretch>
        </p:blipFill>
        <p:spPr bwMode="auto">
          <a:xfrm>
            <a:off x="1547664" y="1556792"/>
            <a:ext cx="3600000" cy="4320454"/>
          </a:xfrm>
          <a:prstGeom prst="rect">
            <a:avLst/>
          </a:prstGeom>
          <a:noFill/>
          <a:ln w="9525" cap="flat">
            <a:noFill/>
            <a:round/>
            <a:headEnd/>
            <a:tailEnd/>
          </a:ln>
          <a:effectLst/>
        </p:spPr>
      </p:pic>
      <p:pic>
        <p:nvPicPr>
          <p:cNvPr id="16387" name="Picture 3"/>
          <p:cNvPicPr>
            <a:picLocks noChangeAspect="1" noChangeArrowheads="1"/>
          </p:cNvPicPr>
          <p:nvPr/>
        </p:nvPicPr>
        <p:blipFill>
          <a:blip r:embed="rId4" cstate="print"/>
          <a:srcRect/>
          <a:stretch>
            <a:fillRect/>
          </a:stretch>
        </p:blipFill>
        <p:spPr bwMode="auto">
          <a:xfrm>
            <a:off x="5436096" y="1700808"/>
            <a:ext cx="3265920" cy="4036744"/>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971599" y="275069"/>
            <a:ext cx="7508561" cy="1144920"/>
          </a:xfrm>
          <a:ln/>
        </p:spPr>
        <p:txBody>
          <a:bodyPr tIns="25471">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4000" dirty="0" err="1"/>
              <a:t>Čo</a:t>
            </a:r>
            <a:r>
              <a:rPr lang="cs-CZ" sz="4000" dirty="0"/>
              <a:t> je </a:t>
            </a:r>
            <a:r>
              <a:rPr lang="cs-CZ" sz="4000" dirty="0" smtClean="0"/>
              <a:t>CADFEKO</a:t>
            </a:r>
            <a:r>
              <a:rPr lang="cs-CZ" sz="4000" dirty="0"/>
              <a:t>?</a:t>
            </a:r>
          </a:p>
        </p:txBody>
      </p:sp>
      <p:sp>
        <p:nvSpPr>
          <p:cNvPr id="6146" name="Rectangle 2"/>
          <p:cNvSpPr>
            <a:spLocks noGrp="1" noChangeArrowheads="1"/>
          </p:cNvSpPr>
          <p:nvPr>
            <p:ph type="subTitle" idx="4294967295"/>
          </p:nvPr>
        </p:nvSpPr>
        <p:spPr bwMode="auto">
          <a:xfrm>
            <a:off x="971600" y="1412776"/>
            <a:ext cx="7920881" cy="5445224"/>
          </a:xfrm>
          <a:prstGeom prst="rect">
            <a:avLst/>
          </a:prstGeom>
          <a:noFill/>
          <a:ln/>
        </p:spPr>
        <p:txBody>
          <a:bodyPr lIns="0" tIns="22532" rIns="0" bIns="0" anchor="ctr">
            <a:normAutofit fontScale="92500" lnSpcReduction="10000"/>
          </a:bodyPr>
          <a:lstStyle/>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t>CADFEKO je prostredie (podprogram) balíka FEKO (ako napr. MS Office – </a:t>
            </a:r>
            <a:r>
              <a:rPr lang="sk-SK" sz="2800" dirty="0" err="1" smtClean="0"/>
              <a:t>word</a:t>
            </a:r>
            <a:r>
              <a:rPr lang="sk-SK" sz="2800" dirty="0" smtClean="0"/>
              <a:t>, </a:t>
            </a:r>
            <a:r>
              <a:rPr lang="sk-SK" sz="2800" dirty="0" err="1" smtClean="0"/>
              <a:t>excel</a:t>
            </a:r>
            <a:r>
              <a:rPr lang="sk-SK" sz="2800" dirty="0" smtClean="0"/>
              <a:t> ...).</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t>Slúži najmä na návrh, modelovanie antén, prostredí,...</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t>Pomocou CAD geometrie vytvárať kanonické štruktúry a na nich vykonávať booleovské operácie.</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t>Vytvárať siete (prepojenia) s geometriou CAD.</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t>Importovať a upravovať CAD modely.</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t>Nastavovať parametre materiálu (napr. dielektrická konštanta, lakovanie, vodivosť).</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t>Nastavovať parametre výpočtu (napr. </a:t>
            </a:r>
            <a:r>
              <a:rPr lang="en-US" sz="2800" dirty="0" smtClean="0"/>
              <a:t>far-fields, near-fields, S-parameters, SAR analysis</a:t>
            </a:r>
            <a:r>
              <a:rPr lang="sk-SK" sz="2800" dirty="0" smtClean="0"/>
              <a:t>).</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t>Nastavovať  parametre ako napr. frekvencia, zaťaženie,   zdroj napätia.</a:t>
            </a:r>
          </a:p>
          <a:p>
            <a:pPr marL="195843" indent="-194403" algn="ctr">
              <a:spcBef>
                <a:spcPts val="726"/>
              </a:spcBef>
              <a:buClrTx/>
              <a:buNone/>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endParaRPr lang="sk-SK"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lstStyle/>
          <a:p>
            <a:endParaRPr lang="sk-SK"/>
          </a:p>
        </p:txBody>
      </p:sp>
      <p:pic>
        <p:nvPicPr>
          <p:cNvPr id="3077" name="Picture 5"/>
          <p:cNvPicPr>
            <a:picLocks noChangeAspect="1" noChangeArrowheads="1"/>
          </p:cNvPicPr>
          <p:nvPr/>
        </p:nvPicPr>
        <p:blipFill>
          <a:blip r:embed="rId2" cstate="print"/>
          <a:srcRect/>
          <a:stretch>
            <a:fillRect/>
          </a:stretch>
        </p:blipFill>
        <p:spPr bwMode="auto">
          <a:xfrm>
            <a:off x="428596" y="1500174"/>
            <a:ext cx="8314047" cy="5143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1214414" y="1500174"/>
            <a:ext cx="6816765" cy="5143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971599" y="275069"/>
            <a:ext cx="7508561" cy="1144920"/>
          </a:xfrm>
          <a:ln/>
        </p:spPr>
        <p:txBody>
          <a:bodyPr tIns="25471">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4000" dirty="0" err="1"/>
              <a:t>Čo</a:t>
            </a:r>
            <a:r>
              <a:rPr lang="cs-CZ" sz="4000" dirty="0"/>
              <a:t> je FEKO?</a:t>
            </a:r>
          </a:p>
        </p:txBody>
      </p:sp>
      <p:sp>
        <p:nvSpPr>
          <p:cNvPr id="6146" name="Rectangle 2"/>
          <p:cNvSpPr>
            <a:spLocks noGrp="1" noChangeArrowheads="1"/>
          </p:cNvSpPr>
          <p:nvPr>
            <p:ph type="subTitle" idx="4294967295"/>
          </p:nvPr>
        </p:nvSpPr>
        <p:spPr bwMode="auto">
          <a:xfrm>
            <a:off x="971599" y="1268760"/>
            <a:ext cx="7920881" cy="5400600"/>
          </a:xfrm>
          <a:prstGeom prst="rect">
            <a:avLst/>
          </a:prstGeom>
          <a:noFill/>
          <a:ln/>
        </p:spPr>
        <p:txBody>
          <a:bodyPr lIns="0" tIns="22532" rIns="0" bIns="0" anchor="ctr">
            <a:normAutofit fontScale="77500" lnSpcReduction="20000"/>
          </a:bodyPr>
          <a:lstStyle/>
          <a:p>
            <a:pPr marL="195843" indent="-194403" algn="ctr">
              <a:spcBef>
                <a:spcPts val="726"/>
              </a:spcBef>
              <a:buClrTx/>
              <a:buNone/>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4600" dirty="0" smtClean="0">
                <a:solidFill>
                  <a:srgbClr val="C00000"/>
                </a:solidFill>
              </a:rPr>
              <a:t>Nástroj pre komplexnú simuláciu elektromagnetických javov a antén</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3600" dirty="0" smtClean="0">
                <a:solidFill>
                  <a:srgbClr val="C00000"/>
                </a:solidFill>
              </a:rPr>
              <a:t>Analýza antén (</a:t>
            </a:r>
            <a:r>
              <a:rPr lang="sk-SK" sz="3600" dirty="0" err="1" smtClean="0">
                <a:solidFill>
                  <a:srgbClr val="C00000"/>
                </a:solidFill>
              </a:rPr>
              <a:t>Antenna</a:t>
            </a:r>
            <a:r>
              <a:rPr lang="sk-SK" sz="3600" dirty="0" smtClean="0">
                <a:solidFill>
                  <a:srgbClr val="C00000"/>
                </a:solidFill>
              </a:rPr>
              <a:t> </a:t>
            </a:r>
            <a:r>
              <a:rPr lang="sk-SK" sz="3600" dirty="0" err="1" smtClean="0">
                <a:solidFill>
                  <a:srgbClr val="C00000"/>
                </a:solidFill>
              </a:rPr>
              <a:t>Analysis</a:t>
            </a:r>
            <a:r>
              <a:rPr lang="sk-SK" sz="3600" dirty="0" smtClean="0">
                <a:solidFill>
                  <a:srgbClr val="C00000"/>
                </a:solidFill>
              </a:rPr>
              <a:t>)</a:t>
            </a:r>
            <a:r>
              <a:rPr lang="sk-SK" sz="3600" dirty="0" smtClean="0"/>
              <a:t> - lievikových, </a:t>
            </a:r>
            <a:r>
              <a:rPr lang="sk-SK" sz="3600" dirty="0" err="1" smtClean="0"/>
              <a:t>mikropásikových</a:t>
            </a:r>
            <a:r>
              <a:rPr lang="sk-SK" sz="3600" dirty="0" smtClean="0"/>
              <a:t>, lineárnych, reflektorových, sústav a radov antén. </a:t>
            </a:r>
            <a:endParaRPr lang="sk-SK" sz="3600" dirty="0"/>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3600" dirty="0" smtClean="0">
                <a:solidFill>
                  <a:srgbClr val="C00000"/>
                </a:solidFill>
              </a:rPr>
              <a:t>Umiestnenie antén (</a:t>
            </a:r>
            <a:r>
              <a:rPr lang="sk-SK" sz="3600" dirty="0" err="1" smtClean="0">
                <a:solidFill>
                  <a:srgbClr val="C00000"/>
                </a:solidFill>
              </a:rPr>
              <a:t>Antenna</a:t>
            </a:r>
            <a:r>
              <a:rPr lang="sk-SK" sz="3600" dirty="0" smtClean="0">
                <a:solidFill>
                  <a:srgbClr val="C00000"/>
                </a:solidFill>
              </a:rPr>
              <a:t> </a:t>
            </a:r>
            <a:r>
              <a:rPr lang="sk-SK" sz="3600" dirty="0" err="1" smtClean="0">
                <a:solidFill>
                  <a:srgbClr val="C00000"/>
                </a:solidFill>
              </a:rPr>
              <a:t>Placement</a:t>
            </a:r>
            <a:r>
              <a:rPr lang="sk-SK" sz="3600" dirty="0" smtClean="0">
                <a:solidFill>
                  <a:srgbClr val="C00000"/>
                </a:solidFill>
              </a:rPr>
              <a:t>)</a:t>
            </a:r>
            <a:r>
              <a:rPr lang="sk-SK" sz="3600" dirty="0" smtClean="0"/>
              <a:t> - analýza vyžarovacích diagramov antén, presná umiestnenie antén(y) – na zadanej budove, lietadle, lodi, automobile, </a:t>
            </a:r>
            <a:r>
              <a:rPr lang="sk-SK" sz="3600" dirty="0" err="1" smtClean="0"/>
              <a:t>aťd</a:t>
            </a:r>
            <a:r>
              <a:rPr lang="sk-SK" sz="3600" dirty="0" smtClean="0"/>
              <a:t>.</a:t>
            </a:r>
            <a:endParaRPr lang="sk-SK" sz="3600" dirty="0"/>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3600" dirty="0" smtClean="0">
                <a:solidFill>
                  <a:srgbClr val="C00000"/>
                </a:solidFill>
              </a:rPr>
              <a:t>Syntéza antén (</a:t>
            </a:r>
            <a:r>
              <a:rPr lang="sk-SK" sz="3600" dirty="0" err="1" smtClean="0">
                <a:solidFill>
                  <a:srgbClr val="C00000"/>
                </a:solidFill>
              </a:rPr>
              <a:t>Antenna</a:t>
            </a:r>
            <a:r>
              <a:rPr lang="sk-SK" sz="3600" dirty="0" smtClean="0">
                <a:solidFill>
                  <a:srgbClr val="C00000"/>
                </a:solidFill>
              </a:rPr>
              <a:t> </a:t>
            </a:r>
            <a:r>
              <a:rPr lang="sk-SK" sz="3600" dirty="0" err="1" smtClean="0">
                <a:solidFill>
                  <a:srgbClr val="C00000"/>
                </a:solidFill>
              </a:rPr>
              <a:t>Synthesis</a:t>
            </a:r>
            <a:r>
              <a:rPr lang="sk-SK" sz="3600" dirty="0" smtClean="0">
                <a:solidFill>
                  <a:srgbClr val="C00000"/>
                </a:solidFill>
              </a:rPr>
              <a:t>)</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3600" dirty="0" err="1" smtClean="0">
                <a:solidFill>
                  <a:srgbClr val="C00000"/>
                </a:solidFill>
              </a:rPr>
              <a:t>Bio-elektromagnetizmus</a:t>
            </a:r>
            <a:r>
              <a:rPr lang="sk-SK" sz="3600" dirty="0" smtClean="0">
                <a:solidFill>
                  <a:srgbClr val="C00000"/>
                </a:solidFill>
              </a:rPr>
              <a:t> (</a:t>
            </a:r>
            <a:r>
              <a:rPr lang="sk-SK" sz="3600" dirty="0" err="1" smtClean="0">
                <a:solidFill>
                  <a:srgbClr val="C00000"/>
                </a:solidFill>
              </a:rPr>
              <a:t>Bio</a:t>
            </a:r>
            <a:r>
              <a:rPr lang="sk-SK" sz="3600" dirty="0" smtClean="0">
                <a:solidFill>
                  <a:srgbClr val="C00000"/>
                </a:solidFill>
              </a:rPr>
              <a:t> </a:t>
            </a:r>
            <a:r>
              <a:rPr lang="sk-SK" sz="3600" dirty="0" err="1" smtClean="0">
                <a:solidFill>
                  <a:srgbClr val="C00000"/>
                </a:solidFill>
              </a:rPr>
              <a:t>Electromagnetics</a:t>
            </a:r>
            <a:r>
              <a:rPr lang="sk-SK" sz="3600" dirty="0" smtClean="0">
                <a:solidFill>
                  <a:srgbClr val="C00000"/>
                </a:solidFill>
              </a:rPr>
              <a:t>) </a:t>
            </a:r>
            <a:r>
              <a:rPr lang="sk-SK" sz="3600" dirty="0" smtClean="0"/>
              <a:t>- </a:t>
            </a:r>
            <a:r>
              <a:rPr lang="pt-BR" sz="3600" dirty="0" smtClean="0"/>
              <a:t>analýza homogénnych a nehomogénynch tiel a vyžarovania SAR</a:t>
            </a:r>
            <a:r>
              <a:rPr lang="sk-SK" sz="3600" dirty="0" smtClean="0"/>
              <a:t>.</a:t>
            </a:r>
            <a:endParaRPr lang="sk-SK" sz="36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5122" name="Picture 2"/>
          <p:cNvPicPr>
            <a:picLocks noChangeAspect="1" noChangeArrowheads="1"/>
          </p:cNvPicPr>
          <p:nvPr/>
        </p:nvPicPr>
        <p:blipFill>
          <a:blip r:embed="rId2" cstate="print"/>
          <a:srcRect/>
          <a:stretch>
            <a:fillRect/>
          </a:stretch>
        </p:blipFill>
        <p:spPr bwMode="auto">
          <a:xfrm>
            <a:off x="0" y="1"/>
            <a:ext cx="935834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lstStyle/>
          <a:p>
            <a:endParaRPr lang="sk-SK"/>
          </a:p>
        </p:txBody>
      </p:sp>
      <p:pic>
        <p:nvPicPr>
          <p:cNvPr id="4" name="Picture 5" descr="http://hornad.fei.tuke.sk/~bacikova/images/logo-fei.png"/>
          <p:cNvPicPr>
            <a:picLocks noChangeAspect="1" noChangeArrowheads="1"/>
          </p:cNvPicPr>
          <p:nvPr/>
        </p:nvPicPr>
        <p:blipFill>
          <a:blip r:embed="rId2" cstate="print"/>
          <a:srcRect/>
          <a:stretch>
            <a:fillRect/>
          </a:stretch>
        </p:blipFill>
        <p:spPr bwMode="auto">
          <a:xfrm>
            <a:off x="0" y="0"/>
            <a:ext cx="1077913" cy="1077913"/>
          </a:xfrm>
          <a:prstGeom prst="rect">
            <a:avLst/>
          </a:prstGeom>
          <a:noFill/>
        </p:spPr>
      </p:pic>
      <p:pic>
        <p:nvPicPr>
          <p:cNvPr id="5" name="Picture 7" descr="http://www.kemt.fei.tuke.sk/predmety/spice/Pracovny/zaloha/Priklady/wwwBucko2_2002/images/tulogo.gif"/>
          <p:cNvPicPr>
            <a:picLocks noChangeAspect="1" noChangeArrowheads="1"/>
          </p:cNvPicPr>
          <p:nvPr/>
        </p:nvPicPr>
        <p:blipFill>
          <a:blip r:embed="rId3" cstate="print"/>
          <a:srcRect/>
          <a:stretch>
            <a:fillRect/>
          </a:stretch>
        </p:blipFill>
        <p:spPr bwMode="auto">
          <a:xfrm>
            <a:off x="8102600" y="0"/>
            <a:ext cx="1041400" cy="1074738"/>
          </a:xfrm>
          <a:prstGeom prst="rect">
            <a:avLst/>
          </a:prstGeom>
          <a:noFill/>
        </p:spPr>
      </p:pic>
      <p:pic>
        <p:nvPicPr>
          <p:cNvPr id="6148" name="Picture 4"/>
          <p:cNvPicPr>
            <a:picLocks noChangeAspect="1" noChangeArrowheads="1"/>
          </p:cNvPicPr>
          <p:nvPr/>
        </p:nvPicPr>
        <p:blipFill>
          <a:blip r:embed="rId4" cstate="print"/>
          <a:srcRect/>
          <a:stretch>
            <a:fillRect/>
          </a:stretch>
        </p:blipFill>
        <p:spPr bwMode="auto">
          <a:xfrm>
            <a:off x="0" y="0"/>
            <a:ext cx="942978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8194" name="Picture 2"/>
          <p:cNvPicPr>
            <a:picLocks noChangeAspect="1" noChangeArrowheads="1"/>
          </p:cNvPicPr>
          <p:nvPr/>
        </p:nvPicPr>
        <p:blipFill>
          <a:blip r:embed="rId2" cstate="print"/>
          <a:srcRect/>
          <a:stretch>
            <a:fillRect/>
          </a:stretch>
        </p:blipFill>
        <p:spPr bwMode="auto">
          <a:xfrm>
            <a:off x="0" y="-89452"/>
            <a:ext cx="9144000" cy="70369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9218" name="Picture 2"/>
          <p:cNvPicPr>
            <a:picLocks noChangeAspect="1" noChangeArrowheads="1"/>
          </p:cNvPicPr>
          <p:nvPr/>
        </p:nvPicPr>
        <p:blipFill>
          <a:blip r:embed="rId2" cstate="print"/>
          <a:srcRect/>
          <a:stretch>
            <a:fillRect/>
          </a:stretch>
        </p:blipFill>
        <p:spPr bwMode="auto">
          <a:xfrm>
            <a:off x="0" y="0"/>
            <a:ext cx="927735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Video prezentácia - </a:t>
            </a:r>
            <a:r>
              <a:rPr lang="sk-SK" dirty="0" err="1" smtClean="0"/>
              <a:t>Parabolid</a:t>
            </a:r>
            <a:endParaRPr lang="sk-SK" dirty="0"/>
          </a:p>
        </p:txBody>
      </p:sp>
      <p:pic>
        <p:nvPicPr>
          <p:cNvPr id="4" name="antenna - parabolid - rotation.mp4">
            <a:hlinkClick r:id="" action="ppaction://media"/>
          </p:cNvPr>
          <p:cNvPicPr>
            <a:picLocks noGrp="1" noRot="1" noChangeAspect="1"/>
          </p:cNvPicPr>
          <p:nvPr>
            <p:ph idx="1"/>
            <a:videoFile r:link="rId1"/>
          </p:nvPr>
        </p:nvPicPr>
        <p:blipFill>
          <a:blip r:embed="rId3" cstate="print"/>
          <a:stretch>
            <a:fillRect/>
          </a:stretch>
        </p:blipFill>
        <p:spPr>
          <a:xfrm>
            <a:off x="1142976" y="1500174"/>
            <a:ext cx="7274693" cy="4857784"/>
          </a:xfrm>
          <a:prstGeom prst="rect">
            <a:avLst/>
          </a:prstGeom>
          <a:ln/>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smtClean="0"/>
              <a:t>Vyžarovacie plochy</a:t>
            </a:r>
            <a:endParaRPr lang="sk-SK" dirty="0"/>
          </a:p>
        </p:txBody>
      </p:sp>
      <p:pic>
        <p:nvPicPr>
          <p:cNvPr id="2051" name="Picture 3"/>
          <p:cNvPicPr>
            <a:picLocks noChangeAspect="1" noChangeArrowheads="1"/>
          </p:cNvPicPr>
          <p:nvPr/>
        </p:nvPicPr>
        <p:blipFill>
          <a:blip r:embed="rId2" cstate="print"/>
          <a:srcRect/>
          <a:stretch>
            <a:fillRect/>
          </a:stretch>
        </p:blipFill>
        <p:spPr bwMode="auto">
          <a:xfrm>
            <a:off x="928662" y="1643050"/>
            <a:ext cx="7500990" cy="48321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Vyžarovacie plochy a laloky</a:t>
            </a:r>
            <a:endParaRPr lang="sk-SK" dirty="0"/>
          </a:p>
        </p:txBody>
      </p:sp>
      <p:pic>
        <p:nvPicPr>
          <p:cNvPr id="28674" name="Picture 2"/>
          <p:cNvPicPr>
            <a:picLocks noChangeAspect="1" noChangeArrowheads="1"/>
          </p:cNvPicPr>
          <p:nvPr/>
        </p:nvPicPr>
        <p:blipFill>
          <a:blip r:embed="rId2" cstate="print"/>
          <a:srcRect/>
          <a:stretch>
            <a:fillRect/>
          </a:stretch>
        </p:blipFill>
        <p:spPr bwMode="auto">
          <a:xfrm>
            <a:off x="1285852" y="1643050"/>
            <a:ext cx="6786610" cy="500066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normAutofit/>
          </a:bodyPr>
          <a:lstStyle/>
          <a:p>
            <a:r>
              <a:rPr lang="cs-CZ" sz="4400" dirty="0" err="1" smtClean="0"/>
              <a:t>Čo</a:t>
            </a:r>
            <a:r>
              <a:rPr lang="cs-CZ" sz="4400" dirty="0" smtClean="0"/>
              <a:t> je </a:t>
            </a:r>
            <a:r>
              <a:rPr lang="sk-SK" sz="4400" dirty="0" smtClean="0"/>
              <a:t>EDITFEKO?</a:t>
            </a:r>
          </a:p>
        </p:txBody>
      </p:sp>
      <p:sp>
        <p:nvSpPr>
          <p:cNvPr id="3" name="Zástupný symbol obsahu 2"/>
          <p:cNvSpPr>
            <a:spLocks noGrp="1"/>
          </p:cNvSpPr>
          <p:nvPr>
            <p:ph idx="1"/>
          </p:nvPr>
        </p:nvSpPr>
        <p:spPr>
          <a:xfrm>
            <a:off x="971600" y="1447800"/>
            <a:ext cx="7962088" cy="4800600"/>
          </a:xfrm>
        </p:spPr>
        <p:txBody>
          <a:bodyPr>
            <a:normAutofit/>
          </a:bodyPr>
          <a:lstStyle/>
          <a:p>
            <a:pPr marL="195843" indent="-194403" fontAlgn="auto">
              <a:lnSpc>
                <a:spcPct val="90000"/>
              </a:lnSpc>
              <a:spcBef>
                <a:spcPts val="726"/>
              </a:spcBef>
              <a:spcAft>
                <a:spcPts val="0"/>
              </a:spcAft>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defRPr/>
            </a:pPr>
            <a:r>
              <a:rPr lang="en-GB" sz="2800" dirty="0" smtClean="0"/>
              <a:t>J</a:t>
            </a:r>
            <a:r>
              <a:rPr lang="sk-SK" sz="2800" dirty="0" err="1" smtClean="0"/>
              <a:t>ednoduchý</a:t>
            </a:r>
            <a:r>
              <a:rPr lang="sk-SK" sz="2800" dirty="0" smtClean="0"/>
              <a:t> textový editor s vlastnými funkciami.</a:t>
            </a:r>
          </a:p>
          <a:p>
            <a:pPr marL="195843" indent="-194403" fontAlgn="auto">
              <a:lnSpc>
                <a:spcPct val="90000"/>
              </a:lnSpc>
              <a:spcBef>
                <a:spcPts val="726"/>
              </a:spcBef>
              <a:spcAft>
                <a:spcPts val="0"/>
              </a:spcAft>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defRPr/>
            </a:pPr>
            <a:r>
              <a:rPr lang="sk-SK" sz="2800" dirty="0" smtClean="0"/>
              <a:t>Kompletná geometria môže byť postavená v CADFEKO.</a:t>
            </a:r>
          </a:p>
          <a:p>
            <a:pPr marL="195843" indent="-194403" fontAlgn="auto">
              <a:lnSpc>
                <a:spcPct val="90000"/>
              </a:lnSpc>
              <a:spcBef>
                <a:spcPts val="726"/>
              </a:spcBef>
              <a:spcAft>
                <a:spcPts val="0"/>
              </a:spcAft>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defRPr/>
            </a:pPr>
            <a:r>
              <a:rPr lang="sk-SK" sz="2800" dirty="0" smtClean="0"/>
              <a:t>Editor EDITFEKO bol navrhnutý pre zjednodušenie postup</a:t>
            </a:r>
            <a:r>
              <a:rPr lang="en-GB" sz="2800" dirty="0" smtClean="0"/>
              <a:t>u</a:t>
            </a:r>
            <a:r>
              <a:rPr lang="sk-SK" sz="2800" dirty="0" smtClean="0"/>
              <a:t> generovania </a:t>
            </a:r>
            <a:r>
              <a:rPr lang="sk-SK" sz="2800" dirty="0" smtClean="0">
                <a:solidFill>
                  <a:srgbClr val="C00000"/>
                </a:solidFill>
              </a:rPr>
              <a:t>.pre </a:t>
            </a:r>
            <a:r>
              <a:rPr lang="sk-SK" sz="2800" dirty="0" smtClean="0"/>
              <a:t>súborov.</a:t>
            </a:r>
            <a:endParaRPr lang="en-GB" sz="2800" dirty="0" smtClean="0"/>
          </a:p>
          <a:p>
            <a:pPr marL="365760" indent="-256032" fontAlgn="auto">
              <a:spcAft>
                <a:spcPts val="0"/>
              </a:spcAft>
              <a:buClr>
                <a:schemeClr val="accent3"/>
              </a:buClr>
              <a:buFont typeface="Georgia"/>
              <a:buNone/>
              <a:defRPr/>
            </a:pPr>
            <a:endParaRPr lang="sk-SK" sz="2400" dirty="0" smtClean="0">
              <a:latin typeface="+mj-lt"/>
            </a:endParaRPr>
          </a:p>
          <a:p>
            <a:pPr marL="365760" indent="-256032" fontAlgn="auto">
              <a:spcAft>
                <a:spcPts val="0"/>
              </a:spcAft>
              <a:buClr>
                <a:schemeClr val="accent3"/>
              </a:buClr>
              <a:buFont typeface="Georgia"/>
              <a:buNone/>
              <a:defRPr/>
            </a:pPr>
            <a:endParaRPr lang="sk-SK" dirty="0" smtClean="0"/>
          </a:p>
          <a:p>
            <a:pPr marL="365760" indent="-256032" fontAlgn="auto">
              <a:spcAft>
                <a:spcPts val="0"/>
              </a:spcAft>
              <a:buClr>
                <a:schemeClr val="accent3"/>
              </a:buClr>
              <a:buFont typeface="Georgia"/>
              <a:buNone/>
              <a:defRPr/>
            </a:pPr>
            <a:endParaRPr lang="sk-SK" dirty="0" smtClean="0"/>
          </a:p>
        </p:txBody>
      </p:sp>
    </p:spTree>
  </p:cSld>
  <p:clrMapOvr>
    <a:masterClrMapping/>
  </p:clrMapOvr>
  <p:transition spd="med">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971599" y="275069"/>
            <a:ext cx="7508561" cy="1144920"/>
          </a:xfrm>
          <a:ln/>
        </p:spPr>
        <p:txBody>
          <a:bodyPr tIns="25471">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4000" dirty="0" err="1"/>
              <a:t>Čo</a:t>
            </a:r>
            <a:r>
              <a:rPr lang="cs-CZ" sz="4000" dirty="0"/>
              <a:t> je FEKO?</a:t>
            </a:r>
          </a:p>
        </p:txBody>
      </p:sp>
      <p:sp>
        <p:nvSpPr>
          <p:cNvPr id="6146" name="Rectangle 2"/>
          <p:cNvSpPr>
            <a:spLocks noGrp="1" noChangeArrowheads="1"/>
          </p:cNvSpPr>
          <p:nvPr>
            <p:ph type="subTitle" idx="4294967295"/>
          </p:nvPr>
        </p:nvSpPr>
        <p:spPr bwMode="auto">
          <a:xfrm>
            <a:off x="971599" y="1268760"/>
            <a:ext cx="7920881" cy="5400600"/>
          </a:xfrm>
          <a:prstGeom prst="rect">
            <a:avLst/>
          </a:prstGeom>
          <a:noFill/>
          <a:ln/>
        </p:spPr>
        <p:txBody>
          <a:bodyPr lIns="0" tIns="22532" rIns="0" bIns="0" anchor="ctr">
            <a:normAutofit/>
          </a:bodyPr>
          <a:lstStyle/>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solidFill>
                  <a:srgbClr val="C00000"/>
                </a:solidFill>
              </a:rPr>
              <a:t>Analýza </a:t>
            </a:r>
            <a:r>
              <a:rPr lang="sk-SK" sz="2800" dirty="0" err="1" smtClean="0">
                <a:solidFill>
                  <a:srgbClr val="C00000"/>
                </a:solidFill>
              </a:rPr>
              <a:t>vlnovodov</a:t>
            </a:r>
            <a:r>
              <a:rPr lang="sk-SK" sz="2800" dirty="0" smtClean="0">
                <a:solidFill>
                  <a:srgbClr val="C00000"/>
                </a:solidFill>
              </a:rPr>
              <a:t> (</a:t>
            </a:r>
            <a:r>
              <a:rPr lang="sk-SK" sz="2800" dirty="0" err="1" smtClean="0">
                <a:solidFill>
                  <a:srgbClr val="C00000"/>
                </a:solidFill>
              </a:rPr>
              <a:t>Cable</a:t>
            </a:r>
            <a:r>
              <a:rPr lang="sk-SK" sz="2800" dirty="0" smtClean="0">
                <a:solidFill>
                  <a:srgbClr val="C00000"/>
                </a:solidFill>
              </a:rPr>
              <a:t> </a:t>
            </a:r>
            <a:r>
              <a:rPr lang="sk-SK" sz="2800" dirty="0" err="1" smtClean="0">
                <a:solidFill>
                  <a:srgbClr val="C00000"/>
                </a:solidFill>
              </a:rPr>
              <a:t>Coupling</a:t>
            </a:r>
            <a:r>
              <a:rPr lang="sk-SK" sz="2800" dirty="0" smtClean="0">
                <a:solidFill>
                  <a:srgbClr val="C00000"/>
                </a:solidFill>
              </a:rPr>
              <a:t>)</a:t>
            </a:r>
            <a:r>
              <a:rPr lang="sk-SK" sz="2800" dirty="0"/>
              <a:t> </a:t>
            </a:r>
            <a:r>
              <a:rPr lang="sk-SK" sz="2800" dirty="0" smtClean="0"/>
              <a:t> </a:t>
            </a:r>
            <a:endParaRPr lang="sk-SK" sz="2800" dirty="0"/>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solidFill>
                  <a:srgbClr val="C00000"/>
                </a:solidFill>
              </a:rPr>
              <a:t>Špeciálne materiály (</a:t>
            </a:r>
            <a:r>
              <a:rPr lang="sk-SK" sz="2800" dirty="0" err="1" smtClean="0">
                <a:solidFill>
                  <a:srgbClr val="C00000"/>
                </a:solidFill>
              </a:rPr>
              <a:t>Special</a:t>
            </a:r>
            <a:r>
              <a:rPr lang="sk-SK" sz="2800" dirty="0" smtClean="0">
                <a:solidFill>
                  <a:srgbClr val="C00000"/>
                </a:solidFill>
              </a:rPr>
              <a:t> </a:t>
            </a:r>
            <a:r>
              <a:rPr lang="sk-SK" sz="2800" dirty="0" err="1" smtClean="0">
                <a:solidFill>
                  <a:srgbClr val="C00000"/>
                </a:solidFill>
              </a:rPr>
              <a:t>Materials</a:t>
            </a:r>
            <a:r>
              <a:rPr lang="sk-SK" sz="2800" dirty="0" smtClean="0">
                <a:solidFill>
                  <a:srgbClr val="C00000"/>
                </a:solidFill>
              </a:rPr>
              <a:t>)</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solidFill>
                  <a:srgbClr val="C00000"/>
                </a:solidFill>
              </a:rPr>
              <a:t>Mikroskopické obvody (</a:t>
            </a:r>
            <a:r>
              <a:rPr lang="sk-SK" sz="2800" dirty="0" err="1" smtClean="0">
                <a:solidFill>
                  <a:srgbClr val="C00000"/>
                </a:solidFill>
              </a:rPr>
              <a:t>Microstrip</a:t>
            </a:r>
            <a:r>
              <a:rPr lang="sk-SK" sz="2800" dirty="0" smtClean="0">
                <a:solidFill>
                  <a:srgbClr val="C00000"/>
                </a:solidFill>
              </a:rPr>
              <a:t> </a:t>
            </a:r>
            <a:r>
              <a:rPr lang="sk-SK" sz="2800" dirty="0" err="1" smtClean="0">
                <a:solidFill>
                  <a:srgbClr val="C00000"/>
                </a:solidFill>
              </a:rPr>
              <a:t>Circuits</a:t>
            </a:r>
            <a:r>
              <a:rPr lang="sk-SK" sz="2800" dirty="0" smtClean="0">
                <a:solidFill>
                  <a:srgbClr val="C00000"/>
                </a:solidFill>
              </a:rPr>
              <a:t>)</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solidFill>
                  <a:srgbClr val="C00000"/>
                </a:solidFill>
              </a:rPr>
              <a:t>Chovanie vĺn (</a:t>
            </a:r>
            <a:r>
              <a:rPr lang="sk-SK" sz="2800" dirty="0" err="1" smtClean="0">
                <a:solidFill>
                  <a:srgbClr val="C00000"/>
                </a:solidFill>
              </a:rPr>
              <a:t>Waveguide-širokopásmové</a:t>
            </a:r>
            <a:r>
              <a:rPr lang="sk-SK" sz="2800" dirty="0" smtClean="0">
                <a:solidFill>
                  <a:srgbClr val="C00000"/>
                </a:solidFill>
              </a:rPr>
              <a:t> modulácie)</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solidFill>
                  <a:srgbClr val="C00000"/>
                </a:solidFill>
              </a:rPr>
              <a:t>EMC </a:t>
            </a:r>
            <a:r>
              <a:rPr lang="sk-SK" sz="2800" dirty="0" smtClean="0"/>
              <a:t>- analýza problémov elektromagnetickej kompatibility, hlavne efektívnosť tienenia, analýza </a:t>
            </a:r>
            <a:r>
              <a:rPr lang="sk-SK" sz="2800" dirty="0" err="1" smtClean="0"/>
              <a:t>prepojov</a:t>
            </a:r>
            <a:r>
              <a:rPr lang="sk-SK" sz="2800" dirty="0" smtClean="0"/>
              <a:t> v prostredí, napr. zapojenie elektrických obvodov v aute.</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solidFill>
                  <a:srgbClr val="C00000"/>
                </a:solidFill>
              </a:rPr>
              <a:t>Analýza „</a:t>
            </a:r>
            <a:r>
              <a:rPr lang="sk-SK" sz="2800" dirty="0" err="1" smtClean="0">
                <a:solidFill>
                  <a:srgbClr val="C00000"/>
                </a:solidFill>
              </a:rPr>
              <a:t>radómov</a:t>
            </a:r>
            <a:r>
              <a:rPr lang="sk-SK" sz="2800" dirty="0" smtClean="0">
                <a:solidFill>
                  <a:srgbClr val="C00000"/>
                </a:solidFill>
              </a:rPr>
              <a:t>“ </a:t>
            </a:r>
            <a:r>
              <a:rPr lang="sk-SK" sz="2800" dirty="0" smtClean="0"/>
              <a:t>– objektov na ochranu radarov – analýza viacerých dielektrických vrstiev vo veľkej štruktúre.</a:t>
            </a:r>
            <a:endParaRPr lang="sk-SK" sz="28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8"/>
          <p:cNvSpPr>
            <a:spLocks noGrp="1"/>
          </p:cNvSpPr>
          <p:nvPr>
            <p:ph type="title"/>
          </p:nvPr>
        </p:nvSpPr>
        <p:spPr>
          <a:xfrm>
            <a:off x="428625" y="785813"/>
            <a:ext cx="8229600" cy="1066800"/>
          </a:xfrm>
        </p:spPr>
        <p:txBody>
          <a:bodyPr/>
          <a:lstStyle/>
          <a:p>
            <a:r>
              <a:rPr lang="sk-SK" dirty="0" smtClean="0"/>
              <a:t>		</a:t>
            </a:r>
            <a:r>
              <a:rPr lang="sk-SK" dirty="0" err="1" smtClean="0"/>
              <a:t>Prostrdie</a:t>
            </a:r>
            <a:r>
              <a:rPr lang="sk-SK" dirty="0" smtClean="0"/>
              <a:t> </a:t>
            </a:r>
            <a:r>
              <a:rPr lang="sk-SK" dirty="0" err="1" smtClean="0"/>
              <a:t>EditFEKA</a:t>
            </a:r>
            <a:endParaRPr lang="sk-SK" dirty="0" smtClean="0"/>
          </a:p>
        </p:txBody>
      </p:sp>
      <p:sp>
        <p:nvSpPr>
          <p:cNvPr id="10243" name="Obdĺžnik 11"/>
          <p:cNvSpPr>
            <a:spLocks noChangeArrowheads="1"/>
          </p:cNvSpPr>
          <p:nvPr/>
        </p:nvSpPr>
        <p:spPr bwMode="auto">
          <a:xfrm>
            <a:off x="500063" y="5786438"/>
            <a:ext cx="8215312" cy="369887"/>
          </a:xfrm>
          <a:prstGeom prst="rect">
            <a:avLst/>
          </a:prstGeom>
          <a:noFill/>
          <a:ln w="9525">
            <a:noFill/>
            <a:miter lim="800000"/>
            <a:headEnd/>
            <a:tailEnd/>
          </a:ln>
        </p:spPr>
        <p:txBody>
          <a:bodyPr>
            <a:spAutoFit/>
          </a:bodyPr>
          <a:lstStyle/>
          <a:p>
            <a:r>
              <a:rPr lang="sk-SK">
                <a:latin typeface="Georgia" pitchFamily="18" charset="0"/>
              </a:rPr>
              <a:t> </a:t>
            </a:r>
          </a:p>
        </p:txBody>
      </p:sp>
      <p:pic>
        <p:nvPicPr>
          <p:cNvPr id="10244" name="Picture 2"/>
          <p:cNvPicPr>
            <a:picLocks noGrp="1" noChangeAspect="1" noChangeArrowheads="1"/>
          </p:cNvPicPr>
          <p:nvPr>
            <p:ph idx="1"/>
          </p:nvPr>
        </p:nvPicPr>
        <p:blipFill>
          <a:blip r:embed="rId2" cstate="print"/>
          <a:srcRect/>
          <a:stretch>
            <a:fillRect/>
          </a:stretch>
        </p:blipFill>
        <p:spPr>
          <a:xfrm>
            <a:off x="1785938" y="1928813"/>
            <a:ext cx="6081712" cy="4711700"/>
          </a:xfrm>
        </p:spPr>
      </p:pic>
    </p:spTree>
  </p:cSld>
  <p:clrMapOvr>
    <a:masterClrMapping/>
  </p:clrMapOvr>
  <p:transition spd="med">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a:xfrm>
            <a:off x="1043607" y="2060848"/>
            <a:ext cx="7386017" cy="2160240"/>
          </a:xfrm>
        </p:spPr>
        <p:txBody>
          <a:bodyPr>
            <a:normAutofit fontScale="90000"/>
          </a:bodyPr>
          <a:lstStyle/>
          <a:p>
            <a:r>
              <a:rPr lang="en-GB" sz="2700" dirty="0" smtClean="0"/>
              <a:t>1.</a:t>
            </a:r>
            <a:r>
              <a:rPr lang="sk-SK" sz="2700" dirty="0" smtClean="0"/>
              <a:t>Vytvoriť nový *. </a:t>
            </a:r>
            <a:r>
              <a:rPr lang="en-GB" sz="2700" dirty="0" smtClean="0"/>
              <a:t>pre</a:t>
            </a:r>
            <a:r>
              <a:rPr lang="sk-SK" sz="2700" dirty="0" smtClean="0"/>
              <a:t> súbor a prepne sa do režimu PREFEKO.</a:t>
            </a:r>
            <a:br>
              <a:rPr lang="sk-SK" sz="2700" dirty="0" smtClean="0"/>
            </a:br>
            <a:r>
              <a:rPr lang="sk-SK" sz="2700" dirty="0" smtClean="0"/>
              <a:t>2. Vytvoriť nový *. </a:t>
            </a:r>
            <a:r>
              <a:rPr lang="en-GB" sz="2700" dirty="0" smtClean="0"/>
              <a:t>opt</a:t>
            </a:r>
            <a:r>
              <a:rPr lang="sk-SK" sz="2700" dirty="0" smtClean="0"/>
              <a:t> súbor a prepne sa do režimu OPTFEKO.</a:t>
            </a:r>
            <a:br>
              <a:rPr lang="sk-SK" sz="2700" dirty="0" smtClean="0"/>
            </a:br>
            <a:r>
              <a:rPr lang="sk-SK" sz="2700" dirty="0" smtClean="0"/>
              <a:t>3. Vytvoriť nový *. </a:t>
            </a:r>
            <a:r>
              <a:rPr lang="en-GB" sz="2700" dirty="0" err="1" smtClean="0"/>
              <a:t>tim</a:t>
            </a:r>
            <a:r>
              <a:rPr lang="sk-SK" sz="2700" dirty="0" smtClean="0"/>
              <a:t> súboru.</a:t>
            </a:r>
            <a:r>
              <a:rPr lang="sk-SK" sz="2000" dirty="0" smtClean="0"/>
              <a:t/>
            </a:r>
            <a:br>
              <a:rPr lang="sk-SK" sz="2000" dirty="0" smtClean="0"/>
            </a:br>
            <a:endParaRPr lang="sk-SK" sz="2000" dirty="0" smtClean="0"/>
          </a:p>
        </p:txBody>
      </p:sp>
      <p:pic>
        <p:nvPicPr>
          <p:cNvPr id="11267" name="Picture 2"/>
          <p:cNvPicPr>
            <a:picLocks noGrp="1" noChangeAspect="1" noChangeArrowheads="1"/>
          </p:cNvPicPr>
          <p:nvPr>
            <p:ph idx="1"/>
          </p:nvPr>
        </p:nvPicPr>
        <p:blipFill>
          <a:blip r:embed="rId2" cstate="print"/>
          <a:srcRect/>
          <a:stretch>
            <a:fillRect/>
          </a:stretch>
        </p:blipFill>
        <p:spPr>
          <a:xfrm>
            <a:off x="4931585" y="548680"/>
            <a:ext cx="3229753" cy="1165820"/>
          </a:xfrm>
        </p:spPr>
      </p:pic>
      <p:sp>
        <p:nvSpPr>
          <p:cNvPr id="5" name="Nadpis 1"/>
          <p:cNvSpPr txBox="1">
            <a:spLocks/>
          </p:cNvSpPr>
          <p:nvPr/>
        </p:nvSpPr>
        <p:spPr>
          <a:xfrm>
            <a:off x="1043608" y="857250"/>
            <a:ext cx="5500067" cy="785813"/>
          </a:xfrm>
          <a:prstGeom prst="rect">
            <a:avLst/>
          </a:prstGeom>
        </p:spPr>
        <p:txBody>
          <a:bodyPr anchor="ctr">
            <a:normAutofit/>
          </a:bodyPr>
          <a:lstStyle/>
          <a:p>
            <a:pPr fontAlgn="auto">
              <a:spcAft>
                <a:spcPts val="0"/>
              </a:spcAft>
              <a:defRPr/>
            </a:pPr>
            <a:r>
              <a:rPr lang="sk-SK" sz="2400" dirty="0">
                <a:solidFill>
                  <a:srgbClr val="C00000"/>
                </a:solidFill>
                <a:latin typeface="+mj-lt"/>
                <a:ea typeface="+mj-ea"/>
                <a:cs typeface="+mj-cs"/>
              </a:rPr>
              <a:t>Panel nástrojov </a:t>
            </a:r>
            <a:r>
              <a:rPr lang="en-GB" sz="2400" dirty="0">
                <a:solidFill>
                  <a:srgbClr val="C00000"/>
                </a:solidFill>
                <a:latin typeface="+mj-lt"/>
                <a:ea typeface="+mj-ea"/>
                <a:cs typeface="+mj-cs"/>
              </a:rPr>
              <a:t>(toolbars)</a:t>
            </a:r>
            <a:endParaRPr lang="sk-SK" sz="2400" dirty="0">
              <a:solidFill>
                <a:srgbClr val="C00000"/>
              </a:solidFill>
              <a:latin typeface="+mj-lt"/>
              <a:ea typeface="+mj-ea"/>
              <a:cs typeface="+mj-cs"/>
            </a:endParaRPr>
          </a:p>
        </p:txBody>
      </p:sp>
      <p:sp>
        <p:nvSpPr>
          <p:cNvPr id="7" name="Nadpis 1"/>
          <p:cNvSpPr txBox="1">
            <a:spLocks/>
          </p:cNvSpPr>
          <p:nvPr/>
        </p:nvSpPr>
        <p:spPr>
          <a:xfrm>
            <a:off x="1043607" y="4286250"/>
            <a:ext cx="5285755" cy="785813"/>
          </a:xfrm>
          <a:prstGeom prst="rect">
            <a:avLst/>
          </a:prstGeom>
        </p:spPr>
        <p:txBody>
          <a:bodyPr anchor="ctr">
            <a:normAutofit/>
          </a:bodyPr>
          <a:lstStyle/>
          <a:p>
            <a:pPr fontAlgn="auto">
              <a:spcAft>
                <a:spcPts val="0"/>
              </a:spcAft>
              <a:defRPr/>
            </a:pPr>
            <a:r>
              <a:rPr lang="pt-BR" sz="2400" dirty="0">
                <a:solidFill>
                  <a:srgbClr val="C00000"/>
                </a:solidFill>
                <a:latin typeface="+mj-lt"/>
                <a:ea typeface="+mj-ea"/>
                <a:cs typeface="+mj-cs"/>
              </a:rPr>
              <a:t>Editovať a</a:t>
            </a:r>
            <a:r>
              <a:rPr lang="sk-SK" sz="2400" dirty="0">
                <a:solidFill>
                  <a:srgbClr val="C00000"/>
                </a:solidFill>
                <a:latin typeface="+mj-lt"/>
                <a:ea typeface="+mj-ea"/>
                <a:cs typeface="+mj-cs"/>
              </a:rPr>
              <a:t> </a:t>
            </a:r>
            <a:r>
              <a:rPr lang="pt-BR" sz="2400" dirty="0">
                <a:solidFill>
                  <a:srgbClr val="C00000"/>
                </a:solidFill>
                <a:latin typeface="+mj-lt"/>
                <a:ea typeface="+mj-ea"/>
                <a:cs typeface="+mj-cs"/>
              </a:rPr>
              <a:t>okno nástrojov</a:t>
            </a:r>
            <a:endParaRPr lang="sk-SK" sz="2400" dirty="0">
              <a:solidFill>
                <a:srgbClr val="C00000"/>
              </a:solidFill>
              <a:latin typeface="+mj-lt"/>
              <a:ea typeface="+mj-ea"/>
              <a:cs typeface="+mj-cs"/>
            </a:endParaRPr>
          </a:p>
        </p:txBody>
      </p:sp>
      <p:pic>
        <p:nvPicPr>
          <p:cNvPr id="11270" name="Picture 3"/>
          <p:cNvPicPr>
            <a:picLocks noChangeAspect="1" noChangeArrowheads="1"/>
          </p:cNvPicPr>
          <p:nvPr/>
        </p:nvPicPr>
        <p:blipFill>
          <a:blip r:embed="rId3" cstate="print"/>
          <a:srcRect/>
          <a:stretch>
            <a:fillRect/>
          </a:stretch>
        </p:blipFill>
        <p:spPr bwMode="auto">
          <a:xfrm>
            <a:off x="4564373" y="4429125"/>
            <a:ext cx="4306578" cy="944091"/>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971599" y="2428875"/>
            <a:ext cx="7758063" cy="3857625"/>
          </a:xfrm>
        </p:spPr>
        <p:txBody>
          <a:bodyPr>
            <a:normAutofit/>
          </a:bodyPr>
          <a:lstStyle/>
          <a:p>
            <a:pPr marL="365760" indent="-256032" fontAlgn="auto">
              <a:spcAft>
                <a:spcPts val="0"/>
              </a:spcAft>
              <a:buClr>
                <a:schemeClr val="accent3"/>
              </a:buClr>
              <a:buFont typeface="Georgia"/>
              <a:buChar char="•"/>
              <a:defRPr/>
            </a:pPr>
            <a:r>
              <a:rPr lang="sk-SK" sz="3000" dirty="0" smtClean="0">
                <a:latin typeface="+mj-lt"/>
              </a:rPr>
              <a:t>Definícia uzlových bodov, segmentácia parametrov a premenných.</a:t>
            </a:r>
          </a:p>
          <a:p>
            <a:pPr marL="365760" indent="-256032" fontAlgn="auto">
              <a:spcAft>
                <a:spcPts val="0"/>
              </a:spcAft>
              <a:buClr>
                <a:schemeClr val="accent3"/>
              </a:buClr>
              <a:buFont typeface="Georgia"/>
              <a:buChar char="•"/>
              <a:defRPr/>
            </a:pPr>
            <a:r>
              <a:rPr lang="sk-SK" sz="3000" dirty="0" smtClean="0">
                <a:latin typeface="+mj-lt"/>
              </a:rPr>
              <a:t> Generovanie drôtených segmentov.</a:t>
            </a:r>
          </a:p>
          <a:p>
            <a:pPr marL="365760" indent="-256032" fontAlgn="auto">
              <a:spcAft>
                <a:spcPts val="0"/>
              </a:spcAft>
              <a:buClr>
                <a:schemeClr val="accent3"/>
              </a:buClr>
              <a:buFont typeface="Georgia"/>
              <a:buChar char="•"/>
              <a:defRPr/>
            </a:pPr>
            <a:r>
              <a:rPr lang="sk-SK" sz="3000" dirty="0" smtClean="0">
                <a:latin typeface="+mj-lt"/>
              </a:rPr>
              <a:t>Zaťaženie drôtových segmentov.</a:t>
            </a:r>
          </a:p>
          <a:p>
            <a:pPr marL="365760" indent="-256032" fontAlgn="auto">
              <a:spcAft>
                <a:spcPts val="0"/>
              </a:spcAft>
              <a:buClr>
                <a:schemeClr val="accent3"/>
              </a:buClr>
              <a:buFont typeface="Georgia"/>
              <a:buChar char="•"/>
              <a:defRPr/>
            </a:pPr>
            <a:r>
              <a:rPr lang="sk-SK" sz="3000" dirty="0" smtClean="0">
                <a:latin typeface="+mj-lt"/>
              </a:rPr>
              <a:t>Špecifikácia budiaceho typu, frekvencie a sily budenia.</a:t>
            </a:r>
          </a:p>
          <a:p>
            <a:pPr marL="365760" indent="-256032" fontAlgn="auto">
              <a:spcAft>
                <a:spcPts val="0"/>
              </a:spcAft>
              <a:buClr>
                <a:schemeClr val="accent3"/>
              </a:buClr>
              <a:buFont typeface="Georgia"/>
              <a:buChar char="•"/>
              <a:defRPr/>
            </a:pPr>
            <a:r>
              <a:rPr lang="sk-SK" sz="3000" dirty="0" smtClean="0">
                <a:latin typeface="+mj-lt"/>
              </a:rPr>
              <a:t>Určenie miesta výpočtu poľa.</a:t>
            </a:r>
          </a:p>
          <a:p>
            <a:pPr marL="365760" indent="-256032" fontAlgn="auto">
              <a:spcAft>
                <a:spcPts val="0"/>
              </a:spcAft>
              <a:buClr>
                <a:schemeClr val="accent3"/>
              </a:buClr>
              <a:buFont typeface="Georgia"/>
              <a:buNone/>
              <a:defRPr/>
            </a:pPr>
            <a:endParaRPr lang="sk-SK" sz="2600" dirty="0" smtClean="0"/>
          </a:p>
        </p:txBody>
      </p:sp>
      <p:sp>
        <p:nvSpPr>
          <p:cNvPr id="12291" name="Nadpis 3"/>
          <p:cNvSpPr>
            <a:spLocks noGrp="1"/>
          </p:cNvSpPr>
          <p:nvPr>
            <p:ph type="title"/>
          </p:nvPr>
        </p:nvSpPr>
        <p:spPr>
          <a:xfrm>
            <a:off x="428625" y="1071563"/>
            <a:ext cx="8229600" cy="1000125"/>
          </a:xfrm>
        </p:spPr>
        <p:txBody>
          <a:bodyPr/>
          <a:lstStyle/>
          <a:p>
            <a:pPr algn="ctr"/>
            <a:r>
              <a:rPr lang="sk-SK" dirty="0" smtClean="0"/>
              <a:t>Niektoré funkcie </a:t>
            </a:r>
            <a:r>
              <a:rPr lang="sk-SK" dirty="0" err="1" smtClean="0"/>
              <a:t>EditFEKA</a:t>
            </a:r>
            <a:endParaRPr lang="sk-SK" dirty="0" smtClean="0"/>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a:xfrm>
            <a:off x="214313" y="857250"/>
            <a:ext cx="8229600" cy="1066800"/>
          </a:xfrm>
        </p:spPr>
        <p:txBody>
          <a:bodyPr/>
          <a:lstStyle/>
          <a:p>
            <a:pPr algn="ctr"/>
            <a:r>
              <a:rPr lang="sk-SK" smtClean="0"/>
              <a:t>Rôzne typy kariet EditFEKA</a:t>
            </a:r>
          </a:p>
        </p:txBody>
      </p:sp>
      <p:pic>
        <p:nvPicPr>
          <p:cNvPr id="13315" name="Picture 5"/>
          <p:cNvPicPr>
            <a:picLocks noChangeAspect="1" noChangeArrowheads="1"/>
          </p:cNvPicPr>
          <p:nvPr/>
        </p:nvPicPr>
        <p:blipFill>
          <a:blip r:embed="rId2" cstate="print"/>
          <a:srcRect/>
          <a:stretch>
            <a:fillRect/>
          </a:stretch>
        </p:blipFill>
        <p:spPr bwMode="auto">
          <a:xfrm>
            <a:off x="5076056" y="2132856"/>
            <a:ext cx="3819847" cy="4144702"/>
          </a:xfrm>
          <a:prstGeom prst="rect">
            <a:avLst/>
          </a:prstGeom>
          <a:noFill/>
          <a:ln w="9525">
            <a:noFill/>
            <a:miter lim="800000"/>
            <a:headEnd/>
            <a:tailEnd/>
          </a:ln>
        </p:spPr>
      </p:pic>
      <p:pic>
        <p:nvPicPr>
          <p:cNvPr id="13316" name="Picture 7"/>
          <p:cNvPicPr>
            <a:picLocks noChangeAspect="1" noChangeArrowheads="1"/>
          </p:cNvPicPr>
          <p:nvPr/>
        </p:nvPicPr>
        <p:blipFill>
          <a:blip r:embed="rId3" cstate="print"/>
          <a:srcRect/>
          <a:stretch>
            <a:fillRect/>
          </a:stretch>
        </p:blipFill>
        <p:spPr bwMode="auto">
          <a:xfrm>
            <a:off x="486776" y="2708920"/>
            <a:ext cx="4452930" cy="252028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textu 6"/>
          <p:cNvSpPr>
            <a:spLocks noGrp="1"/>
          </p:cNvSpPr>
          <p:nvPr>
            <p:ph type="body" idx="2"/>
          </p:nvPr>
        </p:nvSpPr>
        <p:spPr>
          <a:xfrm>
            <a:off x="4786313" y="2857500"/>
            <a:ext cx="4092575" cy="2000250"/>
          </a:xfrm>
        </p:spPr>
        <p:txBody>
          <a:bodyPr>
            <a:noAutofit/>
          </a:bodyPr>
          <a:lstStyle/>
          <a:p>
            <a:pPr fontAlgn="auto">
              <a:spcAft>
                <a:spcPts val="0"/>
              </a:spcAft>
              <a:buClr>
                <a:schemeClr val="accent3"/>
              </a:buClr>
              <a:buFont typeface="Georgia"/>
              <a:buNone/>
              <a:defRPr/>
            </a:pPr>
            <a:endParaRPr lang="sk-SK" sz="2000" dirty="0" smtClean="0"/>
          </a:p>
          <a:p>
            <a:pPr fontAlgn="auto">
              <a:spcAft>
                <a:spcPts val="0"/>
              </a:spcAft>
              <a:buClr>
                <a:schemeClr val="accent3"/>
              </a:buClr>
              <a:buFont typeface="Georgia"/>
              <a:buNone/>
              <a:defRPr/>
            </a:pPr>
            <a:r>
              <a:rPr lang="sk-SK" sz="2000" dirty="0" smtClean="0">
                <a:latin typeface="+mj-lt"/>
              </a:rPr>
              <a:t>Táto karta typu *. RSD súboru obsahujúci geometriu prenosovej linky alebo</a:t>
            </a:r>
          </a:p>
          <a:p>
            <a:pPr fontAlgn="auto">
              <a:spcAft>
                <a:spcPts val="0"/>
              </a:spcAft>
              <a:buClr>
                <a:schemeClr val="accent3"/>
              </a:buClr>
              <a:buFont typeface="Georgia"/>
              <a:buNone/>
              <a:defRPr/>
            </a:pPr>
            <a:r>
              <a:rPr lang="sk-SK" sz="2000" dirty="0" smtClean="0">
                <a:latin typeface="+mj-lt"/>
              </a:rPr>
              <a:t>PCB štruktúry a rozloženie prúdu v tomto smere, pre  </a:t>
            </a:r>
            <a:r>
              <a:rPr lang="sk-SK" sz="2000" dirty="0" err="1" smtClean="0">
                <a:latin typeface="+mj-lt"/>
              </a:rPr>
              <a:t>jedenu</a:t>
            </a:r>
            <a:r>
              <a:rPr lang="sk-SK" sz="2000" dirty="0" smtClean="0">
                <a:latin typeface="+mj-lt"/>
              </a:rPr>
              <a:t> alebo viac frekvencie</a:t>
            </a:r>
          </a:p>
        </p:txBody>
      </p:sp>
      <p:sp>
        <p:nvSpPr>
          <p:cNvPr id="6" name="Zástupný symbol obsahu 5"/>
          <p:cNvSpPr>
            <a:spLocks noGrp="1"/>
          </p:cNvSpPr>
          <p:nvPr>
            <p:ph sz="half" idx="1"/>
          </p:nvPr>
        </p:nvSpPr>
        <p:spPr>
          <a:xfrm>
            <a:off x="152400" y="776288"/>
            <a:ext cx="5919788" cy="5851525"/>
          </a:xfrm>
        </p:spPr>
        <p:txBody>
          <a:bodyPr>
            <a:normAutofit/>
          </a:bodyPr>
          <a:lstStyle/>
          <a:p>
            <a:pPr marL="365760" indent="-256032" fontAlgn="auto">
              <a:spcAft>
                <a:spcPts val="0"/>
              </a:spcAft>
              <a:buClr>
                <a:schemeClr val="accent3"/>
              </a:buClr>
              <a:buFont typeface="Georgia"/>
              <a:buNone/>
              <a:defRPr/>
            </a:pPr>
            <a:r>
              <a:rPr lang="sk-SK" dirty="0" smtClean="0">
                <a:solidFill>
                  <a:schemeClr val="accent3">
                    <a:lumMod val="50000"/>
                  </a:schemeClr>
                </a:solidFill>
                <a:latin typeface="+mj-lt"/>
              </a:rPr>
              <a:t>AC – </a:t>
            </a:r>
            <a:r>
              <a:rPr lang="sk-SK" dirty="0" err="1" smtClean="0">
                <a:solidFill>
                  <a:schemeClr val="accent3">
                    <a:lumMod val="50000"/>
                  </a:schemeClr>
                </a:solidFill>
                <a:latin typeface="+mj-lt"/>
              </a:rPr>
              <a:t>CableMode</a:t>
            </a:r>
            <a:r>
              <a:rPr lang="sk-SK" dirty="0" smtClean="0">
                <a:solidFill>
                  <a:schemeClr val="accent3">
                    <a:lumMod val="50000"/>
                  </a:schemeClr>
                </a:solidFill>
                <a:latin typeface="+mj-lt"/>
              </a:rPr>
              <a:t> </a:t>
            </a:r>
            <a:r>
              <a:rPr lang="sk-SK" dirty="0" err="1" smtClean="0">
                <a:solidFill>
                  <a:schemeClr val="accent3">
                    <a:lumMod val="50000"/>
                  </a:schemeClr>
                </a:solidFill>
                <a:latin typeface="+mj-lt"/>
              </a:rPr>
              <a:t>excitation</a:t>
            </a:r>
            <a:endParaRPr lang="sk-SK" dirty="0">
              <a:solidFill>
                <a:schemeClr val="accent3">
                  <a:lumMod val="50000"/>
                </a:schemeClr>
              </a:solidFill>
              <a:latin typeface="+mj-lt"/>
            </a:endParaRPr>
          </a:p>
        </p:txBody>
      </p:sp>
      <p:pic>
        <p:nvPicPr>
          <p:cNvPr id="14340" name="Picture 2"/>
          <p:cNvPicPr>
            <a:picLocks noChangeAspect="1" noChangeArrowheads="1"/>
          </p:cNvPicPr>
          <p:nvPr/>
        </p:nvPicPr>
        <p:blipFill>
          <a:blip r:embed="rId2" cstate="print"/>
          <a:srcRect/>
          <a:stretch>
            <a:fillRect/>
          </a:stretch>
        </p:blipFill>
        <p:spPr bwMode="auto">
          <a:xfrm>
            <a:off x="785813" y="1928813"/>
            <a:ext cx="3697287" cy="422433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textu 6"/>
          <p:cNvSpPr>
            <a:spLocks noGrp="1"/>
          </p:cNvSpPr>
          <p:nvPr>
            <p:ph type="body" idx="2"/>
          </p:nvPr>
        </p:nvSpPr>
        <p:spPr>
          <a:xfrm>
            <a:off x="5357813" y="2357438"/>
            <a:ext cx="3382962" cy="2917825"/>
          </a:xfrm>
        </p:spPr>
        <p:txBody>
          <a:bodyPr>
            <a:normAutofit fontScale="92500" lnSpcReduction="10000"/>
          </a:bodyPr>
          <a:lstStyle/>
          <a:p>
            <a:pPr marL="7938"/>
            <a:r>
              <a:rPr lang="sk-SK" sz="2000" smtClean="0"/>
              <a:t>S touto kartou uprava rovinných , valcových alebo guľovité clony meranej alebo vypočítané oblasti</a:t>
            </a:r>
          </a:p>
          <a:p>
            <a:pPr marL="7938"/>
            <a:r>
              <a:rPr lang="sk-SK" sz="2000" smtClean="0"/>
              <a:t>hodnoty sú prevedené na ekvivalentné pole elektrických a magnetických dipólov. Karta je</a:t>
            </a:r>
          </a:p>
          <a:p>
            <a:pPr marL="7938"/>
            <a:r>
              <a:rPr lang="sk-SK" sz="2000" smtClean="0"/>
              <a:t>spracovávané PREFEKO a nahradený A5 a A6 kariet v *. súboru FEK</a:t>
            </a:r>
          </a:p>
        </p:txBody>
      </p:sp>
      <p:sp>
        <p:nvSpPr>
          <p:cNvPr id="15" name="Zástupný symbol obsahu 14"/>
          <p:cNvSpPr>
            <a:spLocks noGrp="1"/>
          </p:cNvSpPr>
          <p:nvPr>
            <p:ph sz="half" idx="1"/>
          </p:nvPr>
        </p:nvSpPr>
        <p:spPr>
          <a:xfrm>
            <a:off x="152400" y="776288"/>
            <a:ext cx="7777163" cy="5851525"/>
          </a:xfrm>
        </p:spPr>
        <p:txBody>
          <a:bodyPr>
            <a:normAutofit/>
          </a:bodyPr>
          <a:lstStyle/>
          <a:p>
            <a:pPr marL="365760" indent="-256032" fontAlgn="auto">
              <a:spcAft>
                <a:spcPts val="0"/>
              </a:spcAft>
              <a:buClr>
                <a:schemeClr val="accent3"/>
              </a:buClr>
              <a:buFont typeface="Georgia"/>
              <a:buNone/>
              <a:defRPr/>
            </a:pPr>
            <a:r>
              <a:rPr lang="sk-SK" dirty="0" smtClean="0">
                <a:solidFill>
                  <a:schemeClr val="accent3">
                    <a:lumMod val="50000"/>
                  </a:schemeClr>
                </a:solidFill>
                <a:latin typeface="+mj-lt"/>
              </a:rPr>
              <a:t>AP – </a:t>
            </a:r>
            <a:r>
              <a:rPr lang="sk-SK" dirty="0" err="1" smtClean="0">
                <a:solidFill>
                  <a:schemeClr val="accent3">
                    <a:lumMod val="50000"/>
                  </a:schemeClr>
                </a:solidFill>
                <a:latin typeface="+mj-lt"/>
              </a:rPr>
              <a:t>Define</a:t>
            </a:r>
            <a:r>
              <a:rPr lang="sk-SK" dirty="0" smtClean="0">
                <a:solidFill>
                  <a:schemeClr val="accent3">
                    <a:lumMod val="50000"/>
                  </a:schemeClr>
                </a:solidFill>
                <a:latin typeface="+mj-lt"/>
              </a:rPr>
              <a:t> </a:t>
            </a:r>
            <a:r>
              <a:rPr lang="sk-SK" dirty="0" err="1" smtClean="0">
                <a:solidFill>
                  <a:schemeClr val="accent3">
                    <a:lumMod val="50000"/>
                  </a:schemeClr>
                </a:solidFill>
                <a:latin typeface="+mj-lt"/>
              </a:rPr>
              <a:t>an</a:t>
            </a:r>
            <a:r>
              <a:rPr lang="sk-SK" dirty="0" smtClean="0">
                <a:solidFill>
                  <a:schemeClr val="accent3">
                    <a:lumMod val="50000"/>
                  </a:schemeClr>
                </a:solidFill>
                <a:latin typeface="+mj-lt"/>
              </a:rPr>
              <a:t> </a:t>
            </a:r>
            <a:r>
              <a:rPr lang="sk-SK" dirty="0" err="1" smtClean="0">
                <a:solidFill>
                  <a:schemeClr val="accent3">
                    <a:lumMod val="50000"/>
                  </a:schemeClr>
                </a:solidFill>
                <a:latin typeface="+mj-lt"/>
              </a:rPr>
              <a:t>aperture</a:t>
            </a:r>
            <a:r>
              <a:rPr lang="sk-SK" dirty="0" smtClean="0">
                <a:solidFill>
                  <a:schemeClr val="accent3">
                    <a:lumMod val="50000"/>
                  </a:schemeClr>
                </a:solidFill>
                <a:latin typeface="+mj-lt"/>
              </a:rPr>
              <a:t> </a:t>
            </a:r>
            <a:r>
              <a:rPr lang="sk-SK" dirty="0" err="1" smtClean="0">
                <a:solidFill>
                  <a:schemeClr val="accent3">
                    <a:lumMod val="50000"/>
                  </a:schemeClr>
                </a:solidFill>
                <a:latin typeface="+mj-lt"/>
              </a:rPr>
              <a:t>field</a:t>
            </a:r>
            <a:r>
              <a:rPr lang="sk-SK" dirty="0" smtClean="0">
                <a:solidFill>
                  <a:schemeClr val="accent3">
                    <a:lumMod val="50000"/>
                  </a:schemeClr>
                </a:solidFill>
                <a:latin typeface="+mj-lt"/>
              </a:rPr>
              <a:t> </a:t>
            </a:r>
            <a:r>
              <a:rPr lang="sk-SK" dirty="0" err="1" smtClean="0">
                <a:solidFill>
                  <a:schemeClr val="accent3">
                    <a:lumMod val="50000"/>
                  </a:schemeClr>
                </a:solidFill>
                <a:latin typeface="+mj-lt"/>
              </a:rPr>
              <a:t>as</a:t>
            </a:r>
            <a:r>
              <a:rPr lang="sk-SK" dirty="0" smtClean="0">
                <a:solidFill>
                  <a:schemeClr val="accent3">
                    <a:lumMod val="50000"/>
                  </a:schemeClr>
                </a:solidFill>
                <a:latin typeface="+mj-lt"/>
              </a:rPr>
              <a:t> </a:t>
            </a:r>
            <a:r>
              <a:rPr lang="sk-SK" dirty="0" err="1" smtClean="0">
                <a:solidFill>
                  <a:schemeClr val="accent3">
                    <a:lumMod val="50000"/>
                  </a:schemeClr>
                </a:solidFill>
                <a:latin typeface="+mj-lt"/>
              </a:rPr>
              <a:t>source</a:t>
            </a:r>
            <a:endParaRPr lang="sk-SK" dirty="0" smtClean="0">
              <a:solidFill>
                <a:schemeClr val="accent3">
                  <a:lumMod val="50000"/>
                </a:schemeClr>
              </a:solidFill>
              <a:latin typeface="+mj-lt"/>
            </a:endParaRPr>
          </a:p>
          <a:p>
            <a:pPr marL="365760" indent="-256032" fontAlgn="auto">
              <a:spcAft>
                <a:spcPts val="0"/>
              </a:spcAft>
              <a:buClr>
                <a:schemeClr val="accent3"/>
              </a:buClr>
              <a:buFont typeface="Georgia"/>
              <a:buNone/>
              <a:defRPr/>
            </a:pPr>
            <a:endParaRPr lang="sk-SK" dirty="0"/>
          </a:p>
        </p:txBody>
      </p:sp>
      <p:pic>
        <p:nvPicPr>
          <p:cNvPr id="15364" name="Picture 3"/>
          <p:cNvPicPr>
            <a:picLocks noChangeAspect="1" noChangeArrowheads="1"/>
          </p:cNvPicPr>
          <p:nvPr/>
        </p:nvPicPr>
        <p:blipFill>
          <a:blip r:embed="rId3" cstate="print"/>
          <a:srcRect/>
          <a:stretch>
            <a:fillRect/>
          </a:stretch>
        </p:blipFill>
        <p:spPr bwMode="auto">
          <a:xfrm>
            <a:off x="928688" y="1857375"/>
            <a:ext cx="3162300" cy="44005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6"/>
          <p:cNvSpPr>
            <a:spLocks noGrp="1"/>
          </p:cNvSpPr>
          <p:nvPr>
            <p:ph type="title"/>
          </p:nvPr>
        </p:nvSpPr>
        <p:spPr>
          <a:xfrm>
            <a:off x="971599" y="1285875"/>
            <a:ext cx="7758063" cy="923925"/>
          </a:xfrm>
        </p:spPr>
        <p:txBody>
          <a:bodyPr>
            <a:noAutofit/>
          </a:bodyPr>
          <a:lstStyle/>
          <a:p>
            <a:r>
              <a:rPr lang="sk-SK" sz="2800" dirty="0" smtClean="0"/>
              <a:t>Umiestnenie ekvivalentných dipólov na rovinnej </a:t>
            </a:r>
            <a:r>
              <a:rPr lang="sk-SK" sz="2800" dirty="0" err="1" smtClean="0"/>
              <a:t>apertúre</a:t>
            </a:r>
            <a:endParaRPr lang="sk-SK" sz="2800" dirty="0" smtClean="0"/>
          </a:p>
        </p:txBody>
      </p:sp>
      <p:pic>
        <p:nvPicPr>
          <p:cNvPr id="16387" name="Picture 2"/>
          <p:cNvPicPr>
            <a:picLocks noGrp="1" noChangeAspect="1" noChangeArrowheads="1"/>
          </p:cNvPicPr>
          <p:nvPr>
            <p:ph sz="half" idx="1"/>
          </p:nvPr>
        </p:nvPicPr>
        <p:blipFill>
          <a:blip r:embed="rId2" cstate="print"/>
          <a:srcRect/>
          <a:stretch>
            <a:fillRect/>
          </a:stretch>
        </p:blipFill>
        <p:spPr>
          <a:xfrm>
            <a:off x="1571625" y="2132856"/>
            <a:ext cx="7473062" cy="3153519"/>
          </a:xfrm>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4"/>
          <p:cNvSpPr>
            <a:spLocks noGrp="1"/>
          </p:cNvSpPr>
          <p:nvPr>
            <p:ph type="title"/>
          </p:nvPr>
        </p:nvSpPr>
        <p:spPr>
          <a:xfrm>
            <a:off x="971600" y="274320"/>
            <a:ext cx="7962088" cy="1143000"/>
          </a:xfrm>
        </p:spPr>
        <p:txBody>
          <a:bodyPr>
            <a:noAutofit/>
          </a:bodyPr>
          <a:lstStyle/>
          <a:p>
            <a:r>
              <a:rPr lang="sk-SK" sz="2800" dirty="0" smtClean="0"/>
              <a:t>Umiestnenie ekvivalentných dipólov na valcovej </a:t>
            </a:r>
            <a:r>
              <a:rPr lang="sk-SK" sz="2800" dirty="0" err="1" smtClean="0"/>
              <a:t>apertúre</a:t>
            </a:r>
            <a:r>
              <a:rPr lang="sk-SK" sz="2800" dirty="0" smtClean="0"/>
              <a:t>.</a:t>
            </a:r>
            <a:br>
              <a:rPr lang="sk-SK" sz="2800" dirty="0" smtClean="0"/>
            </a:br>
            <a:endParaRPr lang="sk-SK" sz="2800" dirty="0" smtClean="0"/>
          </a:p>
        </p:txBody>
      </p:sp>
      <p:pic>
        <p:nvPicPr>
          <p:cNvPr id="17411" name="Picture 2"/>
          <p:cNvPicPr>
            <a:picLocks noGrp="1" noChangeAspect="1" noChangeArrowheads="1"/>
          </p:cNvPicPr>
          <p:nvPr>
            <p:ph sz="half" idx="1"/>
          </p:nvPr>
        </p:nvPicPr>
        <p:blipFill>
          <a:blip r:embed="rId2" cstate="print"/>
          <a:srcRect/>
          <a:stretch>
            <a:fillRect/>
          </a:stretch>
        </p:blipFill>
        <p:spPr>
          <a:xfrm>
            <a:off x="683568" y="1340768"/>
            <a:ext cx="7759700" cy="3870325"/>
          </a:xfrm>
        </p:spPr>
      </p:pic>
      <p:sp>
        <p:nvSpPr>
          <p:cNvPr id="10" name="Nadpis 4"/>
          <p:cNvSpPr txBox="1">
            <a:spLocks/>
          </p:cNvSpPr>
          <p:nvPr/>
        </p:nvSpPr>
        <p:spPr>
          <a:xfrm>
            <a:off x="1043607" y="5786438"/>
            <a:ext cx="7686055" cy="852487"/>
          </a:xfrm>
          <a:prstGeom prst="rect">
            <a:avLst/>
          </a:prstGeom>
        </p:spPr>
        <p:txBody>
          <a:bodyPr anchor="ctr">
            <a:normAutofit fontScale="85000" lnSpcReduction="20000"/>
          </a:bodyPr>
          <a:lstStyle/>
          <a:p>
            <a:pPr marL="514350" indent="-514350" fontAlgn="auto">
              <a:spcAft>
                <a:spcPts val="0"/>
              </a:spcAft>
              <a:buFont typeface="+mj-lt"/>
              <a:buAutoNum type="alphaLcParenR"/>
              <a:defRPr/>
            </a:pPr>
            <a:r>
              <a:rPr lang="sk-SK" sz="2600" dirty="0">
                <a:latin typeface="+mj-lt"/>
                <a:ea typeface="+mj-ea"/>
                <a:cs typeface="+mj-cs"/>
              </a:rPr>
              <a:t>Vzorka pozdĺž kontrolovaných hrán</a:t>
            </a:r>
          </a:p>
          <a:p>
            <a:pPr marL="457200" indent="-457200" fontAlgn="auto">
              <a:spcAft>
                <a:spcPts val="0"/>
              </a:spcAft>
              <a:buFontTx/>
              <a:buAutoNum type="alphaLcParenR"/>
              <a:defRPr/>
            </a:pPr>
            <a:r>
              <a:rPr lang="sk-SK" sz="2600" dirty="0">
                <a:latin typeface="+mj-lt"/>
                <a:ea typeface="+mj-ea"/>
                <a:cs typeface="+mj-cs"/>
              </a:rPr>
              <a:t>Vzorka pozdĺž okrajov nekontrolovaných</a:t>
            </a:r>
            <a:r>
              <a:rPr lang="sk-SK" sz="2000" dirty="0">
                <a:solidFill>
                  <a:schemeClr val="tx2"/>
                </a:solidFill>
                <a:latin typeface="+mj-lt"/>
                <a:ea typeface="+mj-ea"/>
                <a:cs typeface="+mj-cs"/>
              </a:rPr>
              <a:t/>
            </a:r>
            <a:br>
              <a:rPr lang="sk-SK" sz="2000" dirty="0">
                <a:solidFill>
                  <a:schemeClr val="tx2"/>
                </a:solidFill>
                <a:latin typeface="+mj-lt"/>
                <a:ea typeface="+mj-ea"/>
                <a:cs typeface="+mj-cs"/>
              </a:rPr>
            </a:br>
            <a:endParaRPr lang="sk-SK" sz="2000" dirty="0">
              <a:solidFill>
                <a:schemeClr val="tx2"/>
              </a:solidFill>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7"/>
          <p:cNvSpPr>
            <a:spLocks noGrp="1"/>
          </p:cNvSpPr>
          <p:nvPr>
            <p:ph type="title"/>
          </p:nvPr>
        </p:nvSpPr>
        <p:spPr>
          <a:xfrm>
            <a:off x="428625" y="1571625"/>
            <a:ext cx="8715375" cy="877888"/>
          </a:xfrm>
        </p:spPr>
        <p:txBody>
          <a:bodyPr/>
          <a:lstStyle/>
          <a:p>
            <a:r>
              <a:rPr lang="sk-SK" sz="2000" smtClean="0"/>
              <a:t>Príklad otvoreného vlnovodu pomocou karty AP</a:t>
            </a:r>
            <a:r>
              <a:rPr lang="sk-SK" smtClean="0"/>
              <a:t/>
            </a:r>
            <a:br>
              <a:rPr lang="sk-SK" smtClean="0"/>
            </a:br>
            <a:endParaRPr lang="sk-SK" smtClean="0"/>
          </a:p>
        </p:txBody>
      </p:sp>
      <p:pic>
        <p:nvPicPr>
          <p:cNvPr id="18435" name="Picture 4"/>
          <p:cNvPicPr>
            <a:picLocks noGrp="1" noChangeAspect="1" noChangeArrowheads="1"/>
          </p:cNvPicPr>
          <p:nvPr>
            <p:ph sz="half" idx="1"/>
          </p:nvPr>
        </p:nvPicPr>
        <p:blipFill>
          <a:blip r:embed="rId2" cstate="print"/>
          <a:srcRect/>
          <a:stretch>
            <a:fillRect/>
          </a:stretch>
        </p:blipFill>
        <p:spPr>
          <a:xfrm>
            <a:off x="500063" y="2786063"/>
            <a:ext cx="4733925" cy="2457450"/>
          </a:xfrm>
        </p:spPr>
      </p:pic>
      <p:sp>
        <p:nvSpPr>
          <p:cNvPr id="18436" name="Zástupný symbol textu 19"/>
          <p:cNvSpPr>
            <a:spLocks noGrp="1"/>
          </p:cNvSpPr>
          <p:nvPr>
            <p:ph type="body" idx="2"/>
          </p:nvPr>
        </p:nvSpPr>
        <p:spPr>
          <a:xfrm>
            <a:off x="5429250" y="2786063"/>
            <a:ext cx="3382963" cy="2462212"/>
          </a:xfrm>
        </p:spPr>
        <p:txBody>
          <a:bodyPr>
            <a:spAutoFit/>
          </a:bodyPr>
          <a:lstStyle/>
          <a:p>
            <a:pPr marL="7938"/>
            <a:r>
              <a:rPr lang="sk-SK" sz="1600" smtClean="0"/>
              <a:t>V tomto príklade je pole výlučne smerované do y – osi</a:t>
            </a:r>
            <a:r>
              <a:rPr lang="en-GB" sz="1600" smtClean="0"/>
              <a:t> (</a:t>
            </a:r>
            <a:r>
              <a:rPr lang="sk-SK" sz="1600" smtClean="0"/>
              <a:t> </a:t>
            </a:r>
            <a:r>
              <a:rPr lang="es-ES" sz="1600" smtClean="0"/>
              <a:t>tj má iba Y alebo U3 zložku ) </a:t>
            </a:r>
          </a:p>
          <a:p>
            <a:pPr marL="7938"/>
            <a:r>
              <a:rPr lang="es-ES" sz="1600" smtClean="0"/>
              <a:t>Pole považujeme za  konštantn</a:t>
            </a:r>
            <a:r>
              <a:rPr lang="sk-SK" sz="1600" smtClean="0"/>
              <a:t>é</a:t>
            </a:r>
            <a:r>
              <a:rPr lang="es-ES" sz="1600" smtClean="0"/>
              <a:t> v smere y a m</a:t>
            </a:r>
            <a:r>
              <a:rPr lang="sk-SK" sz="1600" smtClean="0"/>
              <a:t>á</a:t>
            </a:r>
            <a:r>
              <a:rPr lang="es-ES" sz="1600" smtClean="0"/>
              <a:t> </a:t>
            </a:r>
            <a:r>
              <a:rPr lang="sk-SK" sz="1600" smtClean="0"/>
              <a:t>k</a:t>
            </a:r>
            <a:r>
              <a:rPr lang="es-ES" sz="1600" smtClean="0"/>
              <a:t>osin</a:t>
            </a:r>
            <a:r>
              <a:rPr lang="sk-SK" sz="1600" smtClean="0"/>
              <a:t>usovú </a:t>
            </a:r>
            <a:r>
              <a:rPr lang="es-ES" sz="1600" smtClean="0"/>
              <a:t>distribúci</a:t>
            </a:r>
            <a:r>
              <a:rPr lang="sk-SK" sz="1600" smtClean="0"/>
              <a:t>u</a:t>
            </a:r>
            <a:r>
              <a:rPr lang="es-ES" sz="1600" smtClean="0"/>
              <a:t> v smere x (tj os </a:t>
            </a:r>
            <a:r>
              <a:rPr lang="sk-SK" sz="1600" smtClean="0"/>
              <a:t>U</a:t>
            </a:r>
            <a:r>
              <a:rPr lang="es-ES" sz="1600" smtClean="0"/>
              <a:t>2).</a:t>
            </a:r>
            <a:endParaRPr lang="sk-SK" sz="1600" smtClean="0"/>
          </a:p>
          <a:p>
            <a:pPr marL="7938">
              <a:buFont typeface="Arial" pitchFamily="34" charset="0"/>
              <a:buChar char="•"/>
            </a:pPr>
            <a:endParaRPr lang="sk-SK" sz="1600" smtClean="0"/>
          </a:p>
          <a:p>
            <a:pPr marL="7938"/>
            <a:r>
              <a:rPr lang="sk-SK" sz="1600" smtClean="0"/>
              <a:t>Počet bodov pozdĺž       U3= 5 </a:t>
            </a:r>
          </a:p>
          <a:p>
            <a:pPr marL="7938"/>
            <a:r>
              <a:rPr lang="sk-SK" sz="1600" smtClean="0"/>
              <a:t>počet bodov  pozdĺž       U2= 3 </a:t>
            </a: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5"/>
          <p:cNvSpPr>
            <a:spLocks noGrp="1"/>
          </p:cNvSpPr>
          <p:nvPr>
            <p:ph type="title"/>
          </p:nvPr>
        </p:nvSpPr>
        <p:spPr>
          <a:xfrm>
            <a:off x="381000" y="1143000"/>
            <a:ext cx="8382000" cy="1069975"/>
          </a:xfrm>
        </p:spPr>
        <p:txBody>
          <a:bodyPr/>
          <a:lstStyle/>
          <a:p>
            <a:r>
              <a:rPr lang="sk-SK" smtClean="0"/>
              <a:t>Výstupné súbory z EditFEKA</a:t>
            </a:r>
          </a:p>
        </p:txBody>
      </p:sp>
      <p:sp>
        <p:nvSpPr>
          <p:cNvPr id="7" name="Zástupný symbol textu 6"/>
          <p:cNvSpPr>
            <a:spLocks noGrp="1"/>
          </p:cNvSpPr>
          <p:nvPr>
            <p:ph type="body" idx="1"/>
          </p:nvPr>
        </p:nvSpPr>
        <p:spPr>
          <a:xfrm>
            <a:off x="381000" y="2244725"/>
            <a:ext cx="4041775" cy="457200"/>
          </a:xfrm>
        </p:spPr>
        <p:txBody>
          <a:bodyPr/>
          <a:lstStyle/>
          <a:p>
            <a:pPr algn="ctr" fontAlgn="auto">
              <a:spcAft>
                <a:spcPts val="0"/>
              </a:spcAft>
              <a:buClr>
                <a:schemeClr val="accent3"/>
              </a:buClr>
              <a:buFont typeface="Georgia"/>
              <a:buNone/>
              <a:defRPr/>
            </a:pPr>
            <a:r>
              <a:rPr lang="sk-SK" dirty="0" smtClean="0"/>
              <a:t>.</a:t>
            </a:r>
            <a:r>
              <a:rPr lang="sk-SK" dirty="0" err="1" smtClean="0"/>
              <a:t>fek</a:t>
            </a:r>
            <a:r>
              <a:rPr lang="sk-SK" dirty="0" smtClean="0"/>
              <a:t> </a:t>
            </a:r>
            <a:r>
              <a:rPr lang="sk-SK" dirty="0" err="1" smtClean="0"/>
              <a:t>subor</a:t>
            </a:r>
            <a:endParaRPr lang="sk-SK" dirty="0"/>
          </a:p>
        </p:txBody>
      </p:sp>
      <p:sp>
        <p:nvSpPr>
          <p:cNvPr id="8" name="Zástupný symbol textu 7"/>
          <p:cNvSpPr>
            <a:spLocks noGrp="1"/>
          </p:cNvSpPr>
          <p:nvPr>
            <p:ph type="body" sz="half" idx="3"/>
          </p:nvPr>
        </p:nvSpPr>
        <p:spPr>
          <a:xfrm>
            <a:off x="4721225" y="2244725"/>
            <a:ext cx="4041775" cy="457200"/>
          </a:xfrm>
        </p:spPr>
        <p:txBody>
          <a:bodyPr/>
          <a:lstStyle/>
          <a:p>
            <a:pPr algn="ctr" fontAlgn="auto">
              <a:spcAft>
                <a:spcPts val="0"/>
              </a:spcAft>
              <a:buClr>
                <a:schemeClr val="accent3"/>
              </a:buClr>
              <a:buFont typeface="Georgia"/>
              <a:buNone/>
              <a:defRPr/>
            </a:pPr>
            <a:r>
              <a:rPr lang="sk-SK" dirty="0" smtClean="0"/>
              <a:t>*.pre </a:t>
            </a:r>
            <a:r>
              <a:rPr lang="sk-SK" dirty="0" err="1" smtClean="0"/>
              <a:t>subor</a:t>
            </a:r>
            <a:endParaRPr lang="sk-SK" dirty="0"/>
          </a:p>
        </p:txBody>
      </p:sp>
      <p:pic>
        <p:nvPicPr>
          <p:cNvPr id="19461" name="Picture 2"/>
          <p:cNvPicPr>
            <a:picLocks noGrp="1" noChangeAspect="1" noChangeArrowheads="1"/>
          </p:cNvPicPr>
          <p:nvPr>
            <p:ph sz="quarter" idx="2"/>
          </p:nvPr>
        </p:nvPicPr>
        <p:blipFill>
          <a:blip r:embed="rId2" cstate="print"/>
          <a:srcRect/>
          <a:stretch>
            <a:fillRect/>
          </a:stretch>
        </p:blipFill>
        <p:spPr>
          <a:xfrm>
            <a:off x="285750" y="2928938"/>
            <a:ext cx="5214938" cy="3357562"/>
          </a:xfrm>
        </p:spPr>
      </p:pic>
      <p:pic>
        <p:nvPicPr>
          <p:cNvPr id="19462" name="Picture 3"/>
          <p:cNvPicPr>
            <a:picLocks noGrp="1" noChangeAspect="1" noChangeArrowheads="1"/>
          </p:cNvPicPr>
          <p:nvPr>
            <p:ph sz="quarter" idx="4"/>
          </p:nvPr>
        </p:nvPicPr>
        <p:blipFill>
          <a:blip r:embed="rId3" cstate="print"/>
          <a:srcRect/>
          <a:stretch>
            <a:fillRect/>
          </a:stretch>
        </p:blipFill>
        <p:spPr>
          <a:xfrm>
            <a:off x="6072188" y="3071813"/>
            <a:ext cx="2028825" cy="2847975"/>
          </a:xfrm>
        </p:spPr>
      </p:pic>
    </p:spTree>
  </p:cSld>
  <p:clrMapOvr>
    <a:masterClrMapping/>
  </p:clrMapOvr>
  <p:transition spd="med">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971599" y="275070"/>
            <a:ext cx="7507121" cy="1143480"/>
          </a:xfrm>
          <a:ln/>
        </p:spPr>
        <p:txBody>
          <a:bodyPr lIns="82945" tIns="41473" rIns="82945" bIns="41473"/>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sk-SK" sz="2900" dirty="0"/>
              <a:t>Analýza antén (</a:t>
            </a:r>
            <a:r>
              <a:rPr lang="sk-SK" sz="2900" dirty="0" err="1"/>
              <a:t>Antenna</a:t>
            </a:r>
            <a:r>
              <a:rPr lang="sk-SK" sz="2900" dirty="0"/>
              <a:t> </a:t>
            </a:r>
            <a:r>
              <a:rPr lang="sk-SK" sz="2900" dirty="0" err="1"/>
              <a:t>Analysis</a:t>
            </a:r>
            <a:r>
              <a:rPr lang="sk-SK" sz="2900" dirty="0"/>
              <a:t>)</a:t>
            </a:r>
          </a:p>
        </p:txBody>
      </p:sp>
      <p:sp>
        <p:nvSpPr>
          <p:cNvPr id="7170" name="Rectangle 2"/>
          <p:cNvSpPr>
            <a:spLocks noGrp="1" noChangeArrowheads="1"/>
          </p:cNvSpPr>
          <p:nvPr>
            <p:ph type="body" idx="1"/>
          </p:nvPr>
        </p:nvSpPr>
        <p:spPr>
          <a:xfrm>
            <a:off x="843840" y="1906760"/>
            <a:ext cx="7634880" cy="4336296"/>
          </a:xfrm>
          <a:ln/>
        </p:spPr>
        <p:txBody>
          <a:bodyPr lIns="82945" tIns="41473" rIns="82945" bIns="41473">
            <a:normAutofit lnSpcReduction="10000"/>
          </a:bodyPr>
          <a:lstStyle/>
          <a:p>
            <a:pPr indent="-309605">
              <a:buSzPct val="45000"/>
              <a:buFont typeface="Symbol" charset="2"/>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sk-SK" sz="2900" dirty="0"/>
              <a:t>Drôtové antény</a:t>
            </a:r>
          </a:p>
          <a:p>
            <a:pPr indent="-309605">
              <a:buSzPct val="45000"/>
              <a:buFont typeface="Symbol" charset="2"/>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sk-SK" sz="2900" dirty="0"/>
              <a:t>Antény pre čelné sklá</a:t>
            </a:r>
          </a:p>
          <a:p>
            <a:pPr indent="-309605">
              <a:buSzPct val="45000"/>
              <a:buFont typeface="Symbol" charset="2"/>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sk-SK" sz="2900" dirty="0" err="1"/>
              <a:t>Apertúrové</a:t>
            </a:r>
            <a:r>
              <a:rPr lang="sk-SK" sz="2900" dirty="0"/>
              <a:t> antény</a:t>
            </a:r>
          </a:p>
          <a:p>
            <a:pPr indent="-309605">
              <a:buSzPct val="45000"/>
              <a:buFont typeface="Symbol" charset="2"/>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sk-SK" sz="2900" dirty="0"/>
              <a:t>Širokopásmové antény</a:t>
            </a:r>
          </a:p>
          <a:p>
            <a:pPr indent="-309605">
              <a:buSzPct val="45000"/>
              <a:buFont typeface="Symbol" charset="2"/>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sk-SK" sz="2900" dirty="0"/>
              <a:t>Reflektorové antény</a:t>
            </a:r>
          </a:p>
          <a:p>
            <a:pPr indent="-309605">
              <a:buSzPct val="45000"/>
              <a:buFont typeface="Symbol" charset="2"/>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sk-SK" sz="2900" dirty="0"/>
              <a:t>Mobilné antény</a:t>
            </a:r>
          </a:p>
          <a:p>
            <a:pPr indent="-309605">
              <a:buSzPct val="45000"/>
              <a:buFont typeface="Symbol" charset="2"/>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sk-SK" sz="2900" dirty="0" err="1"/>
              <a:t>Mikropásikové</a:t>
            </a:r>
            <a:r>
              <a:rPr lang="sk-SK" sz="2900" dirty="0"/>
              <a:t> antény</a:t>
            </a:r>
          </a:p>
          <a:p>
            <a:pPr indent="-309605">
              <a:buSzPct val="45000"/>
              <a:buFont typeface="Symbol" charset="2"/>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sk-SK" sz="2900" dirty="0"/>
              <a:t>Dielektrické </a:t>
            </a:r>
            <a:r>
              <a:rPr lang="sk-SK" sz="2900" dirty="0" err="1"/>
              <a:t>Lens</a:t>
            </a:r>
            <a:r>
              <a:rPr lang="sk-SK" sz="2900" dirty="0"/>
              <a:t> antény</a:t>
            </a:r>
          </a:p>
          <a:p>
            <a:pPr indent="-309605">
              <a:buSzPct val="45000"/>
              <a:buFont typeface="Symbol" charset="2"/>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sk-SK" sz="2900" dirty="0"/>
              <a:t>Antény v poliach</a:t>
            </a:r>
          </a:p>
          <a:p>
            <a:pPr indent="-309605">
              <a:buSzPct val="4500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sk-SK" dirty="0">
              <a:solidFill>
                <a:srgbClr val="800000"/>
              </a:solidFill>
            </a:endParaRPr>
          </a:p>
          <a:p>
            <a:pPr indent="-309605">
              <a:buClrTx/>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sk-SK" dirty="0"/>
          </a:p>
        </p:txBody>
      </p:sp>
      <p:pic>
        <p:nvPicPr>
          <p:cNvPr id="7171" name="Picture 3"/>
          <p:cNvPicPr>
            <a:picLocks noChangeAspect="1" noChangeArrowheads="1"/>
          </p:cNvPicPr>
          <p:nvPr/>
        </p:nvPicPr>
        <p:blipFill>
          <a:blip r:embed="rId3" cstate="print"/>
          <a:srcRect/>
          <a:stretch>
            <a:fillRect/>
          </a:stretch>
        </p:blipFill>
        <p:spPr bwMode="auto">
          <a:xfrm>
            <a:off x="4860032" y="1556792"/>
            <a:ext cx="3996863" cy="3583106"/>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normAutofit/>
          </a:bodyPr>
          <a:lstStyle/>
          <a:p>
            <a:pPr fontAlgn="auto">
              <a:spcAft>
                <a:spcPts val="0"/>
              </a:spcAft>
              <a:defRPr/>
            </a:pPr>
            <a:r>
              <a:rPr lang="sk-SK" sz="3200" dirty="0" smtClean="0">
                <a:solidFill>
                  <a:schemeClr val="accent3">
                    <a:lumMod val="50000"/>
                  </a:schemeClr>
                </a:solidFill>
                <a:ea typeface="+mn-ea"/>
                <a:cs typeface="+mn-cs"/>
              </a:rPr>
              <a:t>AS – </a:t>
            </a:r>
            <a:r>
              <a:rPr lang="sk-SK" sz="3200" dirty="0" err="1" smtClean="0">
                <a:solidFill>
                  <a:schemeClr val="accent3">
                    <a:lumMod val="50000"/>
                  </a:schemeClr>
                </a:solidFill>
                <a:ea typeface="+mn-ea"/>
                <a:cs typeface="+mn-cs"/>
              </a:rPr>
              <a:t>Impressed</a:t>
            </a:r>
            <a:r>
              <a:rPr lang="sk-SK" sz="3200" dirty="0" smtClean="0">
                <a:solidFill>
                  <a:schemeClr val="accent3">
                    <a:lumMod val="50000"/>
                  </a:schemeClr>
                </a:solidFill>
                <a:ea typeface="+mn-ea"/>
                <a:cs typeface="+mn-cs"/>
              </a:rPr>
              <a:t> </a:t>
            </a:r>
            <a:r>
              <a:rPr lang="sk-SK" sz="3200" dirty="0" err="1" smtClean="0">
                <a:solidFill>
                  <a:schemeClr val="accent3">
                    <a:lumMod val="50000"/>
                  </a:schemeClr>
                </a:solidFill>
                <a:ea typeface="+mn-ea"/>
                <a:cs typeface="+mn-cs"/>
              </a:rPr>
              <a:t>spherical</a:t>
            </a:r>
            <a:r>
              <a:rPr lang="sk-SK" sz="3200" dirty="0" smtClean="0">
                <a:solidFill>
                  <a:schemeClr val="accent3">
                    <a:lumMod val="50000"/>
                  </a:schemeClr>
                </a:solidFill>
                <a:ea typeface="+mn-ea"/>
                <a:cs typeface="+mn-cs"/>
              </a:rPr>
              <a:t> </a:t>
            </a:r>
            <a:r>
              <a:rPr lang="sk-SK" sz="3200" dirty="0" err="1" smtClean="0">
                <a:solidFill>
                  <a:schemeClr val="accent3">
                    <a:lumMod val="50000"/>
                  </a:schemeClr>
                </a:solidFill>
                <a:ea typeface="+mn-ea"/>
                <a:cs typeface="+mn-cs"/>
              </a:rPr>
              <a:t>mode</a:t>
            </a:r>
            <a:endParaRPr lang="sk-SK" sz="3200" dirty="0">
              <a:solidFill>
                <a:schemeClr val="accent3">
                  <a:lumMod val="50000"/>
                </a:schemeClr>
              </a:solidFill>
              <a:ea typeface="+mn-ea"/>
              <a:cs typeface="+mn-cs"/>
            </a:endParaRPr>
          </a:p>
        </p:txBody>
      </p:sp>
      <p:sp>
        <p:nvSpPr>
          <p:cNvPr id="20483" name="Zástupný symbol obsahu 7"/>
          <p:cNvSpPr>
            <a:spLocks noGrp="1"/>
          </p:cNvSpPr>
          <p:nvPr>
            <p:ph idx="1"/>
          </p:nvPr>
        </p:nvSpPr>
        <p:spPr>
          <a:xfrm>
            <a:off x="642938" y="3143250"/>
            <a:ext cx="3643312" cy="2714625"/>
          </a:xfrm>
        </p:spPr>
        <p:txBody>
          <a:bodyPr/>
          <a:lstStyle/>
          <a:p>
            <a:pPr>
              <a:buFont typeface="Georgia" pitchFamily="18" charset="0"/>
              <a:buNone/>
            </a:pPr>
            <a:r>
              <a:rPr lang="sk-SK" sz="2000" smtClean="0"/>
              <a:t>	Táto karta určuje budenie na základe sférických režimov, ktoré sú buď vyžarujúce alebo mimoriadnej udalosti na štruktúre</a:t>
            </a:r>
          </a:p>
        </p:txBody>
      </p:sp>
      <p:pic>
        <p:nvPicPr>
          <p:cNvPr id="20484" name="Picture 2"/>
          <p:cNvPicPr>
            <a:picLocks noChangeAspect="1" noChangeArrowheads="1"/>
          </p:cNvPicPr>
          <p:nvPr/>
        </p:nvPicPr>
        <p:blipFill>
          <a:blip r:embed="rId2" cstate="print"/>
          <a:srcRect/>
          <a:stretch>
            <a:fillRect/>
          </a:stretch>
        </p:blipFill>
        <p:spPr bwMode="auto">
          <a:xfrm>
            <a:off x="4572000" y="2643188"/>
            <a:ext cx="3857625" cy="38163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textu 15"/>
          <p:cNvSpPr>
            <a:spLocks noGrp="1"/>
          </p:cNvSpPr>
          <p:nvPr>
            <p:ph type="body" sz="half" idx="3"/>
          </p:nvPr>
        </p:nvSpPr>
        <p:spPr>
          <a:xfrm>
            <a:off x="500063" y="1285875"/>
            <a:ext cx="8429625" cy="469900"/>
          </a:xfrm>
        </p:spPr>
        <p:txBody>
          <a:bodyPr/>
          <a:lstStyle/>
          <a:p>
            <a:pPr fontAlgn="auto">
              <a:spcAft>
                <a:spcPts val="0"/>
              </a:spcAft>
              <a:buClr>
                <a:schemeClr val="accent3"/>
              </a:buClr>
              <a:buFont typeface="Georgia"/>
              <a:buNone/>
              <a:defRPr/>
            </a:pPr>
            <a:r>
              <a:rPr lang="pt-BR" dirty="0" smtClean="0"/>
              <a:t>3D vyžarovací diagram guľového TE-módu s n = 5 a M = 0.</a:t>
            </a:r>
            <a:endParaRPr lang="sk-SK" dirty="0"/>
          </a:p>
        </p:txBody>
      </p:sp>
      <p:pic>
        <p:nvPicPr>
          <p:cNvPr id="21507" name="Picture 3"/>
          <p:cNvPicPr>
            <a:picLocks noGrp="1" noChangeAspect="1" noChangeArrowheads="1"/>
          </p:cNvPicPr>
          <p:nvPr>
            <p:ph sz="quarter" idx="2"/>
          </p:nvPr>
        </p:nvPicPr>
        <p:blipFill>
          <a:blip r:embed="rId2" cstate="print"/>
          <a:srcRect/>
          <a:stretch>
            <a:fillRect/>
          </a:stretch>
        </p:blipFill>
        <p:spPr>
          <a:xfrm>
            <a:off x="571500" y="2143125"/>
            <a:ext cx="4905375" cy="3714750"/>
          </a:xfrm>
        </p:spPr>
      </p:pic>
      <p:pic>
        <p:nvPicPr>
          <p:cNvPr id="21508" name="Picture 4"/>
          <p:cNvPicPr>
            <a:picLocks noGrp="1" noChangeAspect="1" noChangeArrowheads="1"/>
          </p:cNvPicPr>
          <p:nvPr>
            <p:ph sz="quarter" idx="4"/>
          </p:nvPr>
        </p:nvPicPr>
        <p:blipFill>
          <a:blip r:embed="rId3" cstate="print"/>
          <a:srcRect/>
          <a:stretch>
            <a:fillRect/>
          </a:stretch>
        </p:blipFill>
        <p:spPr>
          <a:xfrm>
            <a:off x="6143625" y="2071688"/>
            <a:ext cx="2066925" cy="3848100"/>
          </a:xfrm>
        </p:spPr>
      </p:pic>
      <p:sp>
        <p:nvSpPr>
          <p:cNvPr id="21" name="Zástupný symbol textu 15"/>
          <p:cNvSpPr>
            <a:spLocks noGrp="1"/>
          </p:cNvSpPr>
          <p:nvPr>
            <p:ph type="body" sz="half" idx="3"/>
          </p:nvPr>
        </p:nvSpPr>
        <p:spPr>
          <a:xfrm>
            <a:off x="500063" y="6143625"/>
            <a:ext cx="5429250" cy="469900"/>
          </a:xfrm>
        </p:spPr>
        <p:txBody>
          <a:bodyPr/>
          <a:lstStyle/>
          <a:p>
            <a:pPr fontAlgn="auto">
              <a:spcAft>
                <a:spcPts val="0"/>
              </a:spcAft>
              <a:buClr>
                <a:schemeClr val="accent3"/>
              </a:buClr>
              <a:buFont typeface="Georgia"/>
              <a:buNone/>
              <a:defRPr/>
            </a:pPr>
            <a:r>
              <a:rPr lang="sk-SK" dirty="0" smtClean="0"/>
              <a:t>Zadefinovaný v </a:t>
            </a:r>
            <a:r>
              <a:rPr lang="sk-SK" dirty="0" err="1" smtClean="0"/>
              <a:t>EditFEKU</a:t>
            </a:r>
            <a:r>
              <a:rPr lang="sk-SK" dirty="0" smtClean="0"/>
              <a:t>  *.</a:t>
            </a:r>
            <a:r>
              <a:rPr lang="sk-SK" dirty="0" err="1" smtClean="0"/>
              <a:t>fek</a:t>
            </a:r>
            <a:r>
              <a:rPr lang="sk-SK" dirty="0" smtClean="0"/>
              <a:t> </a:t>
            </a:r>
            <a:r>
              <a:rPr lang="sk-SK" dirty="0" err="1" smtClean="0"/>
              <a:t>subor</a:t>
            </a:r>
            <a:endParaRPr lang="sk-SK" dirty="0"/>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971600" y="857250"/>
            <a:ext cx="7886650" cy="1066800"/>
          </a:xfrm>
        </p:spPr>
        <p:txBody>
          <a:bodyPr>
            <a:normAutofit/>
          </a:bodyPr>
          <a:lstStyle/>
          <a:p>
            <a:pPr fontAlgn="auto">
              <a:spcAft>
                <a:spcPts val="0"/>
              </a:spcAft>
              <a:defRPr/>
            </a:pPr>
            <a:r>
              <a:rPr lang="sk-SK" sz="3200" dirty="0" smtClean="0">
                <a:solidFill>
                  <a:schemeClr val="accent3">
                    <a:lumMod val="50000"/>
                  </a:schemeClr>
                </a:solidFill>
                <a:ea typeface="+mn-ea"/>
                <a:cs typeface="+mn-cs"/>
              </a:rPr>
              <a:t>LP – </a:t>
            </a:r>
            <a:r>
              <a:rPr lang="sk-SK" sz="3200" dirty="0" err="1" smtClean="0">
                <a:solidFill>
                  <a:schemeClr val="accent3">
                    <a:lumMod val="50000"/>
                  </a:schemeClr>
                </a:solidFill>
                <a:ea typeface="+mn-ea"/>
                <a:cs typeface="+mn-cs"/>
              </a:rPr>
              <a:t>Load</a:t>
            </a:r>
            <a:r>
              <a:rPr lang="sk-SK" sz="3200" dirty="0" smtClean="0">
                <a:solidFill>
                  <a:schemeClr val="accent3">
                    <a:lumMod val="50000"/>
                  </a:schemeClr>
                </a:solidFill>
                <a:ea typeface="+mn-ea"/>
                <a:cs typeface="+mn-cs"/>
              </a:rPr>
              <a:t> segment </a:t>
            </a:r>
            <a:r>
              <a:rPr lang="sk-SK" sz="3200" dirty="0" err="1" smtClean="0">
                <a:solidFill>
                  <a:schemeClr val="accent3">
                    <a:lumMod val="50000"/>
                  </a:schemeClr>
                </a:solidFill>
                <a:ea typeface="+mn-ea"/>
                <a:cs typeface="+mn-cs"/>
              </a:rPr>
              <a:t>with</a:t>
            </a:r>
            <a:r>
              <a:rPr lang="sk-SK" sz="3200" dirty="0" smtClean="0">
                <a:solidFill>
                  <a:schemeClr val="accent3">
                    <a:lumMod val="50000"/>
                  </a:schemeClr>
                </a:solidFill>
                <a:ea typeface="+mn-ea"/>
                <a:cs typeface="+mn-cs"/>
              </a:rPr>
              <a:t> </a:t>
            </a:r>
            <a:r>
              <a:rPr lang="sk-SK" sz="3200" dirty="0" err="1" smtClean="0">
                <a:solidFill>
                  <a:schemeClr val="accent3">
                    <a:lumMod val="50000"/>
                  </a:schemeClr>
                </a:solidFill>
                <a:ea typeface="+mn-ea"/>
                <a:cs typeface="+mn-cs"/>
              </a:rPr>
              <a:t>parallel</a:t>
            </a:r>
            <a:r>
              <a:rPr lang="sk-SK" sz="3200" dirty="0" smtClean="0">
                <a:solidFill>
                  <a:schemeClr val="accent3">
                    <a:lumMod val="50000"/>
                  </a:schemeClr>
                </a:solidFill>
                <a:ea typeface="+mn-ea"/>
                <a:cs typeface="+mn-cs"/>
              </a:rPr>
              <a:t> </a:t>
            </a:r>
            <a:r>
              <a:rPr lang="sk-SK" sz="3200" dirty="0" err="1" smtClean="0">
                <a:solidFill>
                  <a:schemeClr val="accent3">
                    <a:lumMod val="50000"/>
                  </a:schemeClr>
                </a:solidFill>
                <a:ea typeface="+mn-ea"/>
                <a:cs typeface="+mn-cs"/>
              </a:rPr>
              <a:t>circuit</a:t>
            </a:r>
            <a:endParaRPr lang="sk-SK" sz="3200" dirty="0">
              <a:solidFill>
                <a:schemeClr val="accent3">
                  <a:lumMod val="50000"/>
                </a:schemeClr>
              </a:solidFill>
              <a:ea typeface="+mn-ea"/>
              <a:cs typeface="+mn-cs"/>
            </a:endParaRPr>
          </a:p>
        </p:txBody>
      </p:sp>
      <p:pic>
        <p:nvPicPr>
          <p:cNvPr id="22531" name="Picture 2"/>
          <p:cNvPicPr>
            <a:picLocks noGrp="1" noChangeAspect="1" noChangeArrowheads="1"/>
          </p:cNvPicPr>
          <p:nvPr>
            <p:ph idx="1"/>
          </p:nvPr>
        </p:nvPicPr>
        <p:blipFill>
          <a:blip r:embed="rId2" cstate="print"/>
          <a:srcRect/>
          <a:stretch>
            <a:fillRect/>
          </a:stretch>
        </p:blipFill>
        <p:spPr>
          <a:xfrm>
            <a:off x="642938" y="2214563"/>
            <a:ext cx="3878262" cy="4214812"/>
          </a:xfrm>
        </p:spPr>
      </p:pic>
      <p:sp>
        <p:nvSpPr>
          <p:cNvPr id="11" name="Obdĺžnik 10"/>
          <p:cNvSpPr/>
          <p:nvPr/>
        </p:nvSpPr>
        <p:spPr>
          <a:xfrm>
            <a:off x="5000625" y="2857500"/>
            <a:ext cx="3500438" cy="400050"/>
          </a:xfrm>
          <a:prstGeom prst="rect">
            <a:avLst/>
          </a:prstGeom>
        </p:spPr>
        <p:txBody>
          <a:bodyPr>
            <a:spAutoFit/>
          </a:bodyPr>
          <a:lstStyle/>
          <a:p>
            <a:pPr fontAlgn="auto">
              <a:spcBef>
                <a:spcPts val="0"/>
              </a:spcBef>
              <a:spcAft>
                <a:spcPts val="0"/>
              </a:spcAft>
              <a:defRPr/>
            </a:pPr>
            <a:r>
              <a:rPr lang="sk-SK" sz="2000" b="1" dirty="0">
                <a:latin typeface="+mj-lt"/>
                <a:cs typeface="+mn-cs"/>
              </a:rPr>
              <a:t>Výpočet je potom daný </a:t>
            </a:r>
            <a:r>
              <a:rPr lang="en-GB" sz="2000" b="1" dirty="0">
                <a:latin typeface="+mj-lt"/>
                <a:cs typeface="+mn-cs"/>
              </a:rPr>
              <a:t>:</a:t>
            </a:r>
            <a:endParaRPr lang="sk-SK" sz="2000" dirty="0">
              <a:latin typeface="+mj-lt"/>
              <a:cs typeface="+mn-cs"/>
            </a:endParaRPr>
          </a:p>
        </p:txBody>
      </p:sp>
      <p:pic>
        <p:nvPicPr>
          <p:cNvPr id="22533" name="Picture 4"/>
          <p:cNvPicPr>
            <a:picLocks noChangeAspect="1" noChangeArrowheads="1"/>
          </p:cNvPicPr>
          <p:nvPr/>
        </p:nvPicPr>
        <p:blipFill>
          <a:blip r:embed="rId3" cstate="print"/>
          <a:srcRect/>
          <a:stretch>
            <a:fillRect/>
          </a:stretch>
        </p:blipFill>
        <p:spPr bwMode="auto">
          <a:xfrm>
            <a:off x="5715000" y="3643313"/>
            <a:ext cx="2981325" cy="6953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274638"/>
            <a:ext cx="7890080" cy="1143000"/>
          </a:xfrm>
        </p:spPr>
        <p:txBody>
          <a:bodyPr>
            <a:normAutofit/>
          </a:bodyPr>
          <a:lstStyle/>
          <a:p>
            <a:pPr fontAlgn="auto">
              <a:spcAft>
                <a:spcPts val="0"/>
              </a:spcAft>
              <a:defRPr/>
            </a:pPr>
            <a:r>
              <a:rPr lang="en-GB" sz="3200" dirty="0" smtClean="0">
                <a:solidFill>
                  <a:schemeClr val="accent3">
                    <a:lumMod val="50000"/>
                  </a:schemeClr>
                </a:solidFill>
                <a:ea typeface="+mn-ea"/>
                <a:cs typeface="+mn-cs"/>
              </a:rPr>
              <a:t>LS – Load segment with serial circuit</a:t>
            </a:r>
            <a:endParaRPr lang="sk-SK" sz="3200" dirty="0">
              <a:solidFill>
                <a:schemeClr val="accent3">
                  <a:lumMod val="50000"/>
                </a:schemeClr>
              </a:solidFill>
              <a:ea typeface="+mn-ea"/>
              <a:cs typeface="+mn-cs"/>
            </a:endParaRPr>
          </a:p>
        </p:txBody>
      </p:sp>
      <p:pic>
        <p:nvPicPr>
          <p:cNvPr id="23555" name="Picture 3"/>
          <p:cNvPicPr>
            <a:picLocks noGrp="1" noChangeAspect="1" noChangeArrowheads="1"/>
          </p:cNvPicPr>
          <p:nvPr>
            <p:ph idx="1"/>
          </p:nvPr>
        </p:nvPicPr>
        <p:blipFill>
          <a:blip r:embed="rId2" cstate="print"/>
          <a:srcRect/>
          <a:stretch>
            <a:fillRect/>
          </a:stretch>
        </p:blipFill>
        <p:spPr>
          <a:xfrm>
            <a:off x="428625" y="2714625"/>
            <a:ext cx="4857750" cy="3143250"/>
          </a:xfrm>
        </p:spPr>
      </p:pic>
      <p:sp>
        <p:nvSpPr>
          <p:cNvPr id="7" name="Obdĺžnik 6"/>
          <p:cNvSpPr/>
          <p:nvPr/>
        </p:nvSpPr>
        <p:spPr>
          <a:xfrm>
            <a:off x="5429250" y="3071813"/>
            <a:ext cx="3500438" cy="400050"/>
          </a:xfrm>
          <a:prstGeom prst="rect">
            <a:avLst/>
          </a:prstGeom>
        </p:spPr>
        <p:txBody>
          <a:bodyPr>
            <a:spAutoFit/>
          </a:bodyPr>
          <a:lstStyle/>
          <a:p>
            <a:pPr fontAlgn="auto">
              <a:spcBef>
                <a:spcPts val="0"/>
              </a:spcBef>
              <a:spcAft>
                <a:spcPts val="0"/>
              </a:spcAft>
              <a:defRPr/>
            </a:pPr>
            <a:r>
              <a:rPr lang="sk-SK" sz="2000" b="1" dirty="0">
                <a:latin typeface="+mj-lt"/>
                <a:cs typeface="+mn-cs"/>
              </a:rPr>
              <a:t>Výpočet je potom daný </a:t>
            </a:r>
            <a:r>
              <a:rPr lang="en-GB" sz="2000" b="1" dirty="0">
                <a:latin typeface="+mj-lt"/>
                <a:cs typeface="+mn-cs"/>
              </a:rPr>
              <a:t>:</a:t>
            </a:r>
            <a:endParaRPr lang="sk-SK" sz="2000" dirty="0">
              <a:latin typeface="+mj-lt"/>
              <a:cs typeface="+mn-cs"/>
            </a:endParaRPr>
          </a:p>
        </p:txBody>
      </p:sp>
      <p:pic>
        <p:nvPicPr>
          <p:cNvPr id="23557" name="Picture 4"/>
          <p:cNvPicPr>
            <a:picLocks noChangeAspect="1" noChangeArrowheads="1"/>
          </p:cNvPicPr>
          <p:nvPr/>
        </p:nvPicPr>
        <p:blipFill>
          <a:blip r:embed="rId3" cstate="print"/>
          <a:srcRect/>
          <a:stretch>
            <a:fillRect/>
          </a:stretch>
        </p:blipFill>
        <p:spPr bwMode="auto">
          <a:xfrm>
            <a:off x="6072188" y="3857625"/>
            <a:ext cx="2786062" cy="5127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1043607" y="642938"/>
            <a:ext cx="7614617" cy="1066800"/>
          </a:xfrm>
        </p:spPr>
        <p:txBody>
          <a:bodyPr/>
          <a:lstStyle/>
          <a:p>
            <a:r>
              <a:rPr lang="sk-SK" dirty="0" smtClean="0"/>
              <a:t>Popis kontrolných kariet</a:t>
            </a:r>
          </a:p>
        </p:txBody>
      </p:sp>
      <p:sp>
        <p:nvSpPr>
          <p:cNvPr id="3" name="Zástupný symbol obsahu 2"/>
          <p:cNvSpPr>
            <a:spLocks noGrp="1"/>
          </p:cNvSpPr>
          <p:nvPr>
            <p:ph idx="1"/>
          </p:nvPr>
        </p:nvSpPr>
        <p:spPr>
          <a:xfrm>
            <a:off x="971599" y="1857375"/>
            <a:ext cx="7686625" cy="4859338"/>
          </a:xfrm>
        </p:spPr>
        <p:txBody>
          <a:bodyPr>
            <a:normAutofit lnSpcReduction="10000"/>
          </a:bodyPr>
          <a:lstStyle/>
          <a:p>
            <a:pPr marL="365760" indent="-256032" fontAlgn="auto">
              <a:spcAft>
                <a:spcPts val="0"/>
              </a:spcAft>
              <a:buClr>
                <a:schemeClr val="accent3"/>
              </a:buClr>
              <a:buFont typeface="Georgia"/>
              <a:buChar char="•"/>
              <a:defRPr/>
            </a:pPr>
            <a:r>
              <a:rPr lang="sk-SK" sz="2400" b="1" dirty="0" err="1" smtClean="0">
                <a:latin typeface="+mj-lt"/>
              </a:rPr>
              <a:t>Ax</a:t>
            </a:r>
            <a:r>
              <a:rPr lang="sk-SK" sz="2400" dirty="0" smtClean="0">
                <a:latin typeface="+mj-lt"/>
              </a:rPr>
              <a:t> - </a:t>
            </a:r>
            <a:r>
              <a:rPr lang="sk-SK" sz="2400" dirty="0" smtClean="0">
                <a:solidFill>
                  <a:schemeClr val="accent2">
                    <a:lumMod val="75000"/>
                  </a:schemeClr>
                </a:solidFill>
                <a:latin typeface="+mj-lt"/>
              </a:rPr>
              <a:t>druh budenia </a:t>
            </a:r>
            <a:r>
              <a:rPr lang="sk-SK" sz="2400" dirty="0" smtClean="0">
                <a:latin typeface="+mj-lt"/>
              </a:rPr>
              <a:t>(napr. dopadajúcu rovinnú vlnu, alebo zdroj napätia)</a:t>
            </a:r>
          </a:p>
          <a:p>
            <a:pPr marL="365760" indent="-256032" fontAlgn="auto">
              <a:spcAft>
                <a:spcPts val="0"/>
              </a:spcAft>
              <a:buClr>
                <a:schemeClr val="accent3"/>
              </a:buClr>
              <a:buFont typeface="Georgia"/>
              <a:buChar char="•"/>
              <a:defRPr/>
            </a:pPr>
            <a:r>
              <a:rPr lang="sk-SK" sz="2400" b="1" dirty="0" smtClean="0">
                <a:latin typeface="+mj-lt"/>
              </a:rPr>
              <a:t>BO</a:t>
            </a:r>
            <a:r>
              <a:rPr lang="sk-SK" sz="2400" dirty="0" smtClean="0">
                <a:latin typeface="+mj-lt"/>
              </a:rPr>
              <a:t> - pomocou </a:t>
            </a:r>
            <a:r>
              <a:rPr lang="sk-SK" sz="2400" dirty="0" smtClean="0">
                <a:solidFill>
                  <a:schemeClr val="accent2">
                    <a:lumMod val="75000"/>
                  </a:schemeClr>
                </a:solidFill>
                <a:latin typeface="+mj-lt"/>
              </a:rPr>
              <a:t>koeficientu faktora  odrazu </a:t>
            </a:r>
            <a:r>
              <a:rPr lang="sk-SK" sz="2400" dirty="0" smtClean="0">
                <a:latin typeface="+mj-lt"/>
              </a:rPr>
              <a:t>môže vložiť </a:t>
            </a:r>
            <a:r>
              <a:rPr lang="sk-SK" sz="2400" dirty="0" smtClean="0">
                <a:solidFill>
                  <a:schemeClr val="accent2">
                    <a:lumMod val="75000"/>
                  </a:schemeClr>
                </a:solidFill>
                <a:latin typeface="+mj-lt"/>
              </a:rPr>
              <a:t>umelú krajinku</a:t>
            </a:r>
          </a:p>
          <a:p>
            <a:pPr marL="365760" indent="-256032" fontAlgn="auto">
              <a:spcAft>
                <a:spcPts val="0"/>
              </a:spcAft>
              <a:buClr>
                <a:schemeClr val="accent3"/>
              </a:buClr>
              <a:buFont typeface="Georgia"/>
              <a:buChar char="•"/>
              <a:defRPr/>
            </a:pPr>
            <a:r>
              <a:rPr lang="sk-SK" sz="2400" b="1" dirty="0" smtClean="0">
                <a:latin typeface="+mj-lt"/>
              </a:rPr>
              <a:t>CF - nastaviť typ </a:t>
            </a:r>
            <a:r>
              <a:rPr lang="sk-SK" sz="2400" dirty="0" smtClean="0">
                <a:solidFill>
                  <a:schemeClr val="accent2">
                    <a:lumMod val="75000"/>
                  </a:schemeClr>
                </a:solidFill>
                <a:latin typeface="+mj-lt"/>
              </a:rPr>
              <a:t>integrálnej rovnice </a:t>
            </a:r>
            <a:r>
              <a:rPr lang="sk-SK" sz="2400" b="1" dirty="0" smtClean="0">
                <a:latin typeface="+mj-lt"/>
              </a:rPr>
              <a:t>pre dokonale prevedenie </a:t>
            </a:r>
            <a:r>
              <a:rPr lang="sk-SK" sz="2400" dirty="0" smtClean="0">
                <a:solidFill>
                  <a:schemeClr val="accent2">
                    <a:lumMod val="75000"/>
                  </a:schemeClr>
                </a:solidFill>
                <a:latin typeface="+mj-lt"/>
              </a:rPr>
              <a:t>kovových povrchov</a:t>
            </a:r>
          </a:p>
          <a:p>
            <a:pPr marL="365760" indent="-256032" fontAlgn="auto">
              <a:spcAft>
                <a:spcPts val="0"/>
              </a:spcAft>
              <a:buClr>
                <a:schemeClr val="accent3"/>
              </a:buClr>
              <a:buFont typeface="Georgia"/>
              <a:buChar char="•"/>
              <a:defRPr/>
            </a:pPr>
            <a:r>
              <a:rPr lang="sk-SK" sz="2400" b="1" dirty="0" smtClean="0">
                <a:latin typeface="+mj-lt"/>
              </a:rPr>
              <a:t>CG – výber </a:t>
            </a:r>
            <a:r>
              <a:rPr lang="sk-SK" sz="2400" dirty="0" smtClean="0">
                <a:solidFill>
                  <a:schemeClr val="accent2">
                    <a:lumMod val="75000"/>
                  </a:schemeClr>
                </a:solidFill>
                <a:latin typeface="+mj-lt"/>
              </a:rPr>
              <a:t>algoritmus</a:t>
            </a:r>
            <a:r>
              <a:rPr lang="sk-SK" sz="2400" b="1" dirty="0" smtClean="0">
                <a:latin typeface="+mj-lt"/>
              </a:rPr>
              <a:t> pre riešenie </a:t>
            </a:r>
            <a:r>
              <a:rPr lang="sk-SK" sz="2400" dirty="0" smtClean="0">
                <a:solidFill>
                  <a:schemeClr val="accent2">
                    <a:lumMod val="75000"/>
                  </a:schemeClr>
                </a:solidFill>
                <a:latin typeface="+mj-lt"/>
              </a:rPr>
              <a:t>maticovej rovnice</a:t>
            </a:r>
          </a:p>
          <a:p>
            <a:pPr marL="365760" indent="-256032" fontAlgn="auto">
              <a:spcAft>
                <a:spcPts val="0"/>
              </a:spcAft>
              <a:buClr>
                <a:schemeClr val="accent3"/>
              </a:buClr>
              <a:buFont typeface="Georgia"/>
              <a:buChar char="•"/>
              <a:defRPr/>
            </a:pPr>
            <a:r>
              <a:rPr lang="sk-SK" sz="2400" b="1" dirty="0" smtClean="0">
                <a:latin typeface="+mj-lt"/>
              </a:rPr>
              <a:t>CM - pole pre </a:t>
            </a:r>
            <a:r>
              <a:rPr lang="sk-SK" sz="2400" dirty="0" smtClean="0">
                <a:solidFill>
                  <a:schemeClr val="accent2">
                    <a:lumMod val="75000"/>
                  </a:schemeClr>
                </a:solidFill>
                <a:latin typeface="+mj-lt"/>
              </a:rPr>
              <a:t>výpočet </a:t>
            </a:r>
            <a:r>
              <a:rPr lang="sk-SK" sz="2400" dirty="0" err="1" smtClean="0">
                <a:solidFill>
                  <a:schemeClr val="accent2">
                    <a:lumMod val="75000"/>
                  </a:schemeClr>
                </a:solidFill>
                <a:latin typeface="+mj-lt"/>
              </a:rPr>
              <a:t>CableMod</a:t>
            </a:r>
            <a:r>
              <a:rPr lang="sk-SK" sz="2400" dirty="0" smtClean="0">
                <a:solidFill>
                  <a:schemeClr val="accent2">
                    <a:lumMod val="75000"/>
                  </a:schemeClr>
                </a:solidFill>
                <a:latin typeface="+mj-lt"/>
              </a:rPr>
              <a:t> </a:t>
            </a:r>
            <a:r>
              <a:rPr lang="sk-SK" sz="2400" b="1" dirty="0" smtClean="0">
                <a:latin typeface="+mj-lt"/>
              </a:rPr>
              <a:t>(spojka do vedenia) alebo </a:t>
            </a:r>
            <a:r>
              <a:rPr lang="sk-SK" sz="2400" dirty="0" err="1" smtClean="0">
                <a:solidFill>
                  <a:schemeClr val="accent2">
                    <a:lumMod val="75000"/>
                  </a:schemeClr>
                </a:solidFill>
                <a:latin typeface="+mj-lt"/>
              </a:rPr>
              <a:t>PCBMod</a:t>
            </a:r>
            <a:r>
              <a:rPr lang="sk-SK" sz="2400" b="1" dirty="0" smtClean="0">
                <a:latin typeface="+mj-lt"/>
              </a:rPr>
              <a:t> ( </a:t>
            </a:r>
            <a:r>
              <a:rPr lang="sk-SK" sz="2400" b="1" dirty="0" err="1" smtClean="0">
                <a:latin typeface="+mj-lt"/>
              </a:rPr>
              <a:t>couling</a:t>
            </a:r>
            <a:r>
              <a:rPr lang="sk-SK" sz="2400" b="1" dirty="0" smtClean="0">
                <a:latin typeface="+mj-lt"/>
              </a:rPr>
              <a:t> </a:t>
            </a:r>
            <a:r>
              <a:rPr lang="sk-SK" sz="2400" b="1" dirty="0" err="1" smtClean="0">
                <a:latin typeface="+mj-lt"/>
              </a:rPr>
              <a:t>into</a:t>
            </a:r>
            <a:r>
              <a:rPr lang="sk-SK" sz="2400" b="1" dirty="0" smtClean="0">
                <a:latin typeface="+mj-lt"/>
              </a:rPr>
              <a:t> a PCB ) </a:t>
            </a:r>
          </a:p>
          <a:p>
            <a:pPr marL="365760" indent="-256032" fontAlgn="auto">
              <a:spcAft>
                <a:spcPts val="0"/>
              </a:spcAft>
              <a:buClr>
                <a:schemeClr val="accent3"/>
              </a:buClr>
              <a:buFont typeface="Georgia"/>
              <a:buChar char="•"/>
              <a:defRPr/>
            </a:pPr>
            <a:r>
              <a:rPr lang="sk-SK" sz="2400" b="1" dirty="0" smtClean="0">
                <a:latin typeface="+mj-lt"/>
              </a:rPr>
              <a:t>CO - vloží </a:t>
            </a:r>
            <a:r>
              <a:rPr lang="sk-SK" sz="2400" dirty="0" smtClean="0">
                <a:solidFill>
                  <a:schemeClr val="accent2">
                    <a:lumMod val="75000"/>
                  </a:schemeClr>
                </a:solidFill>
                <a:latin typeface="+mj-lt"/>
              </a:rPr>
              <a:t>dielektrický</a:t>
            </a:r>
            <a:r>
              <a:rPr lang="sk-SK" sz="2400" b="1" dirty="0" smtClean="0">
                <a:latin typeface="+mj-lt"/>
              </a:rPr>
              <a:t> a/alebo </a:t>
            </a:r>
            <a:r>
              <a:rPr lang="sk-SK" sz="2400" dirty="0" smtClean="0">
                <a:solidFill>
                  <a:schemeClr val="accent2">
                    <a:lumMod val="75000"/>
                  </a:schemeClr>
                </a:solidFill>
                <a:latin typeface="+mj-lt"/>
              </a:rPr>
              <a:t>magnetický povrch </a:t>
            </a:r>
            <a:r>
              <a:rPr lang="sk-SK" sz="2400" b="1" dirty="0" smtClean="0">
                <a:latin typeface="+mj-lt"/>
              </a:rPr>
              <a:t>na komponenty</a:t>
            </a:r>
          </a:p>
          <a:p>
            <a:pPr marL="365760" indent="-256032" fontAlgn="auto">
              <a:spcAft>
                <a:spcPts val="0"/>
              </a:spcAft>
              <a:buClr>
                <a:schemeClr val="accent3"/>
              </a:buClr>
              <a:buFont typeface="Georgia"/>
              <a:buChar char="•"/>
              <a:defRPr/>
            </a:pPr>
            <a:r>
              <a:rPr lang="sk-SK" sz="2400" b="1" dirty="0" smtClean="0">
                <a:latin typeface="+mj-lt"/>
              </a:rPr>
              <a:t>DA - vytvára ďalšie súbory pre výsledky</a:t>
            </a:r>
          </a:p>
          <a:p>
            <a:pPr marL="365760" indent="-256032" fontAlgn="auto">
              <a:spcAft>
                <a:spcPts val="0"/>
              </a:spcAft>
              <a:buClr>
                <a:schemeClr val="accent3"/>
              </a:buClr>
              <a:buFont typeface="Georgia"/>
              <a:buChar char="•"/>
              <a:defRPr/>
            </a:pPr>
            <a:endParaRPr lang="sk-SK" sz="2400" b="1" dirty="0" smtClean="0">
              <a:latin typeface="+mj-lt"/>
            </a:endParaRPr>
          </a:p>
        </p:txBody>
      </p:sp>
    </p:spTree>
  </p:cSld>
  <p:clrMapOvr>
    <a:masterClrMapping/>
  </p:clrMapOvr>
  <p:transition spd="med">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971600" y="620689"/>
            <a:ext cx="7715200" cy="5951562"/>
          </a:xfrm>
        </p:spPr>
        <p:txBody>
          <a:bodyPr>
            <a:normAutofit/>
          </a:bodyPr>
          <a:lstStyle/>
          <a:p>
            <a:pPr marL="365760" indent="-256032" fontAlgn="auto">
              <a:spcAft>
                <a:spcPts val="0"/>
              </a:spcAft>
              <a:buClr>
                <a:schemeClr val="accent3"/>
              </a:buClr>
              <a:buFont typeface="Georgia"/>
              <a:buChar char="•"/>
              <a:defRPr/>
            </a:pPr>
            <a:r>
              <a:rPr lang="sk-SK" sz="2400" b="1" dirty="0" smtClean="0">
                <a:latin typeface="+mj-lt"/>
              </a:rPr>
              <a:t>DI - nadobúda </a:t>
            </a:r>
            <a:r>
              <a:rPr lang="sk-SK" sz="2400" dirty="0" smtClean="0">
                <a:solidFill>
                  <a:schemeClr val="accent2">
                    <a:lumMod val="75000"/>
                  </a:schemeClr>
                </a:solidFill>
                <a:latin typeface="+mj-lt"/>
              </a:rPr>
              <a:t>vlastnosti dielektrického médiá</a:t>
            </a:r>
          </a:p>
          <a:p>
            <a:pPr marL="365760" indent="-256032" fontAlgn="auto">
              <a:spcAft>
                <a:spcPts val="0"/>
              </a:spcAft>
              <a:buClr>
                <a:schemeClr val="accent3"/>
              </a:buClr>
              <a:buFont typeface="Georgia"/>
              <a:buChar char="•"/>
              <a:defRPr/>
            </a:pPr>
            <a:r>
              <a:rPr lang="sk-SK" sz="2400" b="1" dirty="0" smtClean="0">
                <a:latin typeface="+mj-lt"/>
              </a:rPr>
              <a:t>EN - označuje </a:t>
            </a:r>
            <a:r>
              <a:rPr lang="sk-SK" sz="2400" dirty="0" smtClean="0">
                <a:solidFill>
                  <a:schemeClr val="accent2">
                    <a:lumMod val="75000"/>
                  </a:schemeClr>
                </a:solidFill>
                <a:latin typeface="+mj-lt"/>
              </a:rPr>
              <a:t>koniec</a:t>
            </a:r>
            <a:r>
              <a:rPr lang="sk-SK" sz="2400" b="1" dirty="0" smtClean="0">
                <a:latin typeface="+mj-lt"/>
              </a:rPr>
              <a:t> vstupného </a:t>
            </a:r>
            <a:r>
              <a:rPr lang="sk-SK" sz="2400" dirty="0" smtClean="0">
                <a:solidFill>
                  <a:schemeClr val="accent2">
                    <a:lumMod val="75000"/>
                  </a:schemeClr>
                </a:solidFill>
                <a:latin typeface="+mj-lt"/>
              </a:rPr>
              <a:t>súboru</a:t>
            </a:r>
          </a:p>
          <a:p>
            <a:pPr marL="365760" indent="-256032" fontAlgn="auto">
              <a:spcAft>
                <a:spcPts val="0"/>
              </a:spcAft>
              <a:buClr>
                <a:schemeClr val="accent3"/>
              </a:buClr>
              <a:buFont typeface="Georgia"/>
              <a:buChar char="•"/>
              <a:defRPr/>
            </a:pPr>
            <a:r>
              <a:rPr lang="sk-SK" sz="2400" b="1" dirty="0" smtClean="0">
                <a:latin typeface="+mj-lt"/>
              </a:rPr>
              <a:t>FE  - výpočet z predpokladom </a:t>
            </a:r>
            <a:r>
              <a:rPr lang="en-GB" sz="2400" dirty="0" smtClean="0">
                <a:solidFill>
                  <a:schemeClr val="accent2">
                    <a:lumMod val="75000"/>
                  </a:schemeClr>
                </a:solidFill>
                <a:latin typeface="+mj-lt"/>
              </a:rPr>
              <a:t>( </a:t>
            </a:r>
            <a:r>
              <a:rPr lang="sk-SK" sz="2400" dirty="0" smtClean="0">
                <a:solidFill>
                  <a:schemeClr val="accent2">
                    <a:lumMod val="75000"/>
                  </a:schemeClr>
                </a:solidFill>
                <a:latin typeface="+mj-lt"/>
              </a:rPr>
              <a:t>v blízkosti poľa</a:t>
            </a:r>
            <a:r>
              <a:rPr lang="en-GB" sz="2400" dirty="0" smtClean="0">
                <a:solidFill>
                  <a:schemeClr val="accent2">
                    <a:lumMod val="75000"/>
                  </a:schemeClr>
                </a:solidFill>
                <a:latin typeface="+mj-lt"/>
              </a:rPr>
              <a:t> )</a:t>
            </a:r>
            <a:endParaRPr lang="sk-SK" sz="2400" dirty="0" smtClean="0">
              <a:solidFill>
                <a:schemeClr val="accent2">
                  <a:lumMod val="75000"/>
                </a:schemeClr>
              </a:solidFill>
              <a:latin typeface="+mj-lt"/>
            </a:endParaRPr>
          </a:p>
          <a:p>
            <a:pPr marL="365760" indent="-256032" fontAlgn="auto">
              <a:spcAft>
                <a:spcPts val="0"/>
              </a:spcAft>
              <a:buClr>
                <a:schemeClr val="accent3"/>
              </a:buClr>
              <a:buFont typeface="Georgia"/>
              <a:buChar char="•"/>
              <a:defRPr/>
            </a:pPr>
            <a:r>
              <a:rPr lang="sk-SK" sz="2400" b="1" dirty="0" smtClean="0">
                <a:latin typeface="+mj-lt"/>
              </a:rPr>
              <a:t>FF - vypočítava z predpokladom</a:t>
            </a:r>
            <a:r>
              <a:rPr lang="en-GB" sz="2400" b="1" dirty="0" smtClean="0">
                <a:latin typeface="+mj-lt"/>
              </a:rPr>
              <a:t> </a:t>
            </a:r>
            <a:r>
              <a:rPr lang="en-GB" sz="2400" dirty="0" smtClean="0">
                <a:solidFill>
                  <a:schemeClr val="accent2">
                    <a:lumMod val="75000"/>
                  </a:schemeClr>
                </a:solidFill>
                <a:latin typeface="+mj-lt"/>
              </a:rPr>
              <a:t>(</a:t>
            </a:r>
            <a:r>
              <a:rPr lang="sk-SK" sz="2400" dirty="0" smtClean="0">
                <a:solidFill>
                  <a:schemeClr val="accent2">
                    <a:lumMod val="75000"/>
                  </a:schemeClr>
                </a:solidFill>
                <a:latin typeface="+mj-lt"/>
              </a:rPr>
              <a:t>ďaleko od polia</a:t>
            </a:r>
            <a:r>
              <a:rPr lang="en-GB" sz="2400" dirty="0" smtClean="0">
                <a:solidFill>
                  <a:schemeClr val="accent2">
                    <a:lumMod val="75000"/>
                  </a:schemeClr>
                </a:solidFill>
                <a:latin typeface="+mj-lt"/>
              </a:rPr>
              <a:t>)</a:t>
            </a:r>
            <a:endParaRPr lang="sk-SK" sz="2400" dirty="0" smtClean="0">
              <a:solidFill>
                <a:schemeClr val="accent2">
                  <a:lumMod val="75000"/>
                </a:schemeClr>
              </a:solidFill>
              <a:latin typeface="+mj-lt"/>
            </a:endParaRPr>
          </a:p>
          <a:p>
            <a:pPr marL="365760" indent="-256032" fontAlgn="auto">
              <a:spcAft>
                <a:spcPts val="0"/>
              </a:spcAft>
              <a:buClr>
                <a:schemeClr val="accent3"/>
              </a:buClr>
              <a:buFont typeface="Georgia"/>
              <a:buChar char="•"/>
              <a:defRPr/>
            </a:pPr>
            <a:r>
              <a:rPr lang="sk-SK" sz="2400" b="1" dirty="0" smtClean="0">
                <a:latin typeface="+mj-lt"/>
              </a:rPr>
              <a:t>FR</a:t>
            </a:r>
            <a:r>
              <a:rPr lang="en-GB" sz="2400" b="1" dirty="0" smtClean="0">
                <a:latin typeface="+mj-lt"/>
              </a:rPr>
              <a:t> -</a:t>
            </a:r>
            <a:r>
              <a:rPr lang="sk-SK" sz="2400" b="1" dirty="0" smtClean="0">
                <a:latin typeface="+mj-lt"/>
              </a:rPr>
              <a:t> nastaví </a:t>
            </a:r>
            <a:r>
              <a:rPr lang="sk-SK" sz="2400" dirty="0" err="1" smtClean="0">
                <a:solidFill>
                  <a:schemeClr val="accent2">
                    <a:lumMod val="75000"/>
                  </a:schemeClr>
                </a:solidFill>
                <a:latin typeface="+mj-lt"/>
              </a:rPr>
              <a:t>frekvenci</a:t>
            </a:r>
            <a:r>
              <a:rPr lang="en-GB" sz="2400" dirty="0" smtClean="0">
                <a:solidFill>
                  <a:schemeClr val="accent2">
                    <a:lumMod val="75000"/>
                  </a:schemeClr>
                </a:solidFill>
                <a:latin typeface="+mj-lt"/>
              </a:rPr>
              <a:t>u</a:t>
            </a:r>
            <a:r>
              <a:rPr lang="sk-SK" sz="2400" b="1" dirty="0" smtClean="0">
                <a:latin typeface="+mj-lt"/>
              </a:rPr>
              <a:t>, pri ktorej </a:t>
            </a:r>
            <a:r>
              <a:rPr lang="en-GB" sz="2400" b="1" dirty="0" err="1" smtClean="0">
                <a:latin typeface="+mj-lt"/>
              </a:rPr>
              <a:t>sa</a:t>
            </a:r>
            <a:r>
              <a:rPr lang="en-GB" sz="2400" b="1" dirty="0" smtClean="0">
                <a:latin typeface="+mj-lt"/>
              </a:rPr>
              <a:t> </a:t>
            </a:r>
            <a:r>
              <a:rPr lang="sk-SK" sz="2400" dirty="0" err="1" smtClean="0">
                <a:solidFill>
                  <a:schemeClr val="accent2">
                    <a:lumMod val="75000"/>
                  </a:schemeClr>
                </a:solidFill>
                <a:latin typeface="+mj-lt"/>
              </a:rPr>
              <a:t>vykon</a:t>
            </a:r>
            <a:r>
              <a:rPr lang="en-GB" sz="2400" dirty="0" err="1" smtClean="0">
                <a:solidFill>
                  <a:schemeClr val="accent2">
                    <a:lumMod val="75000"/>
                  </a:schemeClr>
                </a:solidFill>
                <a:latin typeface="+mj-lt"/>
              </a:rPr>
              <a:t>aj</a:t>
            </a:r>
            <a:r>
              <a:rPr lang="sk-SK" sz="2400" dirty="0" smtClean="0">
                <a:solidFill>
                  <a:schemeClr val="accent2">
                    <a:lumMod val="75000"/>
                  </a:schemeClr>
                </a:solidFill>
                <a:latin typeface="+mj-lt"/>
              </a:rPr>
              <a:t>ú  výpočty</a:t>
            </a:r>
          </a:p>
          <a:p>
            <a:pPr marL="365760" indent="-256032" fontAlgn="auto">
              <a:spcAft>
                <a:spcPts val="0"/>
              </a:spcAft>
              <a:buClr>
                <a:schemeClr val="accent3"/>
              </a:buClr>
              <a:buFont typeface="Georgia"/>
              <a:buChar char="•"/>
              <a:defRPr/>
            </a:pPr>
            <a:r>
              <a:rPr lang="sk-SK" sz="2400" b="1" dirty="0" smtClean="0">
                <a:latin typeface="+mj-lt"/>
              </a:rPr>
              <a:t>GF nastaví </a:t>
            </a:r>
            <a:r>
              <a:rPr lang="sk-SK" sz="2400" dirty="0" err="1" smtClean="0">
                <a:solidFill>
                  <a:schemeClr val="accent2">
                    <a:lumMod val="75000"/>
                  </a:schemeClr>
                </a:solidFill>
                <a:latin typeface="+mj-lt"/>
              </a:rPr>
              <a:t>Greenové</a:t>
            </a:r>
            <a:r>
              <a:rPr lang="sk-SK" sz="2400" dirty="0" smtClean="0">
                <a:solidFill>
                  <a:schemeClr val="accent2">
                    <a:lumMod val="75000"/>
                  </a:schemeClr>
                </a:solidFill>
                <a:latin typeface="+mj-lt"/>
              </a:rPr>
              <a:t> funkcie</a:t>
            </a:r>
          </a:p>
          <a:p>
            <a:pPr marL="365760" indent="-256032" fontAlgn="auto">
              <a:spcAft>
                <a:spcPts val="0"/>
              </a:spcAft>
              <a:buClr>
                <a:schemeClr val="accent3"/>
              </a:buClr>
              <a:buFont typeface="Georgia"/>
              <a:buChar char="•"/>
              <a:defRPr/>
            </a:pPr>
            <a:r>
              <a:rPr lang="sk-SK" sz="2400" b="1" dirty="0" smtClean="0">
                <a:latin typeface="+mj-lt"/>
              </a:rPr>
              <a:t>L4 - pridá </a:t>
            </a:r>
            <a:r>
              <a:rPr lang="sk-SK" sz="2400" dirty="0" smtClean="0">
                <a:solidFill>
                  <a:schemeClr val="accent2">
                    <a:lumMod val="75000"/>
                  </a:schemeClr>
                </a:solidFill>
                <a:latin typeface="+mj-lt"/>
              </a:rPr>
              <a:t>záťaž</a:t>
            </a:r>
            <a:r>
              <a:rPr lang="sk-SK" sz="2400" b="1" dirty="0" smtClean="0">
                <a:latin typeface="+mj-lt"/>
              </a:rPr>
              <a:t> medzi kovovým trojuholníkom a prízemí plocha pre </a:t>
            </a:r>
            <a:r>
              <a:rPr lang="sk-SK" sz="2400" dirty="0" err="1" smtClean="0">
                <a:solidFill>
                  <a:schemeClr val="accent2">
                    <a:lumMod val="75000"/>
                  </a:schemeClr>
                </a:solidFill>
                <a:latin typeface="+mj-lt"/>
              </a:rPr>
              <a:t>viacvrstvove</a:t>
            </a:r>
            <a:r>
              <a:rPr lang="sk-SK" sz="2400" dirty="0" smtClean="0">
                <a:solidFill>
                  <a:schemeClr val="accent2">
                    <a:lumMod val="75000"/>
                  </a:schemeClr>
                </a:solidFill>
                <a:latin typeface="+mj-lt"/>
              </a:rPr>
              <a:t> </a:t>
            </a:r>
            <a:r>
              <a:rPr lang="sk-SK" sz="2400" dirty="0" err="1" smtClean="0">
                <a:solidFill>
                  <a:schemeClr val="accent2">
                    <a:lumMod val="75000"/>
                  </a:schemeClr>
                </a:solidFill>
                <a:latin typeface="+mj-lt"/>
              </a:rPr>
              <a:t>planárne</a:t>
            </a:r>
            <a:r>
              <a:rPr lang="sk-SK" sz="2400" dirty="0" smtClean="0">
                <a:solidFill>
                  <a:schemeClr val="accent2">
                    <a:lumMod val="75000"/>
                  </a:schemeClr>
                </a:solidFill>
                <a:latin typeface="+mj-lt"/>
              </a:rPr>
              <a:t>  </a:t>
            </a:r>
            <a:r>
              <a:rPr lang="en-GB" sz="2400" b="1" dirty="0" smtClean="0">
                <a:latin typeface="+mj-lt"/>
              </a:rPr>
              <a:t>( </a:t>
            </a:r>
            <a:r>
              <a:rPr lang="en-GB" sz="2400" b="1" dirty="0" err="1" smtClean="0">
                <a:latin typeface="+mj-lt"/>
              </a:rPr>
              <a:t>rovinn</a:t>
            </a:r>
            <a:r>
              <a:rPr lang="sk-SK" sz="2400" b="1" dirty="0" smtClean="0">
                <a:latin typeface="+mj-lt"/>
              </a:rPr>
              <a:t>é</a:t>
            </a:r>
            <a:r>
              <a:rPr lang="en-GB" sz="2400" b="1" dirty="0" smtClean="0">
                <a:latin typeface="+mj-lt"/>
              </a:rPr>
              <a:t> ) </a:t>
            </a:r>
            <a:r>
              <a:rPr lang="sk-SK" sz="2400" b="1" dirty="0" err="1" smtClean="0">
                <a:latin typeface="+mj-lt"/>
              </a:rPr>
              <a:t>Greens</a:t>
            </a:r>
            <a:r>
              <a:rPr lang="sk-SK" sz="2400" b="1" dirty="0" smtClean="0">
                <a:latin typeface="+mj-lt"/>
              </a:rPr>
              <a:t> funkcie</a:t>
            </a:r>
          </a:p>
          <a:p>
            <a:pPr marL="365760" indent="-256032" fontAlgn="auto">
              <a:spcAft>
                <a:spcPts val="0"/>
              </a:spcAft>
              <a:buClr>
                <a:schemeClr val="accent3"/>
              </a:buClr>
              <a:buFont typeface="Georgia"/>
              <a:buChar char="•"/>
              <a:defRPr/>
            </a:pPr>
            <a:r>
              <a:rPr lang="sk-SK" sz="2400" b="1" dirty="0" smtClean="0">
                <a:latin typeface="+mj-lt"/>
              </a:rPr>
              <a:t>LD </a:t>
            </a:r>
            <a:r>
              <a:rPr lang="en-GB" sz="2400" b="1" dirty="0" smtClean="0">
                <a:latin typeface="+mj-lt"/>
              </a:rPr>
              <a:t>- </a:t>
            </a:r>
            <a:r>
              <a:rPr lang="sk-SK" sz="2400" b="1" dirty="0" smtClean="0">
                <a:latin typeface="+mj-lt"/>
              </a:rPr>
              <a:t>definuje </a:t>
            </a:r>
            <a:r>
              <a:rPr lang="sk-SK" sz="2400" dirty="0" smtClean="0">
                <a:solidFill>
                  <a:schemeClr val="accent2">
                    <a:lumMod val="75000"/>
                  </a:schemeClr>
                </a:solidFill>
                <a:latin typeface="+mj-lt"/>
              </a:rPr>
              <a:t>distribuovanú záťaž</a:t>
            </a:r>
            <a:r>
              <a:rPr lang="sk-SK" sz="2400" b="1" dirty="0" smtClean="0">
                <a:latin typeface="+mj-lt"/>
              </a:rPr>
              <a:t>, skladajúci sa z </a:t>
            </a:r>
            <a:r>
              <a:rPr lang="sk-SK" sz="2400" dirty="0" smtClean="0">
                <a:solidFill>
                  <a:schemeClr val="accent2">
                    <a:lumMod val="75000"/>
                  </a:schemeClr>
                </a:solidFill>
                <a:latin typeface="+mj-lt"/>
              </a:rPr>
              <a:t>odporu, indukčnosti a kapacity</a:t>
            </a:r>
          </a:p>
          <a:p>
            <a:pPr marL="365760" indent="-256032" fontAlgn="auto">
              <a:spcAft>
                <a:spcPts val="0"/>
              </a:spcAft>
              <a:buClr>
                <a:schemeClr val="accent3"/>
              </a:buClr>
              <a:buFont typeface="Georgia"/>
              <a:buChar char="•"/>
              <a:defRPr/>
            </a:pPr>
            <a:r>
              <a:rPr lang="sk-SK" sz="2400" b="1" dirty="0" smtClean="0">
                <a:latin typeface="+mj-lt"/>
              </a:rPr>
              <a:t>LE - definuje záťaž na hrane medzi </a:t>
            </a:r>
            <a:r>
              <a:rPr lang="sk-SK" sz="2400" b="1" dirty="0" err="1" smtClean="0">
                <a:latin typeface="+mj-lt"/>
              </a:rPr>
              <a:t>trojuholníkovím</a:t>
            </a:r>
            <a:r>
              <a:rPr lang="sk-SK" sz="2400" b="1" dirty="0" smtClean="0">
                <a:latin typeface="+mj-lt"/>
              </a:rPr>
              <a:t> povrchom</a:t>
            </a:r>
          </a:p>
          <a:p>
            <a:pPr marL="365760" indent="-256032" fontAlgn="auto">
              <a:spcAft>
                <a:spcPts val="0"/>
              </a:spcAft>
              <a:buClr>
                <a:schemeClr val="accent3"/>
              </a:buClr>
              <a:buFont typeface="Georgia"/>
              <a:buNone/>
              <a:defRPr/>
            </a:pPr>
            <a:endParaRPr lang="sk-SK" sz="2400" b="1" dirty="0" smtClean="0">
              <a:latin typeface="+mj-lt"/>
            </a:endParaRPr>
          </a:p>
          <a:p>
            <a:pPr marL="365760" indent="-256032" fontAlgn="auto">
              <a:spcAft>
                <a:spcPts val="0"/>
              </a:spcAft>
              <a:buClr>
                <a:schemeClr val="accent3"/>
              </a:buClr>
              <a:buFont typeface="Georgia"/>
              <a:buChar char="•"/>
              <a:defRPr/>
            </a:pPr>
            <a:endParaRPr lang="sk-SK" sz="2400" b="1" dirty="0" smtClean="0">
              <a:latin typeface="+mj-lt"/>
            </a:endParaRPr>
          </a:p>
        </p:txBody>
      </p:sp>
    </p:spTree>
  </p:cSld>
  <p:clrMapOvr>
    <a:masterClrMapping/>
  </p:clrMapOvr>
  <p:transition spd="med">
    <p:pull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idx="1"/>
          </p:nvPr>
        </p:nvSpPr>
        <p:spPr>
          <a:xfrm>
            <a:off x="971600" y="404664"/>
            <a:ext cx="7715200" cy="6239024"/>
          </a:xfrm>
        </p:spPr>
        <p:txBody>
          <a:bodyPr>
            <a:normAutofit/>
          </a:bodyPr>
          <a:lstStyle/>
          <a:p>
            <a:pPr marL="365760" indent="-256032" fontAlgn="auto">
              <a:spcAft>
                <a:spcPts val="0"/>
              </a:spcAft>
              <a:buClr>
                <a:schemeClr val="accent3"/>
              </a:buClr>
              <a:buFont typeface="Georgia"/>
              <a:buChar char="•"/>
              <a:defRPr/>
            </a:pPr>
            <a:r>
              <a:rPr lang="sk-SK" sz="2400" b="1" dirty="0" smtClean="0">
                <a:latin typeface="+mj-lt"/>
              </a:rPr>
              <a:t>LP - definuje </a:t>
            </a:r>
            <a:r>
              <a:rPr lang="sk-SK" sz="2400" dirty="0" smtClean="0">
                <a:solidFill>
                  <a:schemeClr val="accent2">
                    <a:lumMod val="75000"/>
                  </a:schemeClr>
                </a:solidFill>
                <a:latin typeface="+mj-lt"/>
              </a:rPr>
              <a:t>záťaž</a:t>
            </a:r>
            <a:r>
              <a:rPr lang="sk-SK" sz="2400" b="1" dirty="0" smtClean="0">
                <a:latin typeface="+mj-lt"/>
              </a:rPr>
              <a:t> ako </a:t>
            </a:r>
            <a:r>
              <a:rPr lang="sk-SK" sz="2400" dirty="0" smtClean="0">
                <a:solidFill>
                  <a:schemeClr val="accent2">
                    <a:lumMod val="75000"/>
                  </a:schemeClr>
                </a:solidFill>
                <a:latin typeface="+mj-lt"/>
              </a:rPr>
              <a:t>paralelný obvod </a:t>
            </a:r>
            <a:r>
              <a:rPr lang="sk-SK" sz="2400" b="1" dirty="0" smtClean="0">
                <a:latin typeface="+mj-lt"/>
              </a:rPr>
              <a:t>(odpor, indukčnosť a kapacita)</a:t>
            </a:r>
          </a:p>
          <a:p>
            <a:pPr marL="365760" indent="-256032" fontAlgn="auto">
              <a:spcAft>
                <a:spcPts val="0"/>
              </a:spcAft>
              <a:buClr>
                <a:schemeClr val="accent3"/>
              </a:buClr>
              <a:buFont typeface="Georgia"/>
              <a:buChar char="•"/>
              <a:defRPr/>
            </a:pPr>
            <a:r>
              <a:rPr lang="sk-SK" sz="2400" b="1" dirty="0" smtClean="0">
                <a:latin typeface="+mj-lt"/>
              </a:rPr>
              <a:t>LS - definuje </a:t>
            </a:r>
            <a:r>
              <a:rPr lang="sk-SK" sz="2400" dirty="0" smtClean="0">
                <a:solidFill>
                  <a:schemeClr val="accent2">
                    <a:lumMod val="75000"/>
                  </a:schemeClr>
                </a:solidFill>
                <a:latin typeface="+mj-lt"/>
              </a:rPr>
              <a:t>záťaž</a:t>
            </a:r>
            <a:r>
              <a:rPr lang="sk-SK" sz="2400" b="1" dirty="0" smtClean="0">
                <a:latin typeface="+mj-lt"/>
              </a:rPr>
              <a:t> ako </a:t>
            </a:r>
            <a:r>
              <a:rPr lang="sk-SK" sz="2400" dirty="0" smtClean="0">
                <a:solidFill>
                  <a:schemeClr val="accent2">
                    <a:lumMod val="75000"/>
                  </a:schemeClr>
                </a:solidFill>
                <a:latin typeface="+mj-lt"/>
              </a:rPr>
              <a:t>sériový obvod </a:t>
            </a:r>
            <a:r>
              <a:rPr lang="sk-SK" sz="2400" b="1" dirty="0" smtClean="0">
                <a:latin typeface="+mj-lt"/>
              </a:rPr>
              <a:t>(odpor, indukčnosť a kapacita)</a:t>
            </a:r>
            <a:endParaRPr lang="en-US" sz="2400" b="1" dirty="0" smtClean="0">
              <a:latin typeface="+mj-lt"/>
            </a:endParaRPr>
          </a:p>
          <a:p>
            <a:pPr marL="365760" indent="-256032" fontAlgn="auto">
              <a:spcAft>
                <a:spcPts val="0"/>
              </a:spcAft>
              <a:buClr>
                <a:schemeClr val="accent3"/>
              </a:buClr>
              <a:buFont typeface="Georgia"/>
              <a:buChar char="•"/>
              <a:defRPr/>
            </a:pPr>
            <a:r>
              <a:rPr lang="en-US" sz="2400" b="1" dirty="0" smtClean="0">
                <a:latin typeface="+mj-lt"/>
              </a:rPr>
              <a:t>LZ </a:t>
            </a:r>
            <a:r>
              <a:rPr lang="sk-SK" sz="2400" b="1" dirty="0" smtClean="0">
                <a:latin typeface="+mj-lt"/>
              </a:rPr>
              <a:t>- </a:t>
            </a:r>
            <a:r>
              <a:rPr lang="en-US" sz="2400" b="1" dirty="0" err="1" smtClean="0">
                <a:latin typeface="+mj-lt"/>
              </a:rPr>
              <a:t>definuje</a:t>
            </a:r>
            <a:r>
              <a:rPr lang="en-US" sz="2400" b="1" dirty="0" smtClean="0">
                <a:latin typeface="+mj-lt"/>
              </a:rPr>
              <a:t> </a:t>
            </a:r>
            <a:r>
              <a:rPr lang="en-US" sz="2400" dirty="0" err="1" smtClean="0">
                <a:solidFill>
                  <a:schemeClr val="accent2">
                    <a:lumMod val="75000"/>
                  </a:schemeClr>
                </a:solidFill>
                <a:latin typeface="+mj-lt"/>
              </a:rPr>
              <a:t>komplexn</a:t>
            </a:r>
            <a:r>
              <a:rPr lang="sk-SK" sz="2400" dirty="0" smtClean="0">
                <a:solidFill>
                  <a:schemeClr val="accent2">
                    <a:lumMod val="75000"/>
                  </a:schemeClr>
                </a:solidFill>
                <a:latin typeface="+mj-lt"/>
              </a:rPr>
              <a:t>ú</a:t>
            </a:r>
            <a:r>
              <a:rPr lang="en-US" sz="2400" dirty="0" smtClean="0">
                <a:solidFill>
                  <a:schemeClr val="accent2">
                    <a:lumMod val="75000"/>
                  </a:schemeClr>
                </a:solidFill>
                <a:latin typeface="+mj-lt"/>
              </a:rPr>
              <a:t> </a:t>
            </a:r>
            <a:r>
              <a:rPr lang="en-US" sz="2400" dirty="0" err="1" smtClean="0">
                <a:solidFill>
                  <a:schemeClr val="accent2">
                    <a:lumMod val="75000"/>
                  </a:schemeClr>
                </a:solidFill>
                <a:latin typeface="+mj-lt"/>
              </a:rPr>
              <a:t>záťaž</a:t>
            </a:r>
            <a:endParaRPr lang="sk-SK" sz="2400" dirty="0" smtClean="0">
              <a:solidFill>
                <a:schemeClr val="accent2">
                  <a:lumMod val="75000"/>
                </a:schemeClr>
              </a:solidFill>
              <a:latin typeface="+mj-lt"/>
            </a:endParaRPr>
          </a:p>
          <a:p>
            <a:pPr marL="365760" indent="-256032" fontAlgn="auto">
              <a:spcAft>
                <a:spcPts val="0"/>
              </a:spcAft>
              <a:buClr>
                <a:schemeClr val="accent3"/>
              </a:buClr>
              <a:buFont typeface="Georgia"/>
              <a:buChar char="•"/>
              <a:defRPr/>
            </a:pPr>
            <a:r>
              <a:rPr lang="sk-SK" sz="2400" b="1" dirty="0" smtClean="0">
                <a:latin typeface="+mj-lt"/>
              </a:rPr>
              <a:t>OF - </a:t>
            </a:r>
            <a:r>
              <a:rPr lang="sk-SK" sz="2400" dirty="0" err="1" smtClean="0">
                <a:solidFill>
                  <a:schemeClr val="accent2">
                    <a:lumMod val="75000"/>
                  </a:schemeClr>
                </a:solidFill>
                <a:latin typeface="+mj-lt"/>
              </a:rPr>
              <a:t>offset</a:t>
            </a:r>
            <a:r>
              <a:rPr lang="sk-SK" sz="2400" b="1" dirty="0" smtClean="0">
                <a:latin typeface="+mj-lt"/>
              </a:rPr>
              <a:t>, </a:t>
            </a:r>
            <a:r>
              <a:rPr lang="sk-SK" sz="2400" b="1" dirty="0" err="1" smtClean="0">
                <a:latin typeface="+mj-lt"/>
              </a:rPr>
              <a:t>tj</a:t>
            </a:r>
            <a:r>
              <a:rPr lang="sk-SK" sz="2400" b="1" dirty="0" smtClean="0">
                <a:latin typeface="+mj-lt"/>
              </a:rPr>
              <a:t> posunutie o pôvode pri výpočte v blízkosti poľa</a:t>
            </a:r>
          </a:p>
          <a:p>
            <a:pPr marL="365760" indent="-256032" fontAlgn="auto">
              <a:spcAft>
                <a:spcPts val="0"/>
              </a:spcAft>
              <a:buClr>
                <a:schemeClr val="accent3"/>
              </a:buClr>
              <a:buFont typeface="Georgia"/>
              <a:buChar char="•"/>
              <a:defRPr/>
            </a:pPr>
            <a:r>
              <a:rPr lang="sk-SK" sz="2400" b="1" dirty="0" smtClean="0">
                <a:latin typeface="+mj-lt"/>
              </a:rPr>
              <a:t>OS - uloží do súboru </a:t>
            </a:r>
            <a:r>
              <a:rPr lang="sk-SK" sz="2400" dirty="0" smtClean="0">
                <a:solidFill>
                  <a:schemeClr val="accent2">
                    <a:lumMod val="75000"/>
                  </a:schemeClr>
                </a:solidFill>
                <a:latin typeface="+mj-lt"/>
              </a:rPr>
              <a:t>plošné prúdy</a:t>
            </a:r>
          </a:p>
          <a:p>
            <a:pPr marL="365760" indent="-256032" fontAlgn="auto">
              <a:spcAft>
                <a:spcPts val="0"/>
              </a:spcAft>
              <a:buClr>
                <a:schemeClr val="accent3"/>
              </a:buClr>
              <a:buFont typeface="Georgia"/>
              <a:buChar char="•"/>
              <a:defRPr/>
            </a:pPr>
            <a:r>
              <a:rPr lang="sk-SK" sz="2400" b="1" dirty="0" smtClean="0">
                <a:latin typeface="+mj-lt"/>
              </a:rPr>
              <a:t>PS - stanovuje všeobecné kontrolné parametre</a:t>
            </a:r>
          </a:p>
          <a:p>
            <a:pPr marL="365760" indent="-256032" fontAlgn="auto">
              <a:spcAft>
                <a:spcPts val="0"/>
              </a:spcAft>
              <a:buClr>
                <a:schemeClr val="accent3"/>
              </a:buClr>
              <a:buFont typeface="Georgia"/>
              <a:buChar char="•"/>
              <a:defRPr/>
            </a:pPr>
            <a:r>
              <a:rPr lang="sk-SK" sz="2400" b="1" dirty="0" smtClean="0">
                <a:latin typeface="+mj-lt"/>
              </a:rPr>
              <a:t>PW - definuje </a:t>
            </a:r>
            <a:r>
              <a:rPr lang="sk-SK" sz="2400" dirty="0" smtClean="0">
                <a:solidFill>
                  <a:schemeClr val="accent2">
                    <a:lumMod val="75000"/>
                  </a:schemeClr>
                </a:solidFill>
                <a:latin typeface="+mj-lt"/>
              </a:rPr>
              <a:t>vyžarovací výkon vysielacej</a:t>
            </a:r>
            <a:r>
              <a:rPr lang="sk-SK" sz="2400" b="1" dirty="0" smtClean="0">
                <a:latin typeface="+mj-lt"/>
              </a:rPr>
              <a:t> </a:t>
            </a:r>
            <a:r>
              <a:rPr lang="sk-SK" sz="2400" dirty="0" smtClean="0">
                <a:solidFill>
                  <a:schemeClr val="accent2">
                    <a:lumMod val="75000"/>
                  </a:schemeClr>
                </a:solidFill>
                <a:latin typeface="+mj-lt"/>
              </a:rPr>
              <a:t>antény</a:t>
            </a:r>
          </a:p>
          <a:p>
            <a:pPr marL="365760" indent="-256032" fontAlgn="auto">
              <a:spcAft>
                <a:spcPts val="0"/>
              </a:spcAft>
              <a:buClr>
                <a:schemeClr val="accent3"/>
              </a:buClr>
              <a:buFont typeface="Georgia"/>
              <a:buChar char="•"/>
              <a:defRPr/>
            </a:pPr>
            <a:r>
              <a:rPr lang="sk-SK" sz="2400" b="1" dirty="0" smtClean="0">
                <a:latin typeface="+mj-lt"/>
              </a:rPr>
              <a:t>SA – používa sa na výpočet SAR v dielektrických médiách</a:t>
            </a:r>
          </a:p>
          <a:p>
            <a:pPr marL="365760" indent="-256032" fontAlgn="auto">
              <a:spcAft>
                <a:spcPts val="0"/>
              </a:spcAft>
              <a:buClr>
                <a:schemeClr val="accent3"/>
              </a:buClr>
              <a:buFont typeface="Georgia"/>
              <a:buChar char="•"/>
              <a:defRPr/>
            </a:pPr>
            <a:r>
              <a:rPr lang="sk-SK" sz="2400" b="1" dirty="0" smtClean="0">
                <a:latin typeface="+mj-lt"/>
              </a:rPr>
              <a:t>SK - nadobúda konečnú vodivosť zohľadniť </a:t>
            </a:r>
            <a:r>
              <a:rPr lang="sk-SK" sz="2400" dirty="0" smtClean="0">
                <a:solidFill>
                  <a:schemeClr val="accent2">
                    <a:lumMod val="75000"/>
                  </a:schemeClr>
                </a:solidFill>
                <a:latin typeface="+mj-lt"/>
              </a:rPr>
              <a:t>skin efektu </a:t>
            </a:r>
            <a:r>
              <a:rPr lang="sk-SK" sz="2400" b="1" dirty="0" smtClean="0">
                <a:latin typeface="+mj-lt"/>
              </a:rPr>
              <a:t>z odporových strát, tiež u tenkých dielektrických cestách</a:t>
            </a:r>
          </a:p>
          <a:p>
            <a:pPr marL="365760" indent="-256032" fontAlgn="auto">
              <a:spcAft>
                <a:spcPts val="0"/>
              </a:spcAft>
              <a:buClr>
                <a:schemeClr val="accent3"/>
              </a:buClr>
              <a:buFont typeface="Georgia"/>
              <a:buChar char="•"/>
              <a:defRPr/>
            </a:pPr>
            <a:endParaRPr lang="sk-SK" sz="2400" b="1" dirty="0" smtClean="0">
              <a:latin typeface="+mj-lt"/>
            </a:endParaRPr>
          </a:p>
        </p:txBody>
      </p:sp>
    </p:spTree>
  </p:cSld>
  <p:clrMapOvr>
    <a:masterClrMapping/>
  </p:clrMapOvr>
  <p:transition spd="med">
    <p:pull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971599" y="275069"/>
            <a:ext cx="7508561" cy="1144920"/>
          </a:xfrm>
          <a:ln/>
        </p:spPr>
        <p:txBody>
          <a:bodyPr tIns="25471">
            <a:normAutofit/>
          </a:bodyPr>
          <a:lstStyle/>
          <a:p>
            <a:pPr marL="365760" indent="-283464">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4000" dirty="0" err="1" smtClean="0"/>
              <a:t>Čo</a:t>
            </a:r>
            <a:r>
              <a:rPr lang="cs-CZ" sz="4000" dirty="0" smtClean="0"/>
              <a:t> je POSTFEKO?</a:t>
            </a:r>
          </a:p>
        </p:txBody>
      </p:sp>
      <p:sp>
        <p:nvSpPr>
          <p:cNvPr id="6146" name="Rectangle 2"/>
          <p:cNvSpPr>
            <a:spLocks noGrp="1" noChangeArrowheads="1"/>
          </p:cNvSpPr>
          <p:nvPr>
            <p:ph type="subTitle" idx="4294967295"/>
          </p:nvPr>
        </p:nvSpPr>
        <p:spPr bwMode="auto">
          <a:xfrm>
            <a:off x="971599" y="1268760"/>
            <a:ext cx="7920881" cy="5400600"/>
          </a:xfrm>
          <a:prstGeom prst="rect">
            <a:avLst/>
          </a:prstGeom>
          <a:noFill/>
          <a:ln/>
        </p:spPr>
        <p:txBody>
          <a:bodyPr lIns="0" tIns="22532" rIns="0" bIns="0" anchor="ctr">
            <a:normAutofit/>
          </a:bodyPr>
          <a:lstStyle/>
          <a:p>
            <a:pPr marL="195843" indent="-194403">
              <a:lnSpc>
                <a:spcPct val="90000"/>
              </a:lnSpc>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defRPr/>
            </a:pPr>
            <a:r>
              <a:rPr lang="sk-SK" sz="2800" dirty="0" smtClean="0"/>
              <a:t>Súčasť balíka FEKO.</a:t>
            </a:r>
          </a:p>
          <a:p>
            <a:pPr marL="195843" indent="-194403">
              <a:lnSpc>
                <a:spcPct val="90000"/>
              </a:lnSpc>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defRPr/>
            </a:pPr>
            <a:r>
              <a:rPr lang="sk-SK" sz="2800" dirty="0" smtClean="0"/>
              <a:t>Slúži na zobrazenie výsledkov simulácie a ich ďalšie spracovanie, optimalizáciu a vykonanie prípadných korekcií modelu.</a:t>
            </a:r>
          </a:p>
          <a:p>
            <a:pPr marL="195843" indent="-194403">
              <a:lnSpc>
                <a:spcPct val="90000"/>
              </a:lnSpc>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defRPr/>
            </a:pPr>
            <a:r>
              <a:rPr lang="sk-SK" sz="2800" dirty="0" smtClean="0"/>
              <a:t>Zobrazenie v 2D alebo 3D forme.</a:t>
            </a:r>
          </a:p>
          <a:p>
            <a:pPr marL="195843" indent="-194403">
              <a:lnSpc>
                <a:spcPct val="90000"/>
              </a:lnSpc>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defRPr/>
            </a:pPr>
            <a:r>
              <a:rPr lang="sk-SK" sz="2800" dirty="0" smtClean="0"/>
              <a:t>Pracuje v reálnom čase.</a:t>
            </a:r>
          </a:p>
          <a:p>
            <a:pPr marL="195843" indent="-194403">
              <a:lnSpc>
                <a:spcPct val="90000"/>
              </a:lnSpc>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defRPr/>
            </a:pPr>
            <a:r>
              <a:rPr lang="sk-SK" sz="2800" dirty="0" smtClean="0"/>
              <a:t>Veľmi podobné prostredie ako CADFEKO.</a:t>
            </a:r>
          </a:p>
          <a:p>
            <a:pPr marL="195843" indent="-194403" algn="ctr">
              <a:spcBef>
                <a:spcPts val="726"/>
              </a:spcBef>
              <a:buClrTx/>
              <a:buNone/>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endParaRPr lang="sk-SK"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971600" y="0"/>
            <a:ext cx="7715200" cy="1143000"/>
          </a:xfrm>
        </p:spPr>
        <p:txBody>
          <a:bodyPr/>
          <a:lstStyle/>
          <a:p>
            <a:r>
              <a:rPr lang="sk-SK" dirty="0"/>
              <a:t>Spustenie POSTFEKO</a:t>
            </a:r>
          </a:p>
        </p:txBody>
      </p:sp>
      <p:pic>
        <p:nvPicPr>
          <p:cNvPr id="9220" name="Picture 4"/>
          <p:cNvPicPr>
            <a:picLocks noChangeAspect="1" noChangeArrowheads="1"/>
          </p:cNvPicPr>
          <p:nvPr/>
        </p:nvPicPr>
        <p:blipFill>
          <a:blip r:embed="rId3" cstate="print"/>
          <a:srcRect/>
          <a:stretch>
            <a:fillRect/>
          </a:stretch>
        </p:blipFill>
        <p:spPr bwMode="auto">
          <a:xfrm>
            <a:off x="0" y="1035050"/>
            <a:ext cx="9144000" cy="582295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971600" y="0"/>
            <a:ext cx="7715200" cy="1143000"/>
          </a:xfrm>
        </p:spPr>
        <p:txBody>
          <a:bodyPr/>
          <a:lstStyle/>
          <a:p>
            <a:r>
              <a:rPr lang="sk-SK" dirty="0"/>
              <a:t>Rozhranie POSTFEKO</a:t>
            </a:r>
          </a:p>
        </p:txBody>
      </p:sp>
      <p:pic>
        <p:nvPicPr>
          <p:cNvPr id="10244" name="Picture 4"/>
          <p:cNvPicPr>
            <a:picLocks noChangeAspect="1" noChangeArrowheads="1"/>
          </p:cNvPicPr>
          <p:nvPr/>
        </p:nvPicPr>
        <p:blipFill>
          <a:blip r:embed="rId2" cstate="print"/>
          <a:srcRect/>
          <a:stretch>
            <a:fillRect/>
          </a:stretch>
        </p:blipFill>
        <p:spPr bwMode="auto">
          <a:xfrm>
            <a:off x="1143000" y="1031875"/>
            <a:ext cx="6783388" cy="58261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1043607" y="275070"/>
            <a:ext cx="7435113" cy="1143480"/>
          </a:xfrm>
          <a:ln/>
        </p:spPr>
        <p:txBody>
          <a:bodyPr lIns="82945" tIns="41473" rIns="82945" bIns="41473">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sk-SK" sz="2900" dirty="0"/>
              <a:t>Analýza antén (</a:t>
            </a:r>
            <a:r>
              <a:rPr lang="sk-SK" sz="2900" dirty="0" err="1"/>
              <a:t>Antenna</a:t>
            </a:r>
            <a:r>
              <a:rPr lang="sk-SK" sz="2900" dirty="0"/>
              <a:t> </a:t>
            </a:r>
            <a:r>
              <a:rPr lang="sk-SK" sz="2900" dirty="0" err="1"/>
              <a:t>Analysis</a:t>
            </a:r>
            <a:r>
              <a:rPr lang="sk-SK" sz="2900" dirty="0"/>
              <a:t>)</a:t>
            </a:r>
          </a:p>
        </p:txBody>
      </p:sp>
      <p:sp>
        <p:nvSpPr>
          <p:cNvPr id="8194" name="Rectangle 2"/>
          <p:cNvSpPr>
            <a:spLocks noGrp="1" noChangeArrowheads="1"/>
          </p:cNvSpPr>
          <p:nvPr>
            <p:ph type="body" idx="1"/>
          </p:nvPr>
        </p:nvSpPr>
        <p:spPr>
          <a:xfrm>
            <a:off x="843840" y="1906761"/>
            <a:ext cx="7634880" cy="4319014"/>
          </a:xfrm>
          <a:ln/>
        </p:spPr>
        <p:txBody>
          <a:bodyPr lIns="82945" tIns="41473" rIns="82945" bIns="41473">
            <a:normAutofit/>
          </a:bodyPr>
          <a:lstStyle/>
          <a:p>
            <a:pPr indent="-309605">
              <a:buSzPct val="45000"/>
              <a:buFont typeface="Symbol" charset="2"/>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sk-SK" sz="2800" dirty="0" smtClean="0"/>
              <a:t>Rýchla </a:t>
            </a:r>
            <a:r>
              <a:rPr lang="sk-SK" sz="2800" dirty="0"/>
              <a:t>simulácia antén v širokom frekvenčnom pásme.</a:t>
            </a:r>
          </a:p>
          <a:p>
            <a:pPr indent="-309605">
              <a:buSzPct val="45000"/>
              <a:buFont typeface="Symbol" charset="2"/>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sk-SK" sz="2800" dirty="0" smtClean="0"/>
              <a:t>Optimalizácia </a:t>
            </a:r>
            <a:r>
              <a:rPr lang="sk-SK" sz="2800" dirty="0"/>
              <a:t>antény pre maximálny výkon.</a:t>
            </a:r>
          </a:p>
          <a:p>
            <a:pPr indent="-309605">
              <a:buSzPct val="45000"/>
              <a:buFont typeface="Symbol" charset="2"/>
              <a:buChar char=""/>
              <a:tabLst>
                <a:tab pos="404813" algn="l"/>
                <a:tab pos="4429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sk-SK" sz="2800" dirty="0" smtClean="0"/>
              <a:t>Hodnotenie  </a:t>
            </a:r>
            <a:r>
              <a:rPr lang="sk-SK" sz="2800" dirty="0"/>
              <a:t>výkonu antény pri inštalácii v operačnom prostredí.</a:t>
            </a:r>
          </a:p>
          <a:p>
            <a:pPr indent="-309605">
              <a:buSzPct val="45000"/>
              <a:buFont typeface="Symbol" charset="2"/>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sk-SK" sz="2800" dirty="0" smtClean="0"/>
              <a:t> </a:t>
            </a:r>
            <a:r>
              <a:rPr lang="sk-SK" sz="2800" dirty="0"/>
              <a:t>Vizualizácia výsledkov.</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Grp="1" noRot="1" noChangeArrowheads="1"/>
          </p:cNvSpPr>
          <p:nvPr>
            <p:ph type="body" sz="half" idx="1"/>
          </p:nvPr>
        </p:nvSpPr>
        <p:spPr>
          <a:xfrm>
            <a:off x="6705600" y="1219200"/>
            <a:ext cx="2438400" cy="5638800"/>
          </a:xfrm>
        </p:spPr>
        <p:txBody>
          <a:bodyPr/>
          <a:lstStyle/>
          <a:p>
            <a:r>
              <a:rPr lang="sk-SK" sz="2800"/>
              <a:t>Zoom</a:t>
            </a:r>
          </a:p>
          <a:p>
            <a:r>
              <a:rPr lang="sk-SK" sz="2800"/>
              <a:t>Rotácia</a:t>
            </a:r>
          </a:p>
          <a:p>
            <a:r>
              <a:rPr lang="sk-SK" sz="2800"/>
              <a:t>Posun modelu</a:t>
            </a:r>
          </a:p>
          <a:p>
            <a:endParaRPr lang="sk-SK" sz="2800"/>
          </a:p>
          <a:p>
            <a:endParaRPr lang="sk-SK" sz="2800"/>
          </a:p>
        </p:txBody>
      </p:sp>
      <p:pic>
        <p:nvPicPr>
          <p:cNvPr id="13320" name="Picture 8"/>
          <p:cNvPicPr>
            <a:picLocks noGrp="1" noChangeAspect="1" noChangeArrowheads="1"/>
          </p:cNvPicPr>
          <p:nvPr>
            <p:ph sz="half" idx="2"/>
          </p:nvPr>
        </p:nvPicPr>
        <p:blipFill>
          <a:blip r:embed="rId3" cstate="print"/>
          <a:srcRect/>
          <a:stretch>
            <a:fillRect/>
          </a:stretch>
        </p:blipFill>
        <p:spPr>
          <a:xfrm>
            <a:off x="0" y="1033463"/>
            <a:ext cx="6781800" cy="5824537"/>
          </a:xfrm>
        </p:spPr>
      </p:pic>
      <p:sp>
        <p:nvSpPr>
          <p:cNvPr id="13321" name="Rectangle 9"/>
          <p:cNvSpPr>
            <a:spLocks noGrp="1" noRot="1" noChangeArrowheads="1"/>
          </p:cNvSpPr>
          <p:nvPr>
            <p:ph type="title"/>
          </p:nvPr>
        </p:nvSpPr>
        <p:spPr>
          <a:xfrm>
            <a:off x="971600" y="0"/>
            <a:ext cx="7715200" cy="1143000"/>
          </a:xfrm>
        </p:spPr>
        <p:txBody>
          <a:bodyPr/>
          <a:lstStyle/>
          <a:p>
            <a:r>
              <a:rPr lang="sk-SK" dirty="0"/>
              <a:t>Základné nástroje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noGrp="1" noRot="1" noChangeArrowheads="1"/>
          </p:cNvSpPr>
          <p:nvPr>
            <p:ph type="title"/>
          </p:nvPr>
        </p:nvSpPr>
        <p:spPr>
          <a:xfrm>
            <a:off x="971600" y="0"/>
            <a:ext cx="7715200" cy="1143000"/>
          </a:xfrm>
        </p:spPr>
        <p:txBody>
          <a:bodyPr/>
          <a:lstStyle/>
          <a:p>
            <a:r>
              <a:rPr lang="sk-SK" dirty="0"/>
              <a:t>Nástroje pre úpravu modelu</a:t>
            </a:r>
          </a:p>
        </p:txBody>
      </p:sp>
      <p:sp>
        <p:nvSpPr>
          <p:cNvPr id="16392" name="Rectangle 8"/>
          <p:cNvSpPr>
            <a:spLocks noGrp="1" noRot="1" noChangeArrowheads="1"/>
          </p:cNvSpPr>
          <p:nvPr>
            <p:ph type="body" sz="half" idx="1"/>
          </p:nvPr>
        </p:nvSpPr>
        <p:spPr>
          <a:xfrm>
            <a:off x="0" y="1600200"/>
            <a:ext cx="2362200" cy="5257800"/>
          </a:xfrm>
        </p:spPr>
        <p:txBody>
          <a:bodyPr/>
          <a:lstStyle/>
          <a:p>
            <a:r>
              <a:rPr lang="sk-SK" sz="2800"/>
              <a:t>Zobrazenie osí</a:t>
            </a:r>
          </a:p>
          <a:p>
            <a:r>
              <a:rPr lang="sk-SK" sz="2800"/>
              <a:t>Farebné škály</a:t>
            </a:r>
          </a:p>
          <a:p>
            <a:r>
              <a:rPr lang="sk-SK" sz="2800"/>
              <a:t>Informácie o poliach </a:t>
            </a:r>
          </a:p>
        </p:txBody>
      </p:sp>
      <p:pic>
        <p:nvPicPr>
          <p:cNvPr id="16394" name="Picture 10"/>
          <p:cNvPicPr>
            <a:picLocks noGrp="1" noChangeAspect="1" noChangeArrowheads="1"/>
          </p:cNvPicPr>
          <p:nvPr>
            <p:ph sz="half" idx="2"/>
          </p:nvPr>
        </p:nvPicPr>
        <p:blipFill>
          <a:blip r:embed="rId2" cstate="print"/>
          <a:srcRect/>
          <a:stretch>
            <a:fillRect/>
          </a:stretch>
        </p:blipFill>
        <p:spPr>
          <a:xfrm>
            <a:off x="2360613" y="1031875"/>
            <a:ext cx="6783387" cy="5826125"/>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1043608" y="274638"/>
            <a:ext cx="7890080" cy="1143000"/>
          </a:xfrm>
        </p:spPr>
        <p:txBody>
          <a:bodyPr>
            <a:normAutofit fontScale="90000"/>
          </a:bodyPr>
          <a:lstStyle/>
          <a:p>
            <a:r>
              <a:rPr lang="sk-SK" dirty="0"/>
              <a:t>Zobrazenie výsledkov v POSTFEKO</a:t>
            </a:r>
          </a:p>
        </p:txBody>
      </p:sp>
      <p:sp>
        <p:nvSpPr>
          <p:cNvPr id="19459" name="Rectangle 3"/>
          <p:cNvSpPr>
            <a:spLocks noGrp="1" noRot="1" noChangeArrowheads="1"/>
          </p:cNvSpPr>
          <p:nvPr>
            <p:ph type="body" idx="1"/>
          </p:nvPr>
        </p:nvSpPr>
        <p:spPr>
          <a:xfrm>
            <a:off x="971600" y="1447800"/>
            <a:ext cx="7962088" cy="4800600"/>
          </a:xfrm>
        </p:spPr>
        <p:txBody>
          <a:bodyPr/>
          <a:lstStyle/>
          <a:p>
            <a:pPr>
              <a:lnSpc>
                <a:spcPct val="90000"/>
              </a:lnSpc>
            </a:pPr>
            <a:r>
              <a:rPr lang="sk-SK" dirty="0"/>
              <a:t>Možnosť zobrazenia výsledkov vrátane ich 2D, resp. 3D </a:t>
            </a:r>
            <a:r>
              <a:rPr lang="sk-SK" dirty="0" smtClean="0"/>
              <a:t>modelu.</a:t>
            </a:r>
            <a:endParaRPr lang="sk-SK" dirty="0"/>
          </a:p>
          <a:p>
            <a:pPr>
              <a:lnSpc>
                <a:spcPct val="90000"/>
              </a:lnSpc>
            </a:pPr>
            <a:r>
              <a:rPr lang="sk-SK" dirty="0"/>
              <a:t>Možnosť voľby viacerých </a:t>
            </a:r>
            <a:r>
              <a:rPr lang="sk-SK" dirty="0" smtClean="0"/>
              <a:t>módov.</a:t>
            </a:r>
            <a:endParaRPr lang="sk-SK" dirty="0"/>
          </a:p>
          <a:p>
            <a:pPr>
              <a:lnSpc>
                <a:spcPct val="90000"/>
              </a:lnSpc>
            </a:pPr>
            <a:r>
              <a:rPr lang="sk-SK" dirty="0"/>
              <a:t>Umožňuje zobraziť hodnoty veličín pre simulovaný model v ľubovoľných </a:t>
            </a:r>
            <a:r>
              <a:rPr lang="sk-SK" dirty="0" smtClean="0"/>
              <a:t>bodoch.</a:t>
            </a:r>
            <a:endParaRPr lang="sk-SK" dirty="0"/>
          </a:p>
          <a:p>
            <a:pPr>
              <a:lnSpc>
                <a:spcPct val="90000"/>
              </a:lnSpc>
            </a:pPr>
            <a:r>
              <a:rPr lang="sk-SK" dirty="0"/>
              <a:t>Dokáže vyrátať a odsimulovať správanie sa ideálnych antén pre zadané </a:t>
            </a:r>
            <a:r>
              <a:rPr lang="sk-SK" dirty="0" smtClean="0"/>
              <a:t>podmienky.</a:t>
            </a:r>
            <a:endParaRPr lang="sk-SK"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r>
              <a:rPr lang="sk-SK"/>
              <a:t>Možnosti zobrazenia výsledkov</a:t>
            </a:r>
          </a:p>
        </p:txBody>
      </p:sp>
      <p:sp>
        <p:nvSpPr>
          <p:cNvPr id="26627" name="Rectangle 3"/>
          <p:cNvSpPr>
            <a:spLocks noGrp="1" noRot="1" noChangeArrowheads="1"/>
          </p:cNvSpPr>
          <p:nvPr>
            <p:ph type="body" idx="1"/>
          </p:nvPr>
        </p:nvSpPr>
        <p:spPr/>
        <p:txBody>
          <a:bodyPr/>
          <a:lstStyle/>
          <a:p>
            <a:r>
              <a:rPr lang="sk-SK"/>
              <a:t>Currents and Charges</a:t>
            </a:r>
          </a:p>
          <a:p>
            <a:r>
              <a:rPr lang="sk-SK"/>
              <a:t>Far Fields</a:t>
            </a:r>
          </a:p>
          <a:p>
            <a:r>
              <a:rPr lang="sk-SK"/>
              <a:t>Near field ortho-slices</a:t>
            </a:r>
          </a:p>
          <a:p>
            <a:r>
              <a:rPr lang="sk-SK"/>
              <a:t>Near field iso-surfaces</a:t>
            </a:r>
          </a:p>
          <a:p>
            <a:r>
              <a:rPr lang="sk-SK"/>
              <a:t>SAR – Specific Absorption Rate</a:t>
            </a:r>
          </a:p>
          <a:p>
            <a:r>
              <a:rPr lang="sk-SK"/>
              <a:t>UTD/GO Rays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Rectangle 9"/>
          <p:cNvSpPr>
            <a:spLocks noGrp="1" noRot="1" noChangeArrowheads="1"/>
          </p:cNvSpPr>
          <p:nvPr>
            <p:ph type="title"/>
          </p:nvPr>
        </p:nvSpPr>
        <p:spPr/>
        <p:txBody>
          <a:bodyPr/>
          <a:lstStyle/>
          <a:p>
            <a:r>
              <a:rPr lang="sk-SK"/>
              <a:t>Currents and Charges</a:t>
            </a:r>
          </a:p>
        </p:txBody>
      </p:sp>
      <p:sp>
        <p:nvSpPr>
          <p:cNvPr id="20490" name="Rectangle 10"/>
          <p:cNvSpPr>
            <a:spLocks noGrp="1" noRot="1" noChangeArrowheads="1"/>
          </p:cNvSpPr>
          <p:nvPr>
            <p:ph type="body" idx="1"/>
          </p:nvPr>
        </p:nvSpPr>
        <p:spPr/>
        <p:txBody>
          <a:bodyPr/>
          <a:lstStyle/>
          <a:p>
            <a:r>
              <a:rPr lang="sk-SK"/>
              <a:t>„Prúdy a náboje“</a:t>
            </a:r>
          </a:p>
          <a:p>
            <a:r>
              <a:rPr lang="sk-SK"/>
              <a:t>Automaticky zvolené</a:t>
            </a:r>
          </a:p>
          <a:p>
            <a:r>
              <a:rPr lang="sk-SK"/>
              <a:t>Zobrazenie prúdov v simulácií</a:t>
            </a:r>
          </a:p>
        </p:txBody>
      </p:sp>
      <p:pic>
        <p:nvPicPr>
          <p:cNvPr id="20492" name="Picture 12"/>
          <p:cNvPicPr>
            <a:picLocks noChangeAspect="1" noChangeArrowheads="1"/>
          </p:cNvPicPr>
          <p:nvPr/>
        </p:nvPicPr>
        <p:blipFill>
          <a:blip r:embed="rId2" cstate="print"/>
          <a:srcRect/>
          <a:stretch>
            <a:fillRect/>
          </a:stretch>
        </p:blipFill>
        <p:spPr bwMode="auto">
          <a:xfrm>
            <a:off x="6660232" y="302688"/>
            <a:ext cx="936104" cy="91172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sk-SK"/>
              <a:t>Far Fields</a:t>
            </a:r>
          </a:p>
        </p:txBody>
      </p:sp>
      <p:sp>
        <p:nvSpPr>
          <p:cNvPr id="25603" name="Rectangle 3"/>
          <p:cNvSpPr>
            <a:spLocks noGrp="1" noRot="1" noChangeArrowheads="1"/>
          </p:cNvSpPr>
          <p:nvPr>
            <p:ph type="body" sz="half" idx="1"/>
          </p:nvPr>
        </p:nvSpPr>
        <p:spPr>
          <a:xfrm>
            <a:off x="838200" y="1905000"/>
            <a:ext cx="3929063" cy="4191000"/>
          </a:xfrm>
        </p:spPr>
        <p:txBody>
          <a:bodyPr/>
          <a:lstStyle/>
          <a:p>
            <a:r>
              <a:rPr lang="sk-SK"/>
              <a:t>„Vzdialené polia“</a:t>
            </a:r>
          </a:p>
          <a:p>
            <a:r>
              <a:rPr lang="sk-SK"/>
              <a:t>Zobrazenie zisku, smerovosti apod. pomocou 3D modelu</a:t>
            </a:r>
          </a:p>
          <a:p>
            <a:r>
              <a:rPr lang="sk-SK"/>
              <a:t>Zobrazuje amplitúdy zvolených veličín v určitej vzdialenosti od zdroja</a:t>
            </a:r>
          </a:p>
          <a:p>
            <a:endParaRPr lang="sk-SK"/>
          </a:p>
        </p:txBody>
      </p:sp>
      <p:sp>
        <p:nvSpPr>
          <p:cNvPr id="25604" name="Rectangle 4"/>
          <p:cNvSpPr>
            <a:spLocks noGrp="1" noRot="1" noChangeArrowheads="1"/>
          </p:cNvSpPr>
          <p:nvPr>
            <p:ph type="body" sz="half" idx="2"/>
          </p:nvPr>
        </p:nvSpPr>
        <p:spPr>
          <a:xfrm>
            <a:off x="4916488" y="1905000"/>
            <a:ext cx="3929062" cy="4191000"/>
          </a:xfrm>
        </p:spPr>
        <p:txBody>
          <a:bodyPr/>
          <a:lstStyle/>
          <a:p>
            <a:pPr>
              <a:lnSpc>
                <a:spcPct val="90000"/>
              </a:lnSpc>
            </a:pPr>
            <a:r>
              <a:rPr lang="sk-SK"/>
              <a:t>Možnosti zobrazenia</a:t>
            </a:r>
          </a:p>
          <a:p>
            <a:pPr lvl="1">
              <a:lnSpc>
                <a:spcPct val="90000"/>
              </a:lnSpc>
            </a:pPr>
            <a:r>
              <a:rPr lang="sk-SK"/>
              <a:t>Plocha (Surface)</a:t>
            </a:r>
          </a:p>
          <a:p>
            <a:pPr lvl="2">
              <a:lnSpc>
                <a:spcPct val="90000"/>
              </a:lnSpc>
            </a:pPr>
            <a:r>
              <a:rPr lang="sk-SK"/>
              <a:t>V hľadanom smere</a:t>
            </a:r>
          </a:p>
          <a:p>
            <a:pPr lvl="1">
              <a:lnSpc>
                <a:spcPct val="90000"/>
              </a:lnSpc>
            </a:pPr>
            <a:r>
              <a:rPr lang="sk-SK"/>
              <a:t>Sieť (Mesh)</a:t>
            </a:r>
          </a:p>
          <a:p>
            <a:pPr lvl="2">
              <a:lnSpc>
                <a:spcPct val="90000"/>
              </a:lnSpc>
            </a:pPr>
            <a:r>
              <a:rPr lang="sk-SK"/>
              <a:t>Sieť čiar v hľadanom smere</a:t>
            </a:r>
          </a:p>
          <a:p>
            <a:pPr lvl="1">
              <a:lnSpc>
                <a:spcPct val="90000"/>
              </a:lnSpc>
            </a:pPr>
            <a:r>
              <a:rPr lang="sk-SK"/>
              <a:t>Close</a:t>
            </a:r>
          </a:p>
          <a:p>
            <a:pPr lvl="2">
              <a:lnSpc>
                <a:spcPct val="90000"/>
              </a:lnSpc>
            </a:pPr>
            <a:r>
              <a:rPr lang="sk-SK"/>
              <a:t>Spájanie výsledkov od max po min </a:t>
            </a:r>
            <a:r>
              <a:rPr lang="el-GR">
                <a:cs typeface="Arial" pitchFamily="34" charset="0"/>
              </a:rPr>
              <a:t>Φ</a:t>
            </a:r>
            <a:endParaRPr lang="sk-SK">
              <a:cs typeface="Arial" pitchFamily="34" charset="0"/>
            </a:endParaRPr>
          </a:p>
          <a:p>
            <a:pPr lvl="1">
              <a:lnSpc>
                <a:spcPct val="90000"/>
              </a:lnSpc>
            </a:pPr>
            <a:r>
              <a:rPr lang="sk-SK"/>
              <a:t>Mierka (Scale Factor)</a:t>
            </a:r>
          </a:p>
          <a:p>
            <a:pPr lvl="1">
              <a:lnSpc>
                <a:spcPct val="90000"/>
              </a:lnSpc>
            </a:pPr>
            <a:r>
              <a:rPr lang="sk-SK"/>
              <a:t>Posun (Offset)</a:t>
            </a:r>
          </a:p>
          <a:p>
            <a:pPr lvl="2">
              <a:lnSpc>
                <a:spcPct val="90000"/>
              </a:lnSpc>
            </a:pPr>
            <a:r>
              <a:rPr lang="sk-SK"/>
              <a:t>Posun modelu</a:t>
            </a:r>
          </a:p>
          <a:p>
            <a:pPr>
              <a:lnSpc>
                <a:spcPct val="90000"/>
              </a:lnSpc>
            </a:pPr>
            <a:endParaRPr lang="sk-SK"/>
          </a:p>
        </p:txBody>
      </p:sp>
      <p:pic>
        <p:nvPicPr>
          <p:cNvPr id="25605" name="Picture 5"/>
          <p:cNvPicPr>
            <a:picLocks noChangeAspect="1" noChangeArrowheads="1"/>
          </p:cNvPicPr>
          <p:nvPr/>
        </p:nvPicPr>
        <p:blipFill>
          <a:blip r:embed="rId2" cstate="print"/>
          <a:srcRect/>
          <a:stretch>
            <a:fillRect/>
          </a:stretch>
        </p:blipFill>
        <p:spPr bwMode="auto">
          <a:xfrm>
            <a:off x="3995936" y="278310"/>
            <a:ext cx="1008112" cy="100811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descr="viewing 3d radiation patterns in PostFEKO"/>
          <p:cNvPicPr>
            <a:picLocks noChangeAspect="1" noChangeArrowheads="1"/>
          </p:cNvPicPr>
          <p:nvPr/>
        </p:nvPicPr>
        <p:blipFill>
          <a:blip r:embed="rId2" cstate="print"/>
          <a:srcRect/>
          <a:stretch>
            <a:fillRect/>
          </a:stretch>
        </p:blipFill>
        <p:spPr bwMode="auto">
          <a:xfrm>
            <a:off x="609600" y="44450"/>
            <a:ext cx="7696200" cy="681355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sk-SK"/>
              <a:t>Near field ortho-slices</a:t>
            </a:r>
          </a:p>
        </p:txBody>
      </p:sp>
      <p:sp>
        <p:nvSpPr>
          <p:cNvPr id="28675" name="Rectangle 3"/>
          <p:cNvSpPr>
            <a:spLocks noGrp="1" noRot="1" noChangeArrowheads="1"/>
          </p:cNvSpPr>
          <p:nvPr>
            <p:ph type="body" idx="1"/>
          </p:nvPr>
        </p:nvSpPr>
        <p:spPr/>
        <p:txBody>
          <a:bodyPr/>
          <a:lstStyle/>
          <a:p>
            <a:r>
              <a:rPr lang="sk-SK"/>
              <a:t>„Rezy blízkymi poliami“</a:t>
            </a:r>
          </a:p>
          <a:p>
            <a:r>
              <a:rPr lang="sk-SK"/>
              <a:t>Farebné ohraničenie miest na rátanej ploche</a:t>
            </a:r>
          </a:p>
          <a:p>
            <a:r>
              <a:rPr lang="sk-SK"/>
              <a:t>Jedna zo súradníc (x,y,z) je konštantná</a:t>
            </a:r>
          </a:p>
        </p:txBody>
      </p:sp>
      <p:pic>
        <p:nvPicPr>
          <p:cNvPr id="28676" name="Picture 4"/>
          <p:cNvPicPr>
            <a:picLocks noChangeAspect="1" noChangeArrowheads="1"/>
          </p:cNvPicPr>
          <p:nvPr/>
        </p:nvPicPr>
        <p:blipFill>
          <a:blip r:embed="rId2" cstate="print"/>
          <a:srcRect/>
          <a:stretch>
            <a:fillRect/>
          </a:stretch>
        </p:blipFill>
        <p:spPr bwMode="auto">
          <a:xfrm>
            <a:off x="7164288" y="548680"/>
            <a:ext cx="1070794" cy="1130782"/>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sk-SK"/>
              <a:t>Near field iso-surfaces</a:t>
            </a:r>
          </a:p>
        </p:txBody>
      </p:sp>
      <p:sp>
        <p:nvSpPr>
          <p:cNvPr id="29699" name="Rectangle 3"/>
          <p:cNvSpPr>
            <a:spLocks noGrp="1" noRot="1" noChangeArrowheads="1"/>
          </p:cNvSpPr>
          <p:nvPr>
            <p:ph type="body" idx="1"/>
          </p:nvPr>
        </p:nvSpPr>
        <p:spPr/>
        <p:txBody>
          <a:bodyPr/>
          <a:lstStyle/>
          <a:p>
            <a:r>
              <a:rPr lang="sk-SK"/>
              <a:t>„Blízke polia“</a:t>
            </a:r>
          </a:p>
          <a:p>
            <a:r>
              <a:rPr lang="sk-SK"/>
              <a:t>Spojí všetky pozície v 3D modeli, ktoré majú rovnakú hodnotu ako vopred nastavená hodnota</a:t>
            </a:r>
          </a:p>
        </p:txBody>
      </p:sp>
      <p:pic>
        <p:nvPicPr>
          <p:cNvPr id="29700" name="Picture 4"/>
          <p:cNvPicPr>
            <a:picLocks noChangeAspect="1" noChangeArrowheads="1"/>
          </p:cNvPicPr>
          <p:nvPr/>
        </p:nvPicPr>
        <p:blipFill>
          <a:blip r:embed="rId2" cstate="print"/>
          <a:srcRect/>
          <a:stretch>
            <a:fillRect/>
          </a:stretch>
        </p:blipFill>
        <p:spPr bwMode="auto">
          <a:xfrm>
            <a:off x="7092280" y="476672"/>
            <a:ext cx="1168772" cy="1339812"/>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sk-SK"/>
              <a:t>SAR – Specific Absorption Rate</a:t>
            </a:r>
          </a:p>
        </p:txBody>
      </p:sp>
      <p:sp>
        <p:nvSpPr>
          <p:cNvPr id="30723" name="Rectangle 3"/>
          <p:cNvSpPr>
            <a:spLocks noGrp="1" noRot="1" noChangeArrowheads="1"/>
          </p:cNvSpPr>
          <p:nvPr>
            <p:ph type="body" idx="1"/>
          </p:nvPr>
        </p:nvSpPr>
        <p:spPr/>
        <p:txBody>
          <a:bodyPr/>
          <a:lstStyle/>
          <a:p>
            <a:r>
              <a:rPr lang="sk-SK"/>
              <a:t>SAR – energia absorbovaná jednotkovým objemom tkaniva</a:t>
            </a:r>
          </a:p>
          <a:p>
            <a:r>
              <a:rPr lang="sk-SK"/>
              <a:t>Zobrazí hodnoty SAR pre simuláciu Near field iso-surfaces</a:t>
            </a:r>
          </a:p>
          <a:p>
            <a:r>
              <a:rPr lang="sk-SK"/>
              <a:t>Možné využitie pri posudzovaní vplyvu vyžarovania antén na živé organizmy</a:t>
            </a:r>
          </a:p>
        </p:txBody>
      </p:sp>
      <p:pic>
        <p:nvPicPr>
          <p:cNvPr id="30724" name="Picture 4"/>
          <p:cNvPicPr>
            <a:picLocks noChangeAspect="1" noChangeArrowheads="1"/>
          </p:cNvPicPr>
          <p:nvPr/>
        </p:nvPicPr>
        <p:blipFill>
          <a:blip r:embed="rId2" cstate="print"/>
          <a:srcRect/>
          <a:stretch>
            <a:fillRect/>
          </a:stretch>
        </p:blipFill>
        <p:spPr bwMode="auto">
          <a:xfrm>
            <a:off x="7308304" y="4869160"/>
            <a:ext cx="1241797" cy="124179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971599" y="275070"/>
            <a:ext cx="7507121" cy="1143480"/>
          </a:xfrm>
          <a:ln/>
        </p:spPr>
        <p:txBody>
          <a:bodyPr lIns="82945" tIns="41473" rIns="82945" bIns="41473"/>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sk-SK" sz="2900" dirty="0"/>
              <a:t>Umiestnenie antén</a:t>
            </a:r>
          </a:p>
        </p:txBody>
      </p:sp>
      <p:sp>
        <p:nvSpPr>
          <p:cNvPr id="9218" name="Rectangle 2"/>
          <p:cNvSpPr>
            <a:spLocks noGrp="1" noChangeArrowheads="1"/>
          </p:cNvSpPr>
          <p:nvPr>
            <p:ph type="body" idx="1"/>
          </p:nvPr>
        </p:nvSpPr>
        <p:spPr>
          <a:xfrm>
            <a:off x="843840" y="1906761"/>
            <a:ext cx="7634880" cy="4319014"/>
          </a:xfrm>
          <a:ln/>
        </p:spPr>
        <p:txBody>
          <a:bodyPr lIns="82945" tIns="41473" rIns="82945" bIns="41473"/>
          <a:lstStyle/>
          <a:p>
            <a:pP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sk-SK" sz="2800" dirty="0"/>
              <a:t>V praxi sú antény namontované na fyzických štruktúrach, ktoré významne </a:t>
            </a:r>
            <a:r>
              <a:rPr lang="sk-SK" sz="2800" dirty="0" smtClean="0"/>
              <a:t>ovplyvňujú </a:t>
            </a:r>
            <a:r>
              <a:rPr lang="sk-SK" sz="2800" dirty="0"/>
              <a:t>ich vyžarovacie charakteristiky.</a:t>
            </a:r>
          </a:p>
          <a:p>
            <a:pP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sk-SK" sz="2500" dirty="0">
              <a:solidFill>
                <a:srgbClr val="800000"/>
              </a:solidFill>
            </a:endParaRPr>
          </a:p>
          <a:p>
            <a:pP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sk-SK" sz="2500" dirty="0">
              <a:solidFill>
                <a:srgbClr val="800000"/>
              </a:solidFill>
            </a:endParaRPr>
          </a:p>
        </p:txBody>
      </p:sp>
      <p:pic>
        <p:nvPicPr>
          <p:cNvPr id="9219" name="Picture 3"/>
          <p:cNvPicPr>
            <a:picLocks noChangeAspect="1" noChangeArrowheads="1"/>
          </p:cNvPicPr>
          <p:nvPr/>
        </p:nvPicPr>
        <p:blipFill>
          <a:blip r:embed="rId3" cstate="print"/>
          <a:srcRect/>
          <a:stretch>
            <a:fillRect/>
          </a:stretch>
        </p:blipFill>
        <p:spPr bwMode="auto">
          <a:xfrm>
            <a:off x="326768" y="3573016"/>
            <a:ext cx="8817232" cy="2768876"/>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r>
              <a:rPr lang="sk-SK"/>
              <a:t>UTD/GO Rays</a:t>
            </a:r>
          </a:p>
        </p:txBody>
      </p:sp>
      <p:sp>
        <p:nvSpPr>
          <p:cNvPr id="43011" name="Rectangle 3"/>
          <p:cNvSpPr>
            <a:spLocks noGrp="1" noRot="1" noChangeArrowheads="1"/>
          </p:cNvSpPr>
          <p:nvPr>
            <p:ph type="body" idx="1"/>
          </p:nvPr>
        </p:nvSpPr>
        <p:spPr/>
        <p:txBody>
          <a:bodyPr/>
          <a:lstStyle/>
          <a:p>
            <a:r>
              <a:rPr lang="sk-SK"/>
              <a:t>UTD </a:t>
            </a:r>
          </a:p>
          <a:p>
            <a:pPr lvl="1"/>
            <a:r>
              <a:rPr lang="sk-SK"/>
              <a:t>Uniform Theory of Diffraction</a:t>
            </a:r>
          </a:p>
          <a:p>
            <a:pPr lvl="1"/>
            <a:r>
              <a:rPr lang="sk-SK"/>
              <a:t>Rýchla numerická metóda pre riešenie problémov rozptylu elm. vĺn v bodoch elektrickej nespojitosti</a:t>
            </a:r>
          </a:p>
          <a:p>
            <a:r>
              <a:rPr lang="sk-SK"/>
              <a:t>GO</a:t>
            </a:r>
          </a:p>
          <a:p>
            <a:pPr lvl="1"/>
            <a:r>
              <a:rPr lang="sk-SK"/>
              <a:t>Geometrical Optics</a:t>
            </a:r>
          </a:p>
          <a:p>
            <a:pPr lvl="1"/>
            <a:r>
              <a:rPr lang="sk-SK"/>
              <a:t>Popisuje vlnové vlastnosti svetla</a:t>
            </a:r>
          </a:p>
        </p:txBody>
      </p:sp>
      <p:pic>
        <p:nvPicPr>
          <p:cNvPr id="43012" name="Picture 4"/>
          <p:cNvPicPr>
            <a:picLocks noChangeAspect="1" noChangeArrowheads="1"/>
          </p:cNvPicPr>
          <p:nvPr/>
        </p:nvPicPr>
        <p:blipFill>
          <a:blip r:embed="rId2" cstate="print"/>
          <a:srcRect/>
          <a:stretch>
            <a:fillRect/>
          </a:stretch>
        </p:blipFill>
        <p:spPr bwMode="auto">
          <a:xfrm>
            <a:off x="5220072" y="332656"/>
            <a:ext cx="1134294" cy="1068578"/>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971600" y="274638"/>
            <a:ext cx="7962088" cy="1143000"/>
          </a:xfrm>
        </p:spPr>
        <p:txBody>
          <a:bodyPr/>
          <a:lstStyle/>
          <a:p>
            <a:r>
              <a:rPr lang="sk-SK" dirty="0"/>
              <a:t>2D modely v POSTFEKO</a:t>
            </a:r>
          </a:p>
        </p:txBody>
      </p:sp>
      <p:sp>
        <p:nvSpPr>
          <p:cNvPr id="31747" name="Rectangle 3"/>
          <p:cNvSpPr>
            <a:spLocks noGrp="1" noRot="1" noChangeArrowheads="1"/>
          </p:cNvSpPr>
          <p:nvPr>
            <p:ph type="body" idx="1"/>
          </p:nvPr>
        </p:nvSpPr>
        <p:spPr>
          <a:xfrm>
            <a:off x="838200" y="1828800"/>
            <a:ext cx="8007350" cy="4191000"/>
          </a:xfrm>
        </p:spPr>
        <p:txBody>
          <a:bodyPr/>
          <a:lstStyle/>
          <a:p>
            <a:r>
              <a:rPr lang="sk-SK"/>
              <a:t>3D modely slúžia na lepšiu ukážku a prácu s konkrétnym modelom</a:t>
            </a:r>
          </a:p>
          <a:p>
            <a:r>
              <a:rPr lang="sk-SK"/>
              <a:t>2D modely sú výhodné pre porovnávanie viacerých modelov a ich výsledkov</a:t>
            </a:r>
          </a:p>
          <a:p>
            <a:r>
              <a:rPr lang="sk-SK"/>
              <a:t>Majú rovnaké funkcie ako 3D modely, FEKO umožňuje ich vzájomnú transformáciu</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ovéPole 3"/>
          <p:cNvSpPr txBox="1">
            <a:spLocks noChangeArrowheads="1"/>
          </p:cNvSpPr>
          <p:nvPr/>
        </p:nvSpPr>
        <p:spPr bwMode="auto">
          <a:xfrm>
            <a:off x="1043608" y="3212976"/>
            <a:ext cx="7715250" cy="769441"/>
          </a:xfrm>
          <a:prstGeom prst="rect">
            <a:avLst/>
          </a:prstGeom>
          <a:noFill/>
          <a:ln w="9525">
            <a:noFill/>
            <a:miter lim="800000"/>
            <a:headEnd/>
            <a:tailEnd/>
          </a:ln>
        </p:spPr>
        <p:txBody>
          <a:bodyPr wrap="square">
            <a:spAutoFit/>
          </a:bodyPr>
          <a:lstStyle/>
          <a:p>
            <a:pPr algn="ctr"/>
            <a:r>
              <a:rPr lang="sk-SK" sz="43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Ďakujem </a:t>
            </a:r>
            <a:r>
              <a:rPr lang="sk-SK"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za pozornosť</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a:xfrm>
            <a:off x="357188" y="214313"/>
            <a:ext cx="3008312" cy="434975"/>
          </a:xfrm>
        </p:spPr>
        <p:txBody>
          <a:bodyPr/>
          <a:lstStyle/>
          <a:p>
            <a:pPr eaLnBrk="1" hangingPunct="1"/>
            <a:r>
              <a:rPr lang="sk-SK" sz="1800" smtClean="0"/>
              <a:t>CADFEKO</a:t>
            </a:r>
          </a:p>
        </p:txBody>
      </p:sp>
      <p:sp>
        <p:nvSpPr>
          <p:cNvPr id="5124" name="Zástupný symbol pro text 3"/>
          <p:cNvSpPr>
            <a:spLocks noGrp="1"/>
          </p:cNvSpPr>
          <p:nvPr>
            <p:ph type="body" idx="2"/>
          </p:nvPr>
        </p:nvSpPr>
        <p:spPr>
          <a:xfrm>
            <a:off x="357188" y="857250"/>
            <a:ext cx="4502844" cy="4691063"/>
          </a:xfrm>
        </p:spPr>
        <p:txBody>
          <a:bodyPr>
            <a:normAutofit/>
          </a:bodyPr>
          <a:lstStyle/>
          <a:p>
            <a:pPr eaLnBrk="1" hangingPunct="1">
              <a:buFont typeface="Arial" charset="0"/>
              <a:buChar char="•"/>
            </a:pPr>
            <a:r>
              <a:rPr lang="sk-SK" dirty="0" smtClean="0"/>
              <a:t>Umožňuje vytvárať CAD geometriu pomocou kanonickej štruktúry </a:t>
            </a:r>
          </a:p>
          <a:p>
            <a:pPr eaLnBrk="1" hangingPunct="1">
              <a:buFont typeface="Arial" charset="0"/>
              <a:buChar char="•"/>
            </a:pPr>
            <a:r>
              <a:rPr lang="sk-SK" dirty="0" smtClean="0"/>
              <a:t>Import a úprava CAD modelov a sieťových </a:t>
            </a:r>
            <a:r>
              <a:rPr lang="sk-SK" dirty="0" err="1" smtClean="0"/>
              <a:t>tecnológií</a:t>
            </a:r>
            <a:endParaRPr lang="sk-SK" dirty="0" smtClean="0"/>
          </a:p>
          <a:p>
            <a:pPr eaLnBrk="1" hangingPunct="1">
              <a:buFont typeface="Arial" charset="0"/>
              <a:buChar char="•"/>
            </a:pPr>
            <a:r>
              <a:rPr lang="sk-SK" dirty="0" smtClean="0"/>
              <a:t>Vytváranie siete (povrchové a objemové) z CAD geometrie</a:t>
            </a:r>
          </a:p>
          <a:p>
            <a:pPr eaLnBrk="1" hangingPunct="1">
              <a:buFont typeface="Arial" charset="0"/>
              <a:buChar char="•"/>
            </a:pPr>
            <a:r>
              <a:rPr lang="sk-SK" dirty="0" smtClean="0"/>
              <a:t>Nastavenie parametrov materiálu (napr. dielektrické konštanty, povrchové úpravy, vodivosť)</a:t>
            </a:r>
          </a:p>
          <a:p>
            <a:pPr eaLnBrk="1" hangingPunct="1">
              <a:buFont typeface="Arial" charset="0"/>
              <a:buChar char="•"/>
            </a:pPr>
            <a:r>
              <a:rPr lang="sk-SK" dirty="0" smtClean="0"/>
              <a:t>Nastavenie parametrov riešenia (napr. frekvencia, záťaž)</a:t>
            </a:r>
          </a:p>
          <a:p>
            <a:pPr eaLnBrk="1" hangingPunct="1">
              <a:buFont typeface="Arial" charset="0"/>
              <a:buChar char="•"/>
            </a:pPr>
            <a:r>
              <a:rPr lang="sk-SK" dirty="0" smtClean="0"/>
              <a:t>Nastavenie budenia (napr. </a:t>
            </a:r>
            <a:r>
              <a:rPr lang="sk-SK" dirty="0" err="1" smtClean="0"/>
              <a:t>frekvenicia</a:t>
            </a:r>
            <a:r>
              <a:rPr lang="sk-SK" dirty="0" smtClean="0"/>
              <a:t>, záťaž)</a:t>
            </a:r>
          </a:p>
          <a:p>
            <a:pPr eaLnBrk="1" hangingPunct="1">
              <a:buFont typeface="Arial" charset="0"/>
              <a:buChar char="•"/>
            </a:pPr>
            <a:r>
              <a:rPr lang="sk-SK" dirty="0" smtClean="0"/>
              <a:t>Nastavenie výpočtových parametrov (napr. </a:t>
            </a:r>
            <a:r>
              <a:rPr lang="sk-SK" dirty="0" err="1" smtClean="0"/>
              <a:t>blízkopoľové</a:t>
            </a:r>
            <a:r>
              <a:rPr lang="sk-SK" dirty="0" smtClean="0"/>
              <a:t>, </a:t>
            </a:r>
            <a:r>
              <a:rPr lang="sk-SK" dirty="0" err="1" smtClean="0"/>
              <a:t>ďalekopoľové</a:t>
            </a:r>
            <a:r>
              <a:rPr lang="sk-SK" dirty="0" smtClean="0"/>
              <a:t>, S parameter, analýza SAR)</a:t>
            </a:r>
          </a:p>
          <a:p>
            <a:pPr eaLnBrk="1" hangingPunct="1">
              <a:buFont typeface="Arial" charset="0"/>
              <a:buChar char="•"/>
            </a:pPr>
            <a:r>
              <a:rPr lang="sk-SK" dirty="0" smtClean="0"/>
              <a:t>Nastavenie optimalizačných parametrov a vytvorenie cieľových funkcií</a:t>
            </a:r>
          </a:p>
        </p:txBody>
      </p:sp>
      <p:pic>
        <p:nvPicPr>
          <p:cNvPr id="5123" name="Zástupný symbol pro obsah 4" descr="CADFEKO.gif"/>
          <p:cNvPicPr>
            <a:picLocks noGrp="1" noChangeAspect="1"/>
          </p:cNvPicPr>
          <p:nvPr>
            <p:ph sz="half" idx="1"/>
          </p:nvPr>
        </p:nvPicPr>
        <p:blipFill>
          <a:blip r:embed="rId2" cstate="print"/>
          <a:stretch>
            <a:fillRect/>
          </a:stretch>
        </p:blipFill>
        <p:spPr>
          <a:xfrm>
            <a:off x="5148064" y="2708920"/>
            <a:ext cx="2857500" cy="2219325"/>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188" y="285750"/>
            <a:ext cx="3008312" cy="363538"/>
          </a:xfrm>
        </p:spPr>
        <p:txBody>
          <a:bodyPr rtlCol="0">
            <a:normAutofit/>
          </a:bodyPr>
          <a:lstStyle/>
          <a:p>
            <a:pPr eaLnBrk="1" fontAlgn="auto" hangingPunct="1">
              <a:spcAft>
                <a:spcPts val="0"/>
              </a:spcAft>
              <a:defRPr/>
            </a:pPr>
            <a:r>
              <a:rPr lang="sk-SK" dirty="0" smtClean="0"/>
              <a:t>POSTFEKO</a:t>
            </a:r>
            <a:endParaRPr lang="sk-SK" dirty="0"/>
          </a:p>
        </p:txBody>
      </p:sp>
      <p:sp>
        <p:nvSpPr>
          <p:cNvPr id="6148" name="Zástupný symbol pro text 3"/>
          <p:cNvSpPr>
            <a:spLocks noGrp="1"/>
          </p:cNvSpPr>
          <p:nvPr>
            <p:ph type="body" idx="2"/>
          </p:nvPr>
        </p:nvSpPr>
        <p:spPr>
          <a:xfrm>
            <a:off x="457200" y="928688"/>
            <a:ext cx="3754760" cy="5197475"/>
          </a:xfrm>
        </p:spPr>
        <p:txBody>
          <a:bodyPr/>
          <a:lstStyle/>
          <a:p>
            <a:pPr eaLnBrk="1" hangingPunct="1">
              <a:buFont typeface="Arial" charset="0"/>
              <a:buChar char="•"/>
            </a:pPr>
            <a:r>
              <a:rPr lang="sk-SK" dirty="0" smtClean="0"/>
              <a:t>POSTFEKO podporuje zobrazenie  geometrických (*.</a:t>
            </a:r>
            <a:r>
              <a:rPr lang="sk-SK" dirty="0" err="1" smtClean="0"/>
              <a:t>fek</a:t>
            </a:r>
            <a:r>
              <a:rPr lang="sk-SK" dirty="0" smtClean="0"/>
              <a:t>) a výsledkových (*.</a:t>
            </a:r>
            <a:r>
              <a:rPr lang="sk-SK" dirty="0" err="1" smtClean="0"/>
              <a:t>bof</a:t>
            </a:r>
            <a:r>
              <a:rPr lang="sk-SK" dirty="0" smtClean="0"/>
              <a:t>) súborov v jednej relácii (v jednom okne) naraz</a:t>
            </a:r>
          </a:p>
          <a:p>
            <a:pPr eaLnBrk="1" hangingPunct="1">
              <a:buFont typeface="Arial" charset="0"/>
              <a:buChar char="•"/>
            </a:pPr>
            <a:r>
              <a:rPr lang="sk-SK" dirty="0" smtClean="0"/>
              <a:t>2D výsledky v rôznych formátoch</a:t>
            </a:r>
          </a:p>
          <a:p>
            <a:pPr eaLnBrk="1" hangingPunct="1">
              <a:buFont typeface="Arial" charset="0"/>
              <a:buChar char="•"/>
            </a:pPr>
            <a:r>
              <a:rPr lang="sk-SK" dirty="0" smtClean="0"/>
              <a:t>Export do najpoužívanejších obrázkových formátov a animácií</a:t>
            </a:r>
          </a:p>
          <a:p>
            <a:pPr eaLnBrk="1" hangingPunct="1">
              <a:buFont typeface="Arial" charset="0"/>
              <a:buChar char="•"/>
            </a:pPr>
            <a:r>
              <a:rPr lang="sk-SK" dirty="0" smtClean="0"/>
              <a:t>Import alebo export dát (napr. import výsledkov meraní)</a:t>
            </a:r>
          </a:p>
        </p:txBody>
      </p:sp>
      <p:pic>
        <p:nvPicPr>
          <p:cNvPr id="6147" name="Zástupný symbol pro obsah 4" descr="POSTFEKO.gif"/>
          <p:cNvPicPr>
            <a:picLocks noGrp="1" noChangeAspect="1"/>
          </p:cNvPicPr>
          <p:nvPr>
            <p:ph sz="half" idx="1"/>
          </p:nvPr>
        </p:nvPicPr>
        <p:blipFill>
          <a:blip r:embed="rId2" cstate="print"/>
          <a:stretch>
            <a:fillRect/>
          </a:stretch>
        </p:blipFill>
        <p:spPr>
          <a:xfrm>
            <a:off x="5436096" y="4221088"/>
            <a:ext cx="2857500" cy="2219325"/>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85720" y="214290"/>
            <a:ext cx="3257544" cy="434992"/>
          </a:xfrm>
        </p:spPr>
        <p:txBody>
          <a:bodyPr>
            <a:normAutofit fontScale="90000"/>
          </a:bodyPr>
          <a:lstStyle/>
          <a:p>
            <a:r>
              <a:rPr lang="sk-SK" dirty="0" smtClean="0"/>
              <a:t>Návrh antén pomocou FEKO</a:t>
            </a:r>
            <a:endParaRPr lang="sk-SK" dirty="0"/>
          </a:p>
        </p:txBody>
      </p:sp>
      <p:sp>
        <p:nvSpPr>
          <p:cNvPr id="6" name="Zástupný symbol pro text 5"/>
          <p:cNvSpPr>
            <a:spLocks noGrp="1"/>
          </p:cNvSpPr>
          <p:nvPr>
            <p:ph type="body" idx="2"/>
          </p:nvPr>
        </p:nvSpPr>
        <p:spPr>
          <a:xfrm>
            <a:off x="457200" y="548680"/>
            <a:ext cx="3810000" cy="2160240"/>
          </a:xfrm>
        </p:spPr>
        <p:txBody>
          <a:bodyPr>
            <a:normAutofit fontScale="92500" lnSpcReduction="20000"/>
          </a:bodyPr>
          <a:lstStyle/>
          <a:p>
            <a:r>
              <a:rPr lang="sk-SK" sz="1800" dirty="0" smtClean="0"/>
              <a:t>Pomocou FEKO môžeme navrhnúť rôzne druhy antén:</a:t>
            </a:r>
          </a:p>
          <a:p>
            <a:pPr>
              <a:buFont typeface="Arial" pitchFamily="34" charset="0"/>
              <a:buChar char="•"/>
            </a:pPr>
            <a:r>
              <a:rPr lang="sk-SK" sz="1800" dirty="0" err="1" smtClean="0"/>
              <a:t>Apretúrové</a:t>
            </a:r>
            <a:endParaRPr lang="sk-SK" sz="1800" dirty="0" smtClean="0"/>
          </a:p>
          <a:p>
            <a:pPr>
              <a:buFont typeface="Arial" pitchFamily="34" charset="0"/>
              <a:buChar char="•"/>
            </a:pPr>
            <a:r>
              <a:rPr lang="sk-SK" sz="1800" dirty="0" smtClean="0"/>
              <a:t>Plošné</a:t>
            </a:r>
          </a:p>
          <a:p>
            <a:pPr>
              <a:buFont typeface="Arial" pitchFamily="34" charset="0"/>
              <a:buChar char="•"/>
            </a:pPr>
            <a:r>
              <a:rPr lang="sk-SK" sz="1800" dirty="0" err="1" smtClean="0"/>
              <a:t>Mikropásikové</a:t>
            </a:r>
            <a:endParaRPr lang="sk-SK" sz="1800" dirty="0" smtClean="0"/>
          </a:p>
          <a:p>
            <a:pPr>
              <a:buFont typeface="Arial" pitchFamily="34" charset="0"/>
              <a:buChar char="•"/>
            </a:pPr>
            <a:r>
              <a:rPr lang="sk-SK" sz="1800" dirty="0" smtClean="0"/>
              <a:t>Reflektorové</a:t>
            </a:r>
          </a:p>
          <a:p>
            <a:pPr>
              <a:buFont typeface="Arial" pitchFamily="34" charset="0"/>
              <a:buChar char="•"/>
            </a:pPr>
            <a:r>
              <a:rPr lang="sk-SK" sz="1800" dirty="0" smtClean="0"/>
              <a:t>Rôzne rady a zoskupenia </a:t>
            </a:r>
          </a:p>
          <a:p>
            <a:pPr>
              <a:buFont typeface="Arial" pitchFamily="34" charset="0"/>
              <a:buChar char="•"/>
            </a:pPr>
            <a:r>
              <a:rPr lang="sk-SK" sz="1800" dirty="0" smtClean="0"/>
              <a:t>Drôtové</a:t>
            </a:r>
          </a:p>
          <a:p>
            <a:pPr>
              <a:buFont typeface="Arial" pitchFamily="34" charset="0"/>
              <a:buChar char="•"/>
            </a:pPr>
            <a:r>
              <a:rPr lang="sk-SK" sz="1800" dirty="0" smtClean="0"/>
              <a:t>Širokopásmové</a:t>
            </a:r>
            <a:endParaRPr lang="sk-SK" sz="1800" dirty="0"/>
          </a:p>
        </p:txBody>
      </p:sp>
      <p:pic>
        <p:nvPicPr>
          <p:cNvPr id="8" name="Zástupný symbol pro obsah 7" descr="CADFEKO_screen_capture.gif"/>
          <p:cNvPicPr>
            <a:picLocks noGrp="1" noChangeAspect="1"/>
          </p:cNvPicPr>
          <p:nvPr>
            <p:ph sz="half" idx="1"/>
          </p:nvPr>
        </p:nvPicPr>
        <p:blipFill>
          <a:blip r:embed="rId2" cstate="print"/>
          <a:stretch>
            <a:fillRect/>
          </a:stretch>
        </p:blipFill>
        <p:spPr>
          <a:xfrm>
            <a:off x="1907704" y="2865437"/>
            <a:ext cx="4225705" cy="3992563"/>
          </a:xfrm>
        </p:spPr>
      </p:pic>
      <p:pic>
        <p:nvPicPr>
          <p:cNvPr id="9" name="Obrázok 6" descr="hornlarge.gif"/>
          <p:cNvPicPr>
            <a:picLocks noChangeAspect="1"/>
          </p:cNvPicPr>
          <p:nvPr/>
        </p:nvPicPr>
        <p:blipFill>
          <a:blip r:embed="rId3" cstate="print"/>
          <a:srcRect/>
          <a:stretch>
            <a:fillRect/>
          </a:stretch>
        </p:blipFill>
        <p:spPr bwMode="auto">
          <a:xfrm>
            <a:off x="5675438" y="260648"/>
            <a:ext cx="3468562" cy="321471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3"/>
          <p:cNvSpPr>
            <a:spLocks noGrp="1"/>
          </p:cNvSpPr>
          <p:nvPr>
            <p:ph type="title"/>
          </p:nvPr>
        </p:nvSpPr>
        <p:spPr>
          <a:xfrm>
            <a:off x="428625" y="142875"/>
            <a:ext cx="3008313" cy="506413"/>
          </a:xfrm>
        </p:spPr>
        <p:txBody>
          <a:bodyPr/>
          <a:lstStyle/>
          <a:p>
            <a:pPr eaLnBrk="1" hangingPunct="1"/>
            <a:r>
              <a:rPr lang="sk-SK" sz="1800" dirty="0" err="1" smtClean="0"/>
              <a:t>Apertúrové</a:t>
            </a:r>
            <a:r>
              <a:rPr lang="sk-SK" sz="1800" dirty="0" smtClean="0"/>
              <a:t> antény</a:t>
            </a:r>
          </a:p>
        </p:txBody>
      </p:sp>
      <p:sp>
        <p:nvSpPr>
          <p:cNvPr id="7171" name="Zástupný symbol textu 5"/>
          <p:cNvSpPr>
            <a:spLocks noGrp="1"/>
          </p:cNvSpPr>
          <p:nvPr>
            <p:ph type="body" idx="2"/>
          </p:nvPr>
        </p:nvSpPr>
        <p:spPr>
          <a:xfrm>
            <a:off x="457200" y="785813"/>
            <a:ext cx="3257550" cy="5340350"/>
          </a:xfrm>
        </p:spPr>
        <p:txBody>
          <a:bodyPr/>
          <a:lstStyle/>
          <a:p>
            <a:pPr eaLnBrk="1" hangingPunct="1"/>
            <a:r>
              <a:rPr lang="sk-SK" smtClean="0"/>
              <a:t>FEKO mesh generátor je schopný zosieťovať povrchy apertúrových antén pomocou trojuholníkov pre zachovanie geometrickej presnosti pre všetky povrchy. Metóda momentov (MoM) vyhodnocuje prúd na povrchu, na každom  trojuholníku a následne získané údaje  o týchto prúdoch  používa na  odvodzovanie ďalších významných analýz a na určenie vizualizačných parametrov.</a:t>
            </a:r>
          </a:p>
          <a:p>
            <a:pPr eaLnBrk="1" hangingPunct="1"/>
            <a:r>
              <a:rPr lang="sk-SK" smtClean="0"/>
              <a:t>Základne parametre, ako je impedancia, šírka pásma alebo smerovosť možno optimalizovať pomocou FEKO internal optimizer.</a:t>
            </a:r>
          </a:p>
        </p:txBody>
      </p:sp>
      <p:sp>
        <p:nvSpPr>
          <p:cNvPr id="7173" name="Zástupný symbol obsahu 4"/>
          <p:cNvSpPr>
            <a:spLocks noGrp="1"/>
          </p:cNvSpPr>
          <p:nvPr>
            <p:ph sz="half" idx="1"/>
          </p:nvPr>
        </p:nvSpPr>
        <p:spPr>
          <a:xfrm>
            <a:off x="4714875" y="857250"/>
            <a:ext cx="1782763" cy="727075"/>
          </a:xfrm>
        </p:spPr>
        <p:txBody>
          <a:bodyPr/>
          <a:lstStyle/>
          <a:p>
            <a:pPr eaLnBrk="1" hangingPunct="1">
              <a:buFont typeface="Arial" charset="0"/>
              <a:buNone/>
            </a:pPr>
            <a:r>
              <a:rPr lang="sk-SK" sz="1800" smtClean="0"/>
              <a:t>Lieiková anténa</a:t>
            </a:r>
          </a:p>
        </p:txBody>
      </p:sp>
      <p:pic>
        <p:nvPicPr>
          <p:cNvPr id="7172" name="Obrázok 6" descr="hornlarge.gif"/>
          <p:cNvPicPr>
            <a:picLocks noChangeAspect="1"/>
          </p:cNvPicPr>
          <p:nvPr/>
        </p:nvPicPr>
        <p:blipFill>
          <a:blip r:embed="rId2" cstate="print"/>
          <a:srcRect/>
          <a:stretch>
            <a:fillRect/>
          </a:stretch>
        </p:blipFill>
        <p:spPr bwMode="auto">
          <a:xfrm>
            <a:off x="3995936" y="1484784"/>
            <a:ext cx="4902200" cy="454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625" y="214313"/>
            <a:ext cx="3008313" cy="363537"/>
          </a:xfrm>
        </p:spPr>
        <p:txBody>
          <a:bodyPr rtlCol="0">
            <a:normAutofit/>
          </a:bodyPr>
          <a:lstStyle/>
          <a:p>
            <a:pPr eaLnBrk="1" fontAlgn="auto" hangingPunct="1">
              <a:spcAft>
                <a:spcPts val="0"/>
              </a:spcAft>
              <a:defRPr/>
            </a:pPr>
            <a:r>
              <a:rPr lang="sk-SK" dirty="0" smtClean="0"/>
              <a:t>Plošné antény</a:t>
            </a:r>
            <a:endParaRPr lang="sk-SK" dirty="0"/>
          </a:p>
        </p:txBody>
      </p:sp>
      <p:sp>
        <p:nvSpPr>
          <p:cNvPr id="8196" name="Zástupný symbol textu 3"/>
          <p:cNvSpPr>
            <a:spLocks noGrp="1"/>
          </p:cNvSpPr>
          <p:nvPr>
            <p:ph type="body" idx="2"/>
          </p:nvPr>
        </p:nvSpPr>
        <p:spPr>
          <a:xfrm>
            <a:off x="500063" y="642938"/>
            <a:ext cx="3929062" cy="5786437"/>
          </a:xfrm>
        </p:spPr>
        <p:txBody>
          <a:bodyPr>
            <a:normAutofit/>
          </a:bodyPr>
          <a:lstStyle/>
          <a:p>
            <a:pPr eaLnBrk="1" hangingPunct="1"/>
            <a:r>
              <a:rPr lang="sk-SK" smtClean="0"/>
              <a:t>Mechanické prevedenie  často určuje tvar mikropáskových antén. Príklady takýchto návrhov sú:</a:t>
            </a:r>
          </a:p>
          <a:p>
            <a:pPr eaLnBrk="1" hangingPunct="1"/>
            <a:r>
              <a:rPr lang="sk-SK" smtClean="0"/>
              <a:t>Mobilné komunikačné zariadenia, kde ergonómia diktuje tvar </a:t>
            </a:r>
          </a:p>
          <a:p>
            <a:pPr eaLnBrk="1" hangingPunct="1"/>
            <a:r>
              <a:rPr lang="sk-SK" smtClean="0"/>
              <a:t>V letectve – trup lietadla alebo rakety, kde tvar určuje aerodynamika</a:t>
            </a:r>
          </a:p>
          <a:p>
            <a:pPr eaLnBrk="1" hangingPunct="1"/>
            <a:r>
              <a:rPr lang="sk-SK" smtClean="0"/>
              <a:t>FEKO ponúka viacero riešení pre modelovanie plošných antén, napr:</a:t>
            </a:r>
          </a:p>
          <a:p>
            <a:pPr eaLnBrk="1" hangingPunct="1"/>
            <a:r>
              <a:rPr lang="sk-SK" smtClean="0"/>
              <a:t>Planer Greenova funkcia pre nekonečné dielektrické vrstvy, ktorá je použiteľná  na antény  zodpovedajúce simulaciam v súradnicovom systéme</a:t>
            </a:r>
          </a:p>
          <a:p>
            <a:pPr eaLnBrk="1" hangingPunct="1"/>
            <a:r>
              <a:rPr lang="sk-SK" smtClean="0"/>
              <a:t>Princíp povrchovej rovnocennosti (SEP) pre použitie s metódou momentov, umožňuje modelovanie ľubovoľného tvaru antén</a:t>
            </a:r>
          </a:p>
          <a:p>
            <a:pPr eaLnBrk="1" hangingPunct="1"/>
            <a:r>
              <a:rPr lang="sk-SK" smtClean="0"/>
              <a:t>Trojuholníkový povrch  záberu umožňujúci jednoduché modelovanie plošných antén</a:t>
            </a:r>
          </a:p>
          <a:p>
            <a:pPr eaLnBrk="1" hangingPunct="1"/>
            <a:r>
              <a:rPr lang="sk-SK" smtClean="0"/>
              <a:t>Rozhranie CAD  s funkciami pre návrh modelov plošných antén , napr  rysovanie kriviek na vytvorenie plôch, projekcia bodov  alebo línií na povrchu</a:t>
            </a:r>
          </a:p>
          <a:p>
            <a:pPr eaLnBrk="1" hangingPunct="1"/>
            <a:endParaRPr lang="sk-SK" smtClean="0"/>
          </a:p>
        </p:txBody>
      </p:sp>
      <p:pic>
        <p:nvPicPr>
          <p:cNvPr id="8195" name="Zástupný symbol obsahu 4" descr="conformalstatic.gif"/>
          <p:cNvPicPr>
            <a:picLocks noGrp="1" noChangeAspect="1"/>
          </p:cNvPicPr>
          <p:nvPr>
            <p:ph sz="half" idx="1"/>
          </p:nvPr>
        </p:nvPicPr>
        <p:blipFill>
          <a:blip r:embed="rId2" cstate="print"/>
          <a:stretch>
            <a:fillRect/>
          </a:stretch>
        </p:blipFill>
        <p:spPr>
          <a:xfrm>
            <a:off x="5724128" y="2204864"/>
            <a:ext cx="1905000" cy="1228725"/>
          </a:xfrm>
        </p:spPr>
      </p:pic>
      <p:sp>
        <p:nvSpPr>
          <p:cNvPr id="8197" name="BlokTextu 5"/>
          <p:cNvSpPr txBox="1">
            <a:spLocks noChangeArrowheads="1"/>
          </p:cNvSpPr>
          <p:nvPr/>
        </p:nvSpPr>
        <p:spPr bwMode="auto">
          <a:xfrm>
            <a:off x="5072063" y="1714500"/>
            <a:ext cx="3500437" cy="307975"/>
          </a:xfrm>
          <a:prstGeom prst="rect">
            <a:avLst/>
          </a:prstGeom>
          <a:noFill/>
          <a:ln w="9525">
            <a:noFill/>
            <a:miter lim="800000"/>
            <a:headEnd/>
            <a:tailEnd/>
          </a:ln>
        </p:spPr>
        <p:txBody>
          <a:bodyPr>
            <a:spAutoFit/>
          </a:bodyPr>
          <a:lstStyle/>
          <a:p>
            <a:r>
              <a:rPr lang="sk-SK" sz="1400">
                <a:latin typeface="Calibri" pitchFamily="34" charset="0"/>
              </a:rPr>
              <a:t>Plošná anténa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5750" y="214313"/>
            <a:ext cx="3008313" cy="363537"/>
          </a:xfrm>
        </p:spPr>
        <p:txBody>
          <a:bodyPr rtlCol="0">
            <a:normAutofit fontScale="90000"/>
          </a:bodyPr>
          <a:lstStyle/>
          <a:p>
            <a:pPr eaLnBrk="1" fontAlgn="auto" hangingPunct="1">
              <a:spcAft>
                <a:spcPts val="0"/>
              </a:spcAft>
              <a:defRPr/>
            </a:pPr>
            <a:r>
              <a:rPr lang="sk-SK" dirty="0" err="1" smtClean="0"/>
              <a:t>Mikropásikové</a:t>
            </a:r>
            <a:r>
              <a:rPr lang="sk-SK" dirty="0" smtClean="0"/>
              <a:t> antény</a:t>
            </a:r>
            <a:endParaRPr lang="sk-SK" dirty="0"/>
          </a:p>
        </p:txBody>
      </p:sp>
      <p:sp>
        <p:nvSpPr>
          <p:cNvPr id="9220" name="Zástupný symbol textu 3"/>
          <p:cNvSpPr>
            <a:spLocks noGrp="1"/>
          </p:cNvSpPr>
          <p:nvPr>
            <p:ph type="body" idx="2"/>
          </p:nvPr>
        </p:nvSpPr>
        <p:spPr>
          <a:xfrm>
            <a:off x="457200" y="857250"/>
            <a:ext cx="3543300" cy="5268913"/>
          </a:xfrm>
        </p:spPr>
        <p:txBody>
          <a:bodyPr>
            <a:normAutofit/>
          </a:bodyPr>
          <a:lstStyle/>
          <a:p>
            <a:pPr eaLnBrk="1" hangingPunct="1"/>
            <a:r>
              <a:rPr lang="sk-SK" smtClean="0"/>
              <a:t>Mikropásikové antény sa vyvinuli z jednoduchého jednotného substrátu, štvorcovej kovovej plochy usporiadanej do  vysoko komplexných návrhov zahrňujúcich početne dialektrické vrstvy so široko  menlivými elektromagnetickými vlastnosťami a  komplexnými kovovými tvarmi na rozdielnych  dialektrických vrstvách,  ktoré spájajú energiu z jednej vrstvy do druhej.   </a:t>
            </a:r>
          </a:p>
          <a:p>
            <a:pPr eaLnBrk="1" hangingPunct="1"/>
            <a:endParaRPr lang="sk-SK" smtClean="0"/>
          </a:p>
          <a:p>
            <a:pPr eaLnBrk="1" hangingPunct="1"/>
            <a:r>
              <a:rPr lang="sk-SK" smtClean="0"/>
              <a:t>Základné zásady pre navrhovanie sú veľmi zložité a účinok nepatrných zmien na anténnom výkone musí byt prešetrený pred  budovaním drahých prototypov.  Niektoré základy, ktoré majú byt hodnotene v simulácii zahrňujú :</a:t>
            </a:r>
          </a:p>
          <a:p>
            <a:pPr eaLnBrk="1" hangingPunct="1"/>
            <a:r>
              <a:rPr lang="sk-SK" smtClean="0"/>
              <a:t>-vstupná impedancia</a:t>
            </a:r>
          </a:p>
          <a:p>
            <a:pPr eaLnBrk="1" hangingPunct="1"/>
            <a:r>
              <a:rPr lang="sk-SK" smtClean="0"/>
              <a:t>-distribúcia prúdu do kovových vrstiev</a:t>
            </a:r>
          </a:p>
          <a:p>
            <a:pPr eaLnBrk="1" hangingPunct="1"/>
            <a:r>
              <a:rPr lang="sk-SK" smtClean="0"/>
              <a:t>-Spojovacia účinnosť medzi kovovými vrstvami</a:t>
            </a:r>
          </a:p>
          <a:p>
            <a:pPr eaLnBrk="1" hangingPunct="1"/>
            <a:r>
              <a:rPr lang="sk-SK" smtClean="0"/>
              <a:t>-distribúcia energie v blízkosti pola</a:t>
            </a:r>
          </a:p>
          <a:p>
            <a:pPr eaLnBrk="1" hangingPunct="1"/>
            <a:r>
              <a:rPr lang="sk-SK" smtClean="0"/>
              <a:t>- vyžarovacie diagramy vo vzdialenom poli</a:t>
            </a:r>
          </a:p>
          <a:p>
            <a:pPr eaLnBrk="1" hangingPunct="1"/>
            <a:r>
              <a:rPr lang="sk-SK" smtClean="0"/>
              <a:t>  </a:t>
            </a:r>
          </a:p>
        </p:txBody>
      </p:sp>
      <p:pic>
        <p:nvPicPr>
          <p:cNvPr id="9219" name="Zástupný symbol obsahu 4" descr="ant03.jpg"/>
          <p:cNvPicPr>
            <a:picLocks noGrp="1" noChangeAspect="1"/>
          </p:cNvPicPr>
          <p:nvPr>
            <p:ph sz="half" idx="1"/>
          </p:nvPr>
        </p:nvPicPr>
        <p:blipFill>
          <a:blip r:embed="rId2" cstate="print"/>
          <a:stretch>
            <a:fillRect/>
          </a:stretch>
        </p:blipFill>
        <p:spPr>
          <a:xfrm>
            <a:off x="4228533" y="2348880"/>
            <a:ext cx="4915467" cy="3992563"/>
          </a:xfrm>
        </p:spPr>
      </p:pic>
      <p:sp>
        <p:nvSpPr>
          <p:cNvPr id="9221" name="BlokTextu 5"/>
          <p:cNvSpPr txBox="1">
            <a:spLocks noChangeArrowheads="1"/>
          </p:cNvSpPr>
          <p:nvPr/>
        </p:nvSpPr>
        <p:spPr bwMode="auto">
          <a:xfrm>
            <a:off x="4143375" y="2000250"/>
            <a:ext cx="3214688" cy="369888"/>
          </a:xfrm>
          <a:prstGeom prst="rect">
            <a:avLst/>
          </a:prstGeom>
          <a:noFill/>
          <a:ln w="9525">
            <a:noFill/>
            <a:miter lim="800000"/>
            <a:headEnd/>
            <a:tailEnd/>
          </a:ln>
        </p:spPr>
        <p:txBody>
          <a:bodyPr>
            <a:spAutoFit/>
          </a:bodyPr>
          <a:lstStyle/>
          <a:p>
            <a:r>
              <a:rPr lang="sk-SK">
                <a:latin typeface="Calibri" pitchFamily="34" charset="0"/>
              </a:rPr>
              <a:t>Mikropásiková anténa</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625" y="285750"/>
            <a:ext cx="3008313" cy="292100"/>
          </a:xfrm>
        </p:spPr>
        <p:txBody>
          <a:bodyPr rtlCol="0">
            <a:normAutofit fontScale="90000"/>
          </a:bodyPr>
          <a:lstStyle/>
          <a:p>
            <a:pPr eaLnBrk="1" fontAlgn="auto" hangingPunct="1">
              <a:spcAft>
                <a:spcPts val="0"/>
              </a:spcAft>
              <a:defRPr/>
            </a:pPr>
            <a:r>
              <a:rPr lang="sk-SK" dirty="0" err="1" smtClean="0"/>
              <a:t>Mikropásikové</a:t>
            </a:r>
            <a:r>
              <a:rPr lang="sk-SK" dirty="0" smtClean="0"/>
              <a:t> antény</a:t>
            </a:r>
            <a:endParaRPr lang="sk-SK" dirty="0"/>
          </a:p>
        </p:txBody>
      </p:sp>
      <p:sp>
        <p:nvSpPr>
          <p:cNvPr id="10244" name="Zástupný symbol textu 3"/>
          <p:cNvSpPr>
            <a:spLocks noGrp="1"/>
          </p:cNvSpPr>
          <p:nvPr>
            <p:ph type="body" idx="2"/>
          </p:nvPr>
        </p:nvSpPr>
        <p:spPr>
          <a:xfrm>
            <a:off x="457200" y="785813"/>
            <a:ext cx="3008313" cy="5340350"/>
          </a:xfrm>
        </p:spPr>
        <p:txBody>
          <a:bodyPr/>
          <a:lstStyle/>
          <a:p>
            <a:pPr eaLnBrk="1" hangingPunct="1"/>
            <a:r>
              <a:rPr lang="sk-SK" smtClean="0"/>
              <a:t>FEKO zjednodušuje proces návrhu mikropásikových antén s komplexnou výpočtovou sadou nástrojov. Úplná vlnová Metoda momentov (MoM) vypočíta rozdelenie prúdov vo všetkých kovových prvkoch mikropásikovej antény a potom vypočíta z týchto prúdov charakteristické parametre antény. Na viacvrstvové antény sú použite špeciálne rovinné Greenove funkcie, ktoré umožňujú analýzu ľubovoľne tvarovaných a orientovaných kovových povrchov a drôtov. Kovové štruktúry môžu dokonca presiahnuť hranice dielektrickej vrstvy. </a:t>
            </a:r>
          </a:p>
          <a:p>
            <a:pPr eaLnBrk="1" hangingPunct="1"/>
            <a:endParaRPr lang="sk-SK" smtClean="0"/>
          </a:p>
        </p:txBody>
      </p:sp>
      <p:pic>
        <p:nvPicPr>
          <p:cNvPr id="10243" name="Zástupný symbol obsahu 4" descr="microstrip2large.gif"/>
          <p:cNvPicPr>
            <a:picLocks noGrp="1" noChangeAspect="1"/>
          </p:cNvPicPr>
          <p:nvPr>
            <p:ph sz="half" idx="1"/>
          </p:nvPr>
        </p:nvPicPr>
        <p:blipFill>
          <a:blip r:embed="rId2" cstate="print"/>
          <a:srcRect/>
          <a:stretch>
            <a:fillRect/>
          </a:stretch>
        </p:blipFill>
        <p:spPr>
          <a:xfrm>
            <a:off x="4000500" y="428625"/>
            <a:ext cx="4511675" cy="3365500"/>
          </a:xfrm>
        </p:spPr>
      </p:pic>
      <p:sp>
        <p:nvSpPr>
          <p:cNvPr id="10245" name="BlokTextu 5"/>
          <p:cNvSpPr txBox="1">
            <a:spLocks noChangeArrowheads="1"/>
          </p:cNvSpPr>
          <p:nvPr/>
        </p:nvSpPr>
        <p:spPr bwMode="auto">
          <a:xfrm>
            <a:off x="6858000" y="1617663"/>
            <a:ext cx="1214438" cy="261937"/>
          </a:xfrm>
          <a:prstGeom prst="rect">
            <a:avLst/>
          </a:prstGeom>
          <a:solidFill>
            <a:schemeClr val="bg1"/>
          </a:solidFill>
          <a:ln w="9525">
            <a:noFill/>
            <a:miter lim="800000"/>
            <a:headEnd/>
            <a:tailEnd/>
          </a:ln>
        </p:spPr>
        <p:txBody>
          <a:bodyPr>
            <a:spAutoFit/>
          </a:bodyPr>
          <a:lstStyle/>
          <a:p>
            <a:r>
              <a:rPr lang="sk-SK" sz="1100">
                <a:latin typeface="Calibri" pitchFamily="34" charset="0"/>
              </a:rPr>
              <a:t>Konečný substrát</a:t>
            </a:r>
          </a:p>
        </p:txBody>
      </p:sp>
      <p:sp>
        <p:nvSpPr>
          <p:cNvPr id="10246" name="BlokTextu 6"/>
          <p:cNvSpPr txBox="1">
            <a:spLocks noChangeArrowheads="1"/>
          </p:cNvSpPr>
          <p:nvPr/>
        </p:nvSpPr>
        <p:spPr bwMode="auto">
          <a:xfrm>
            <a:off x="6715125" y="3643313"/>
            <a:ext cx="1214438" cy="430212"/>
          </a:xfrm>
          <a:prstGeom prst="rect">
            <a:avLst/>
          </a:prstGeom>
          <a:solidFill>
            <a:schemeClr val="bg1"/>
          </a:solidFill>
          <a:ln w="9525">
            <a:noFill/>
            <a:miter lim="800000"/>
            <a:headEnd/>
            <a:tailEnd/>
          </a:ln>
        </p:spPr>
        <p:txBody>
          <a:bodyPr>
            <a:spAutoFit/>
          </a:bodyPr>
          <a:lstStyle/>
          <a:p>
            <a:r>
              <a:rPr lang="sk-SK" sz="1100">
                <a:latin typeface="Calibri" pitchFamily="34" charset="0"/>
              </a:rPr>
              <a:t>Plátková (Patch) anténa</a:t>
            </a:r>
          </a:p>
        </p:txBody>
      </p:sp>
      <p:sp>
        <p:nvSpPr>
          <p:cNvPr id="10247" name="Obdĺžnik 7"/>
          <p:cNvSpPr>
            <a:spLocks noChangeArrowheads="1"/>
          </p:cNvSpPr>
          <p:nvPr/>
        </p:nvSpPr>
        <p:spPr bwMode="auto">
          <a:xfrm>
            <a:off x="4214813" y="4286250"/>
            <a:ext cx="4572000" cy="2246313"/>
          </a:xfrm>
          <a:prstGeom prst="rect">
            <a:avLst/>
          </a:prstGeom>
          <a:noFill/>
          <a:ln w="9525">
            <a:noFill/>
            <a:miter lim="800000"/>
            <a:headEnd/>
            <a:tailEnd/>
          </a:ln>
        </p:spPr>
        <p:txBody>
          <a:bodyPr>
            <a:spAutoFit/>
          </a:bodyPr>
          <a:lstStyle/>
          <a:p>
            <a:r>
              <a:rPr lang="sk-SK" sz="1400">
                <a:latin typeface="Calibri" pitchFamily="34" charset="0"/>
              </a:rPr>
              <a:t>Vo FEKO GUI sú k dispozícii rôzne možnosti budenia:</a:t>
            </a:r>
          </a:p>
          <a:p>
            <a:pPr>
              <a:buFontTx/>
              <a:buChar char="-"/>
            </a:pPr>
            <a:r>
              <a:rPr lang="sk-SK" sz="1400">
                <a:latin typeface="Calibri" pitchFamily="34" charset="0"/>
              </a:rPr>
              <a:t>napäťové zdroje pozdĺž drôtových časti medzi trojuholníkovými plátkami</a:t>
            </a:r>
          </a:p>
          <a:p>
            <a:pPr>
              <a:buFontTx/>
              <a:buChar char="-"/>
            </a:pPr>
            <a:r>
              <a:rPr lang="pl-PL" sz="1400">
                <a:latin typeface="Calibri" pitchFamily="34" charset="0"/>
              </a:rPr>
              <a:t>okrajové porty na konci mikropásikoveho napajacieho vedenia</a:t>
            </a:r>
          </a:p>
          <a:p>
            <a:pPr>
              <a:buFontTx/>
              <a:buChar char="-"/>
            </a:pPr>
            <a:r>
              <a:rPr lang="sk-SK" sz="1400">
                <a:latin typeface="Calibri" pitchFamily="34" charset="0"/>
              </a:rPr>
              <a:t>Obohatený prúdový zdroj</a:t>
            </a:r>
          </a:p>
          <a:p>
            <a:pPr>
              <a:buFontTx/>
              <a:buChar char="-"/>
            </a:pPr>
            <a:r>
              <a:rPr lang="sk-SK" sz="1400">
                <a:latin typeface="Calibri" pitchFamily="34" charset="0"/>
              </a:rPr>
              <a:t>Elementárne elektrické a magnetické dipóly </a:t>
            </a:r>
          </a:p>
          <a:p>
            <a:pPr>
              <a:buFontTx/>
              <a:buChar char="-"/>
            </a:pPr>
            <a:r>
              <a:rPr lang="sk-SK" sz="1400">
                <a:latin typeface="Calibri" pitchFamily="34" charset="0"/>
              </a:rPr>
              <a:t>Rovinné vlny</a:t>
            </a:r>
          </a:p>
          <a:p>
            <a:pPr>
              <a:buFontTx/>
              <a:buChar char="-"/>
            </a:pPr>
            <a:endParaRPr lang="sk-SK" sz="1400">
              <a:latin typeface="Calibri" pitchFamily="34" charset="0"/>
            </a:endParaRPr>
          </a:p>
          <a:p>
            <a:pPr>
              <a:buFontTx/>
              <a:buChar char="-"/>
            </a:pPr>
            <a:endParaRPr lang="sk-SK" sz="140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971599" y="275070"/>
            <a:ext cx="7507121" cy="1143480"/>
          </a:xfrm>
          <a:ln/>
        </p:spPr>
        <p:txBody>
          <a:bodyPr lIns="82945" tIns="41473" rIns="82945" bIns="41473"/>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sk-SK" sz="2900" dirty="0"/>
              <a:t>Syntéza antén (</a:t>
            </a:r>
            <a:r>
              <a:rPr lang="sk-SK" sz="2900" dirty="0" err="1"/>
              <a:t>Antenna</a:t>
            </a:r>
            <a:r>
              <a:rPr lang="sk-SK" sz="2900" dirty="0"/>
              <a:t> </a:t>
            </a:r>
            <a:r>
              <a:rPr lang="sk-SK" sz="2900" dirty="0" err="1"/>
              <a:t>Synthesis</a:t>
            </a:r>
            <a:r>
              <a:rPr lang="sk-SK" sz="2900" dirty="0"/>
              <a:t>)</a:t>
            </a:r>
          </a:p>
        </p:txBody>
      </p:sp>
      <p:pic>
        <p:nvPicPr>
          <p:cNvPr id="10242" name="Picture 2"/>
          <p:cNvPicPr>
            <a:picLocks noChangeAspect="1" noChangeArrowheads="1"/>
          </p:cNvPicPr>
          <p:nvPr/>
        </p:nvPicPr>
        <p:blipFill>
          <a:blip r:embed="rId3" cstate="print"/>
          <a:srcRect/>
          <a:stretch>
            <a:fillRect/>
          </a:stretch>
        </p:blipFill>
        <p:spPr bwMode="auto">
          <a:xfrm>
            <a:off x="1403648" y="1844824"/>
            <a:ext cx="7442383" cy="4706394"/>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298450"/>
          </a:xfrm>
        </p:spPr>
        <p:txBody>
          <a:bodyPr rtlCol="0">
            <a:normAutofit fontScale="90000"/>
          </a:bodyPr>
          <a:lstStyle/>
          <a:p>
            <a:pPr eaLnBrk="1" fontAlgn="auto" hangingPunct="1">
              <a:spcAft>
                <a:spcPts val="0"/>
              </a:spcAft>
              <a:defRPr/>
            </a:pPr>
            <a:r>
              <a:rPr lang="sk-SK" dirty="0" err="1" smtClean="0"/>
              <a:t>Mikropásikové</a:t>
            </a:r>
            <a:r>
              <a:rPr lang="sk-SK" dirty="0" smtClean="0"/>
              <a:t> antény</a:t>
            </a:r>
            <a:endParaRPr lang="sk-SK" dirty="0"/>
          </a:p>
        </p:txBody>
      </p:sp>
      <p:sp>
        <p:nvSpPr>
          <p:cNvPr id="11268" name="Zástupný symbol textu 3"/>
          <p:cNvSpPr>
            <a:spLocks noGrp="1"/>
          </p:cNvSpPr>
          <p:nvPr>
            <p:ph type="body" idx="2"/>
          </p:nvPr>
        </p:nvSpPr>
        <p:spPr>
          <a:xfrm>
            <a:off x="457200" y="1406964"/>
            <a:ext cx="3810000" cy="2598100"/>
          </a:xfrm>
        </p:spPr>
        <p:txBody>
          <a:bodyPr>
            <a:normAutofit/>
          </a:bodyPr>
          <a:lstStyle/>
          <a:p>
            <a:pPr eaLnBrk="1" hangingPunct="1"/>
            <a:r>
              <a:rPr lang="sk-SK" dirty="0" smtClean="0"/>
              <a:t>Plošné </a:t>
            </a:r>
            <a:r>
              <a:rPr lang="sk-SK" dirty="0" err="1" smtClean="0"/>
              <a:t>Greenove</a:t>
            </a:r>
            <a:r>
              <a:rPr lang="sk-SK" dirty="0" smtClean="0"/>
              <a:t> funkcie predpokladajú polo- nekonečne substráty a pôdorysy, ktoré sú dokonale použiteľne pre mnoho simulácií, ale sú obmedzujúce pre niektoré problémy. Toto obmedzenie je prekonať v FEKO s formuláciou plošného integrálu. Táto technika je použiteľná pre riešenie problémov konečných pôdorysov, napríklad kde je sledovaný vyžarovací diagram v blízkosti hraníc antény a vzduchu.</a:t>
            </a:r>
          </a:p>
        </p:txBody>
      </p:sp>
      <p:pic>
        <p:nvPicPr>
          <p:cNvPr id="11267" name="Zástupný symbol obsahu 4" descr="polarplotlarge.gif"/>
          <p:cNvPicPr>
            <a:picLocks noGrp="1" noChangeAspect="1"/>
          </p:cNvPicPr>
          <p:nvPr>
            <p:ph sz="half" idx="1"/>
          </p:nvPr>
        </p:nvPicPr>
        <p:blipFill>
          <a:blip r:embed="rId2" cstate="print"/>
          <a:stretch>
            <a:fillRect/>
          </a:stretch>
        </p:blipFill>
        <p:spPr>
          <a:xfrm>
            <a:off x="4932040" y="908720"/>
            <a:ext cx="3517677" cy="3992563"/>
          </a:xfrm>
        </p:spPr>
      </p:pic>
      <p:sp>
        <p:nvSpPr>
          <p:cNvPr id="11269" name="BlokTextu 5"/>
          <p:cNvSpPr txBox="1">
            <a:spLocks noChangeArrowheads="1"/>
          </p:cNvSpPr>
          <p:nvPr/>
        </p:nvSpPr>
        <p:spPr bwMode="auto">
          <a:xfrm>
            <a:off x="4675188" y="5135563"/>
            <a:ext cx="1571625" cy="276999"/>
          </a:xfrm>
          <a:prstGeom prst="rect">
            <a:avLst/>
          </a:prstGeom>
          <a:solidFill>
            <a:schemeClr val="bg1"/>
          </a:solidFill>
          <a:ln w="9525">
            <a:noFill/>
            <a:miter lim="800000"/>
            <a:headEnd/>
            <a:tailEnd/>
          </a:ln>
        </p:spPr>
        <p:txBody>
          <a:bodyPr wrap="square" lIns="0" tIns="0" rIns="0" bIns="0">
            <a:spAutoFit/>
          </a:bodyPr>
          <a:lstStyle/>
          <a:p>
            <a:r>
              <a:rPr lang="sk-SK" sz="900" dirty="0" err="1">
                <a:latin typeface="Calibri" pitchFamily="34" charset="0"/>
              </a:rPr>
              <a:t>Greenova</a:t>
            </a:r>
            <a:r>
              <a:rPr lang="sk-SK" sz="900" dirty="0">
                <a:latin typeface="Calibri" pitchFamily="34" charset="0"/>
              </a:rPr>
              <a:t> funkcia (</a:t>
            </a:r>
            <a:r>
              <a:rPr lang="sk-SK" sz="900" dirty="0" err="1">
                <a:latin typeface="Calibri" pitchFamily="34" charset="0"/>
              </a:rPr>
              <a:t>E_Theta</a:t>
            </a:r>
            <a:r>
              <a:rPr lang="sk-SK" sz="900" dirty="0">
                <a:latin typeface="Calibri" pitchFamily="34" charset="0"/>
              </a:rPr>
              <a:t>)</a:t>
            </a:r>
          </a:p>
          <a:p>
            <a:r>
              <a:rPr lang="sk-SK" sz="900" dirty="0" err="1">
                <a:latin typeface="Calibri" pitchFamily="34" charset="0"/>
              </a:rPr>
              <a:t>Multi</a:t>
            </a:r>
            <a:r>
              <a:rPr lang="sk-SK" sz="900" dirty="0">
                <a:latin typeface="Calibri" pitchFamily="34" charset="0"/>
              </a:rPr>
              <a:t> dielektrikum (</a:t>
            </a:r>
            <a:r>
              <a:rPr lang="sk-SK" sz="900" dirty="0" err="1">
                <a:latin typeface="Calibri" pitchFamily="34" charset="0"/>
              </a:rPr>
              <a:t>E_Theta</a:t>
            </a:r>
            <a:r>
              <a:rPr lang="sk-SK" sz="900" dirty="0">
                <a:latin typeface="Calibri" pitchFamily="34" charset="0"/>
              </a:rPr>
              <a:t>)</a:t>
            </a:r>
          </a:p>
        </p:txBody>
      </p:sp>
      <p:sp>
        <p:nvSpPr>
          <p:cNvPr id="11270" name="BlokTextu 6"/>
          <p:cNvSpPr txBox="1">
            <a:spLocks noChangeArrowheads="1"/>
          </p:cNvSpPr>
          <p:nvPr/>
        </p:nvSpPr>
        <p:spPr bwMode="auto">
          <a:xfrm>
            <a:off x="6667500" y="5127625"/>
            <a:ext cx="1762125" cy="277813"/>
          </a:xfrm>
          <a:prstGeom prst="rect">
            <a:avLst/>
          </a:prstGeom>
          <a:solidFill>
            <a:schemeClr val="bg1"/>
          </a:solidFill>
          <a:ln w="9525">
            <a:noFill/>
            <a:miter lim="800000"/>
            <a:headEnd/>
            <a:tailEnd/>
          </a:ln>
        </p:spPr>
        <p:txBody>
          <a:bodyPr lIns="0" tIns="0" rIns="0" bIns="0">
            <a:spAutoFit/>
          </a:bodyPr>
          <a:lstStyle/>
          <a:p>
            <a:r>
              <a:rPr lang="sk-SK" sz="900">
                <a:latin typeface="Calibri" pitchFamily="34" charset="0"/>
              </a:rPr>
              <a:t>Greenova funkcia (E_Fi)</a:t>
            </a:r>
          </a:p>
          <a:p>
            <a:r>
              <a:rPr lang="sk-SK" sz="900">
                <a:latin typeface="Calibri" pitchFamily="34" charset="0"/>
              </a:rPr>
              <a:t>Konečné dielektrikum (E_Fi)</a:t>
            </a:r>
          </a:p>
        </p:txBody>
      </p:sp>
      <p:sp>
        <p:nvSpPr>
          <p:cNvPr id="11271" name="BlokTextu 7"/>
          <p:cNvSpPr txBox="1">
            <a:spLocks noChangeArrowheads="1"/>
          </p:cNvSpPr>
          <p:nvPr/>
        </p:nvSpPr>
        <p:spPr bwMode="auto">
          <a:xfrm>
            <a:off x="5357813" y="5572125"/>
            <a:ext cx="2143125" cy="138499"/>
          </a:xfrm>
          <a:prstGeom prst="rect">
            <a:avLst/>
          </a:prstGeom>
          <a:solidFill>
            <a:schemeClr val="bg1"/>
          </a:solidFill>
          <a:ln w="9525">
            <a:noFill/>
            <a:miter lim="800000"/>
            <a:headEnd/>
            <a:tailEnd/>
          </a:ln>
        </p:spPr>
        <p:txBody>
          <a:bodyPr wrap="square" lIns="0" tIns="0" rIns="0" bIns="0">
            <a:spAutoFit/>
          </a:bodyPr>
          <a:lstStyle/>
          <a:p>
            <a:r>
              <a:rPr lang="sk-SK" sz="900">
                <a:latin typeface="Calibri" pitchFamily="34" charset="0"/>
              </a:rPr>
              <a:t> </a:t>
            </a:r>
          </a:p>
        </p:txBody>
      </p:sp>
      <p:sp>
        <p:nvSpPr>
          <p:cNvPr id="11272" name="BlokTextu 8"/>
          <p:cNvSpPr txBox="1">
            <a:spLocks noChangeArrowheads="1"/>
          </p:cNvSpPr>
          <p:nvPr/>
        </p:nvSpPr>
        <p:spPr bwMode="auto">
          <a:xfrm>
            <a:off x="5429250" y="569913"/>
            <a:ext cx="2571750" cy="215900"/>
          </a:xfrm>
          <a:prstGeom prst="rect">
            <a:avLst/>
          </a:prstGeom>
          <a:solidFill>
            <a:schemeClr val="bg1"/>
          </a:solidFill>
          <a:ln w="9525">
            <a:noFill/>
            <a:miter lim="800000"/>
            <a:headEnd/>
            <a:tailEnd/>
          </a:ln>
        </p:spPr>
        <p:txBody>
          <a:bodyPr lIns="0" tIns="0" rIns="0" bIns="0">
            <a:spAutoFit/>
          </a:bodyPr>
          <a:lstStyle/>
          <a:p>
            <a:r>
              <a:rPr lang="sk-SK" sz="1400" b="1">
                <a:latin typeface="Calibri" pitchFamily="34" charset="0"/>
              </a:rPr>
              <a:t>Zisk vs uhol vzdialeného poľa</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625" y="214313"/>
            <a:ext cx="3008313" cy="363537"/>
          </a:xfrm>
        </p:spPr>
        <p:txBody>
          <a:bodyPr rtlCol="0">
            <a:normAutofit fontScale="90000"/>
          </a:bodyPr>
          <a:lstStyle/>
          <a:p>
            <a:pPr eaLnBrk="1" fontAlgn="auto" hangingPunct="1">
              <a:spcAft>
                <a:spcPts val="0"/>
              </a:spcAft>
              <a:defRPr/>
            </a:pPr>
            <a:r>
              <a:rPr lang="sk-SK" dirty="0" smtClean="0"/>
              <a:t>Zoskupenie antén</a:t>
            </a:r>
            <a:endParaRPr lang="sk-SK" dirty="0"/>
          </a:p>
        </p:txBody>
      </p:sp>
      <p:sp>
        <p:nvSpPr>
          <p:cNvPr id="12292" name="Zástupný symbol textu 3"/>
          <p:cNvSpPr>
            <a:spLocks noGrp="1"/>
          </p:cNvSpPr>
          <p:nvPr>
            <p:ph type="body" idx="2"/>
          </p:nvPr>
        </p:nvSpPr>
        <p:spPr>
          <a:xfrm>
            <a:off x="457200" y="714375"/>
            <a:ext cx="3543300" cy="5429250"/>
          </a:xfrm>
        </p:spPr>
        <p:txBody>
          <a:bodyPr>
            <a:normAutofit lnSpcReduction="10000"/>
          </a:bodyPr>
          <a:lstStyle/>
          <a:p>
            <a:pPr eaLnBrk="1" hangingPunct="1"/>
            <a:r>
              <a:rPr lang="sk-SK" smtClean="0"/>
              <a:t>Antény často pozostávajú z množstva prvkov, buď s priamym kanálom alebo prostredníctvom nepriamych spojení. Dizajnéri sú potom nútení uvažovať nielen nad charakteristikami jednotlivých prvkov, ale aj nad celým radom. V závislosti od zložitosti radu môžu byť analýzy na výpočet drahé alebo veľmi zložite na vyriešenie.</a:t>
            </a:r>
          </a:p>
          <a:p>
            <a:pPr eaLnBrk="1" hangingPunct="1"/>
            <a:r>
              <a:rPr lang="sk-SK" smtClean="0"/>
              <a:t> Metóda momentov (MoM) na základe formulácie FEKO nezoskupuje ani nezväčšuje voľne miesta medzi radmi elementov, čo vedie k veľmi optimálnemu využitiu výpočtových zdrojov. Feko taktiež poskytuje viacúrovňovú rýchlu viacpólovú metódu (MLFMM ) ako presnú a s vysoko účinnou riešiteľnosťou veľmi veľkých problémov.</a:t>
            </a:r>
          </a:p>
          <a:p>
            <a:pPr eaLnBrk="1" hangingPunct="1"/>
            <a:r>
              <a:rPr lang="sk-SK" smtClean="0"/>
              <a:t> Plošne mikropasikové anténne rady môžu byť riešené s Greenovymi funkciami voľného priestoru, eliminujúcu potrebu oddeľovania dielektrických vrstiev a priestoru medzi anténnymi prvkami. Konečné dielektrické štruktúry môžu byť modelované na princípe povrchovej rovnocennosti. V prípade keď sú dielektrické konštanty vysoké, môže byť použitá hybridná FEM/MoM technika ako alternatíva.</a:t>
            </a:r>
          </a:p>
        </p:txBody>
      </p:sp>
      <p:pic>
        <p:nvPicPr>
          <p:cNvPr id="12291" name="Zástupný symbol obsahu 4" descr="arraylarge.gif"/>
          <p:cNvPicPr>
            <a:picLocks noGrp="1" noChangeAspect="1"/>
          </p:cNvPicPr>
          <p:nvPr>
            <p:ph sz="half" idx="1"/>
          </p:nvPr>
        </p:nvPicPr>
        <p:blipFill>
          <a:blip r:embed="rId2" cstate="print"/>
          <a:srcRect/>
          <a:stretch>
            <a:fillRect/>
          </a:stretch>
        </p:blipFill>
        <p:spPr>
          <a:xfrm>
            <a:off x="4071938" y="928688"/>
            <a:ext cx="4826000" cy="2681287"/>
          </a:xfrm>
        </p:spPr>
      </p:pic>
      <p:sp>
        <p:nvSpPr>
          <p:cNvPr id="12293" name="BlokTextu 6"/>
          <p:cNvSpPr txBox="1">
            <a:spLocks noChangeArrowheads="1"/>
          </p:cNvSpPr>
          <p:nvPr/>
        </p:nvSpPr>
        <p:spPr bwMode="auto">
          <a:xfrm>
            <a:off x="4357688" y="4830763"/>
            <a:ext cx="3714750" cy="1384300"/>
          </a:xfrm>
          <a:prstGeom prst="rect">
            <a:avLst/>
          </a:prstGeom>
          <a:noFill/>
          <a:ln w="9525">
            <a:noFill/>
            <a:miter lim="800000"/>
            <a:headEnd/>
            <a:tailEnd/>
          </a:ln>
        </p:spPr>
        <p:txBody>
          <a:bodyPr>
            <a:spAutoFit/>
          </a:bodyPr>
          <a:lstStyle/>
          <a:p>
            <a:r>
              <a:rPr lang="sk-SK" sz="1400">
                <a:latin typeface="Calibri" pitchFamily="34" charset="0"/>
              </a:rPr>
              <a:t>Veľké rady môžu ešte vyžadovať veľké množstvo výpočtových zdrojov. V týchto prípadoch MoM s periodickými hraničnými podmienkami (PCB) môže byť použitý s dobrou účinnosťou na analýzu vyžarovacích diagramov týchto radov.</a:t>
            </a:r>
          </a:p>
          <a:p>
            <a:endParaRPr lang="sk-SK" sz="1400">
              <a:latin typeface="Calibri"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a:xfrm>
            <a:off x="428625" y="214313"/>
            <a:ext cx="3008313" cy="434975"/>
          </a:xfrm>
        </p:spPr>
        <p:txBody>
          <a:bodyPr>
            <a:normAutofit fontScale="90000"/>
          </a:bodyPr>
          <a:lstStyle/>
          <a:p>
            <a:pPr eaLnBrk="1" hangingPunct="1"/>
            <a:r>
              <a:rPr lang="sk-SK" smtClean="0"/>
              <a:t>Reflektorové antény</a:t>
            </a:r>
          </a:p>
        </p:txBody>
      </p:sp>
      <p:sp>
        <p:nvSpPr>
          <p:cNvPr id="4" name="Zástupný symbol textu 3"/>
          <p:cNvSpPr>
            <a:spLocks noGrp="1"/>
          </p:cNvSpPr>
          <p:nvPr>
            <p:ph type="body" idx="2"/>
          </p:nvPr>
        </p:nvSpPr>
        <p:spPr>
          <a:xfrm>
            <a:off x="457200" y="714375"/>
            <a:ext cx="3829050" cy="5411788"/>
          </a:xfrm>
        </p:spPr>
        <p:txBody>
          <a:bodyPr rtlCol="0">
            <a:normAutofit lnSpcReduction="10000"/>
          </a:bodyPr>
          <a:lstStyle/>
          <a:p>
            <a:pPr eaLnBrk="1" fontAlgn="auto" hangingPunct="1">
              <a:spcAft>
                <a:spcPts val="0"/>
              </a:spcAft>
              <a:buFont typeface="Arial" pitchFamily="34" charset="0"/>
              <a:buNone/>
              <a:defRPr/>
            </a:pPr>
            <a:r>
              <a:rPr lang="sk-SK" dirty="0" smtClean="0"/>
              <a:t>Reflektorové antény sa používajú najmä vtedy keď je potrebný vysoký zisk (napr. satelitné vysielače alebo prijímače) alebo veľmi úzky hlavný zväzok (napr. bezpečná komunikácia). zlepšenie zisku a zúženie hlavného lúča sa dosiahne zväčšením reflektora. Veľké reflektory sú samozrejme ťažké na simuláciu pretože majú veľmi veľkú vlnovú dĺžku.</a:t>
            </a:r>
          </a:p>
          <a:p>
            <a:pPr eaLnBrk="1" fontAlgn="auto" hangingPunct="1">
              <a:spcAft>
                <a:spcPts val="0"/>
              </a:spcAft>
              <a:buFont typeface="Arial" pitchFamily="34" charset="0"/>
              <a:buNone/>
              <a:defRPr/>
            </a:pPr>
            <a:r>
              <a:rPr lang="sk-SK" dirty="0" smtClean="0"/>
              <a:t>FEKO sa dobre hodí k numerickej analýze reflektorových antén a poskytuje nasledujúce techniky ako možnosti pre reflektorové simulácie:</a:t>
            </a:r>
          </a:p>
          <a:p>
            <a:pPr eaLnBrk="1" fontAlgn="auto" hangingPunct="1">
              <a:spcAft>
                <a:spcPts val="0"/>
              </a:spcAft>
              <a:buFontTx/>
              <a:buChar char="-"/>
              <a:defRPr/>
            </a:pPr>
            <a:r>
              <a:rPr lang="sk-SK" dirty="0" smtClean="0"/>
              <a:t>viacúrovňová rýchla viacpólová metóda (MLFMM): je to efektívnejšia verzia </a:t>
            </a:r>
            <a:r>
              <a:rPr lang="sk-SK" dirty="0" err="1" smtClean="0"/>
              <a:t>MoM</a:t>
            </a:r>
            <a:r>
              <a:rPr lang="sk-SK" dirty="0" smtClean="0"/>
              <a:t> vhodná pre dĺžku viacvlnových štruktúr. táto metóda poskytuje veľmi presné výsledky.</a:t>
            </a:r>
          </a:p>
          <a:p>
            <a:pPr eaLnBrk="1" fontAlgn="auto" hangingPunct="1">
              <a:spcAft>
                <a:spcPts val="0"/>
              </a:spcAft>
              <a:buFontTx/>
              <a:buChar char="-"/>
              <a:defRPr/>
            </a:pPr>
            <a:r>
              <a:rPr lang="sk-SK" dirty="0" smtClean="0"/>
              <a:t>fyzikálne optiky (PO): Vysokofrekvenčná PO aproximácia </a:t>
            </a:r>
            <a:r>
              <a:rPr lang="sk-SK" dirty="0" err="1" smtClean="0"/>
              <a:t>može</a:t>
            </a:r>
            <a:r>
              <a:rPr lang="sk-SK" dirty="0" smtClean="0"/>
              <a:t> byť použitá na </a:t>
            </a:r>
            <a:r>
              <a:rPr lang="sk-SK" dirty="0" err="1" smtClean="0"/>
              <a:t>aproximovanie</a:t>
            </a:r>
            <a:r>
              <a:rPr lang="sk-SK" dirty="0" smtClean="0"/>
              <a:t> prúdu pritekajúceho na reflektor. Táto technika je menej náročná na výpočty ako MLFMM a využíva sa keď kanál a reflektor môžeme považovať za rozdelené. Nepretržitý tok prúdu môžeme modelovať od štandardnej </a:t>
            </a:r>
            <a:r>
              <a:rPr lang="sk-SK" dirty="0" err="1" smtClean="0"/>
              <a:t>MoM</a:t>
            </a:r>
            <a:r>
              <a:rPr lang="sk-SK" dirty="0" smtClean="0"/>
              <a:t> až po </a:t>
            </a:r>
            <a:r>
              <a:rPr lang="sk-SK" dirty="0" err="1" smtClean="0"/>
              <a:t>PO</a:t>
            </a:r>
            <a:r>
              <a:rPr lang="sk-SK" dirty="0" smtClean="0"/>
              <a:t>.</a:t>
            </a:r>
          </a:p>
          <a:p>
            <a:pPr eaLnBrk="1" fontAlgn="auto" hangingPunct="1">
              <a:spcAft>
                <a:spcPts val="0"/>
              </a:spcAft>
              <a:buFontTx/>
              <a:buChar char="-"/>
              <a:defRPr/>
            </a:pPr>
            <a:r>
              <a:rPr lang="sk-SK" smtClean="0"/>
              <a:t>Jednotná teória </a:t>
            </a:r>
            <a:r>
              <a:rPr lang="sk-SK" dirty="0" smtClean="0"/>
              <a:t>difrakcia </a:t>
            </a:r>
            <a:r>
              <a:rPr lang="sk-SK" smtClean="0"/>
              <a:t>(UTD): Pomocou </a:t>
            </a:r>
            <a:r>
              <a:rPr lang="sk-SK" dirty="0" smtClean="0"/>
              <a:t>tejto metódy vysokofrekvenčnej aproximácie výpočtové náklady nezávisia od veľkosti reflektora ale iba od plochy.</a:t>
            </a:r>
            <a:endParaRPr lang="sk-SK" dirty="0"/>
          </a:p>
        </p:txBody>
      </p:sp>
      <p:pic>
        <p:nvPicPr>
          <p:cNvPr id="13315" name="Zástupný symbol obsahu 4" descr="PO_application_smaller.jpg"/>
          <p:cNvPicPr>
            <a:picLocks noGrp="1" noChangeAspect="1"/>
          </p:cNvPicPr>
          <p:nvPr>
            <p:ph sz="half" idx="1"/>
          </p:nvPr>
        </p:nvPicPr>
        <p:blipFill>
          <a:blip r:embed="rId2" cstate="print"/>
          <a:srcRect/>
          <a:stretch>
            <a:fillRect/>
          </a:stretch>
        </p:blipFill>
        <p:spPr>
          <a:xfrm>
            <a:off x="4572000" y="500063"/>
            <a:ext cx="3556000" cy="3571875"/>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a:xfrm>
            <a:off x="357188" y="214313"/>
            <a:ext cx="3008312" cy="434975"/>
          </a:xfrm>
        </p:spPr>
        <p:txBody>
          <a:bodyPr>
            <a:normAutofit fontScale="90000"/>
          </a:bodyPr>
          <a:lstStyle/>
          <a:p>
            <a:pPr eaLnBrk="1" hangingPunct="1"/>
            <a:r>
              <a:rPr lang="sk-SK" smtClean="0"/>
              <a:t>Reflektorové antény</a:t>
            </a:r>
          </a:p>
        </p:txBody>
      </p:sp>
      <p:sp>
        <p:nvSpPr>
          <p:cNvPr id="14340" name="Zástupný symbol pro text 3"/>
          <p:cNvSpPr>
            <a:spLocks noGrp="1"/>
          </p:cNvSpPr>
          <p:nvPr>
            <p:ph type="body" idx="2"/>
          </p:nvPr>
        </p:nvSpPr>
        <p:spPr>
          <a:xfrm>
            <a:off x="457200" y="1071563"/>
            <a:ext cx="3328988" cy="5054600"/>
          </a:xfrm>
        </p:spPr>
        <p:txBody>
          <a:bodyPr/>
          <a:lstStyle/>
          <a:p>
            <a:pPr eaLnBrk="1" hangingPunct="1"/>
            <a:r>
              <a:rPr lang="sk-SK" dirty="0" smtClean="0"/>
              <a:t>Pre užívateľov s obmedzenými výpočtovými zdrojmi alebo so záujmom o mimoriadne veľké reflektory je vysokofrekvenčná aproximácia veľmi užitočná. Ak chceme zachovať výpočtové náklady čo najnižšie, môžeme použiť rozklad na hlavné časti. </a:t>
            </a:r>
            <a:r>
              <a:rPr lang="sk-SK" dirty="0" err="1" smtClean="0"/>
              <a:t>Feed</a:t>
            </a:r>
            <a:r>
              <a:rPr lang="sk-SK" dirty="0" smtClean="0"/>
              <a:t> anténa je simulovaná izolovane a výsledok je potom použitý na výmenu </a:t>
            </a:r>
            <a:r>
              <a:rPr lang="sk-SK" dirty="0" err="1" smtClean="0"/>
              <a:t>feed</a:t>
            </a:r>
            <a:r>
              <a:rPr lang="sk-SK" dirty="0" smtClean="0"/>
              <a:t> antény s ekvivalentným zdrojom počas simulácie reflektora.</a:t>
            </a:r>
          </a:p>
        </p:txBody>
      </p:sp>
      <p:pic>
        <p:nvPicPr>
          <p:cNvPr id="14339" name="Zástupný symbol pro obsah 4" descr="reflector-antenna-near-fields-200x228.png"/>
          <p:cNvPicPr>
            <a:picLocks noGrp="1" noChangeAspect="1"/>
          </p:cNvPicPr>
          <p:nvPr>
            <p:ph sz="half" idx="1"/>
          </p:nvPr>
        </p:nvPicPr>
        <p:blipFill>
          <a:blip r:embed="rId2" cstate="print"/>
          <a:srcRect/>
          <a:stretch>
            <a:fillRect/>
          </a:stretch>
        </p:blipFill>
        <p:spPr>
          <a:xfrm>
            <a:off x="4429125" y="1016000"/>
            <a:ext cx="3500438" cy="3989388"/>
          </a:xfrm>
        </p:spPr>
      </p:pic>
      <p:sp>
        <p:nvSpPr>
          <p:cNvPr id="14341" name="TextovéPole 5"/>
          <p:cNvSpPr txBox="1">
            <a:spLocks noChangeArrowheads="1"/>
          </p:cNvSpPr>
          <p:nvPr/>
        </p:nvSpPr>
        <p:spPr bwMode="auto">
          <a:xfrm>
            <a:off x="5143500" y="5143500"/>
            <a:ext cx="2357438" cy="276225"/>
          </a:xfrm>
          <a:prstGeom prst="rect">
            <a:avLst/>
          </a:prstGeom>
          <a:noFill/>
          <a:ln w="9525">
            <a:noFill/>
            <a:miter lim="800000"/>
            <a:headEnd/>
            <a:tailEnd/>
          </a:ln>
        </p:spPr>
        <p:txBody>
          <a:bodyPr>
            <a:spAutoFit/>
          </a:bodyPr>
          <a:lstStyle/>
          <a:p>
            <a:r>
              <a:rPr lang="sk-SK" sz="1200">
                <a:latin typeface="Calibri" pitchFamily="34" charset="0"/>
              </a:rPr>
              <a:t>Reflektotor blízkeho poľa</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188" y="214313"/>
            <a:ext cx="3008312" cy="363537"/>
          </a:xfrm>
        </p:spPr>
        <p:txBody>
          <a:bodyPr rtlCol="0">
            <a:normAutofit/>
          </a:bodyPr>
          <a:lstStyle/>
          <a:p>
            <a:pPr eaLnBrk="1" fontAlgn="auto" hangingPunct="1">
              <a:spcAft>
                <a:spcPts val="0"/>
              </a:spcAft>
              <a:defRPr/>
            </a:pPr>
            <a:r>
              <a:rPr lang="sk-SK" dirty="0" smtClean="0"/>
              <a:t>Drôtové antény</a:t>
            </a:r>
            <a:endParaRPr lang="sk-SK" dirty="0"/>
          </a:p>
        </p:txBody>
      </p:sp>
      <p:sp>
        <p:nvSpPr>
          <p:cNvPr id="15364" name="Zástupný symbol pro text 3"/>
          <p:cNvSpPr>
            <a:spLocks noGrp="1"/>
          </p:cNvSpPr>
          <p:nvPr>
            <p:ph type="body" idx="2"/>
          </p:nvPr>
        </p:nvSpPr>
        <p:spPr>
          <a:xfrm>
            <a:off x="357188" y="642938"/>
            <a:ext cx="3786187" cy="5929312"/>
          </a:xfrm>
        </p:spPr>
        <p:txBody>
          <a:bodyPr/>
          <a:lstStyle/>
          <a:p>
            <a:pPr eaLnBrk="1" hangingPunct="1"/>
            <a:r>
              <a:rPr lang="sk-SK" smtClean="0"/>
              <a:t>Drôtové antény boli dôležitým nástrojom v komunikačných technológiách od vzniku priemyslu. Ich aplikácie sú veľmi rôznorodé, ako aj ich fyzický tvar, ktorý je navrhnutý z drôtu. Príklady použitia a typy antén:</a:t>
            </a:r>
          </a:p>
          <a:p>
            <a:pPr eaLnBrk="1" hangingPunct="1">
              <a:buFontTx/>
              <a:buChar char="-"/>
            </a:pPr>
            <a:r>
              <a:rPr lang="sk-SK" smtClean="0"/>
              <a:t>Dvojpásmové rádiové spojenie s HF drôtovou anténou, monopóly,  skrutkové a dipólové antény.</a:t>
            </a:r>
          </a:p>
          <a:p>
            <a:pPr eaLnBrk="1" hangingPunct="1">
              <a:buFontTx/>
              <a:buChar char="-"/>
            </a:pPr>
            <a:r>
              <a:rPr lang="sk-SK" smtClean="0"/>
              <a:t>UHF a VHF televízny signál distribuovaný s Yagi-Uda, logicko-periodické siete antén.</a:t>
            </a:r>
          </a:p>
          <a:p>
            <a:pPr eaLnBrk="1" hangingPunct="1">
              <a:buFontTx/>
              <a:buChar char="-"/>
            </a:pPr>
            <a:r>
              <a:rPr lang="sk-SK" smtClean="0"/>
              <a:t>GPS prijímače so štvoržieričovými skrutkovými anténami</a:t>
            </a:r>
          </a:p>
          <a:p>
            <a:pPr eaLnBrk="1" hangingPunct="1">
              <a:buFontTx/>
              <a:buChar char="-"/>
            </a:pPr>
            <a:r>
              <a:rPr lang="sk-SK" smtClean="0"/>
              <a:t>Bič</a:t>
            </a:r>
          </a:p>
          <a:p>
            <a:pPr eaLnBrk="1" hangingPunct="1"/>
            <a:r>
              <a:rPr lang="sk-SK" smtClean="0"/>
              <a:t>Základne prvky pri navrhovaní a zavádzaní drôtu antény sú optimalizácia charakteristiky antény žiarenia v izolácii a optimálne umiestnenie týchto antén na veľkých stavbách. Technológie preto potrebné umožňujú:</a:t>
            </a:r>
          </a:p>
          <a:p>
            <a:pPr eaLnBrk="1" hangingPunct="1">
              <a:buFontTx/>
              <a:buChar char="-"/>
            </a:pPr>
            <a:r>
              <a:rPr lang="sk-SK" smtClean="0"/>
              <a:t>Rýchle simulácie drôtových antén široko-frekvenčného pásma</a:t>
            </a:r>
          </a:p>
          <a:p>
            <a:pPr eaLnBrk="1" hangingPunct="1">
              <a:buFontTx/>
              <a:buChar char="-"/>
            </a:pPr>
            <a:r>
              <a:rPr lang="sk-SK" smtClean="0"/>
              <a:t>Vizualizáciu vyžarovacieho diagramu antény v izolácii</a:t>
            </a:r>
          </a:p>
          <a:p>
            <a:pPr eaLnBrk="1" hangingPunct="1">
              <a:buFontTx/>
              <a:buChar char="-"/>
            </a:pPr>
            <a:r>
              <a:rPr lang="sk-SK" smtClean="0"/>
              <a:t>Hodnotenie základných anténnych parametrov ako sú S-parametre, osový pomer a zisk</a:t>
            </a:r>
          </a:p>
          <a:p>
            <a:pPr eaLnBrk="1" hangingPunct="1">
              <a:buFontTx/>
              <a:buChar char="-"/>
            </a:pPr>
            <a:r>
              <a:rPr lang="sk-SK" smtClean="0"/>
              <a:t>EMC a efektivita návrhu drôtových antén v prostredí, v ktorom sa budú používať</a:t>
            </a:r>
          </a:p>
        </p:txBody>
      </p:sp>
      <p:pic>
        <p:nvPicPr>
          <p:cNvPr id="15363" name="Zástupný symbol pro obsah 4" descr="yagi_3Dgain.jpg"/>
          <p:cNvPicPr>
            <a:picLocks noGrp="1" noChangeAspect="1"/>
          </p:cNvPicPr>
          <p:nvPr>
            <p:ph sz="half" idx="1"/>
          </p:nvPr>
        </p:nvPicPr>
        <p:blipFill>
          <a:blip r:embed="rId2" cstate="print"/>
          <a:srcRect/>
          <a:stretch>
            <a:fillRect/>
          </a:stretch>
        </p:blipFill>
        <p:spPr>
          <a:xfrm>
            <a:off x="3989388" y="428625"/>
            <a:ext cx="4908550" cy="3500438"/>
          </a:xfrm>
        </p:spPr>
      </p:pic>
      <p:sp>
        <p:nvSpPr>
          <p:cNvPr id="15365" name="TextovéPole 5"/>
          <p:cNvSpPr txBox="1">
            <a:spLocks noChangeArrowheads="1"/>
          </p:cNvSpPr>
          <p:nvPr/>
        </p:nvSpPr>
        <p:spPr bwMode="auto">
          <a:xfrm>
            <a:off x="3954463" y="371475"/>
            <a:ext cx="642937" cy="214313"/>
          </a:xfrm>
          <a:prstGeom prst="rect">
            <a:avLst/>
          </a:prstGeom>
          <a:solidFill>
            <a:schemeClr val="bg1"/>
          </a:solidFill>
          <a:ln w="9525">
            <a:noFill/>
            <a:miter lim="800000"/>
            <a:headEnd/>
            <a:tailEnd/>
          </a:ln>
        </p:spPr>
        <p:txBody>
          <a:bodyPr>
            <a:spAutoFit/>
          </a:bodyPr>
          <a:lstStyle/>
          <a:p>
            <a:r>
              <a:rPr lang="sk-SK" sz="800">
                <a:latin typeface="Calibri" pitchFamily="34" charset="0"/>
              </a:rPr>
              <a:t>Zisk v dB</a:t>
            </a:r>
          </a:p>
        </p:txBody>
      </p:sp>
      <p:sp>
        <p:nvSpPr>
          <p:cNvPr id="15366" name="TextovéPole 6"/>
          <p:cNvSpPr txBox="1">
            <a:spLocks noChangeArrowheads="1"/>
          </p:cNvSpPr>
          <p:nvPr/>
        </p:nvSpPr>
        <p:spPr bwMode="auto">
          <a:xfrm>
            <a:off x="5429250" y="4214813"/>
            <a:ext cx="2857500" cy="246062"/>
          </a:xfrm>
          <a:prstGeom prst="rect">
            <a:avLst/>
          </a:prstGeom>
          <a:noFill/>
          <a:ln w="9525">
            <a:noFill/>
            <a:miter lim="800000"/>
            <a:headEnd/>
            <a:tailEnd/>
          </a:ln>
        </p:spPr>
        <p:txBody>
          <a:bodyPr>
            <a:spAutoFit/>
          </a:bodyPr>
          <a:lstStyle/>
          <a:p>
            <a:r>
              <a:rPr lang="sk-SK" sz="1000">
                <a:latin typeface="Calibri" pitchFamily="34" charset="0"/>
              </a:rPr>
              <a:t>Yagi-Uda anténa s 3D obrazom prekrývaného zisku</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5750" y="214313"/>
            <a:ext cx="3008313" cy="363537"/>
          </a:xfrm>
        </p:spPr>
        <p:txBody>
          <a:bodyPr rtlCol="0">
            <a:normAutofit/>
          </a:bodyPr>
          <a:lstStyle/>
          <a:p>
            <a:pPr eaLnBrk="1" fontAlgn="auto" hangingPunct="1">
              <a:spcAft>
                <a:spcPts val="0"/>
              </a:spcAft>
              <a:defRPr/>
            </a:pPr>
            <a:r>
              <a:rPr lang="sk-SK" dirty="0" smtClean="0"/>
              <a:t>Drôtové antény</a:t>
            </a:r>
            <a:endParaRPr lang="sk-SK" dirty="0"/>
          </a:p>
        </p:txBody>
      </p:sp>
      <p:sp>
        <p:nvSpPr>
          <p:cNvPr id="16388" name="Zástupný symbol pro text 3"/>
          <p:cNvSpPr>
            <a:spLocks noGrp="1"/>
          </p:cNvSpPr>
          <p:nvPr>
            <p:ph type="body" idx="2"/>
          </p:nvPr>
        </p:nvSpPr>
        <p:spPr>
          <a:xfrm>
            <a:off x="428625" y="785813"/>
            <a:ext cx="3429000" cy="5786437"/>
          </a:xfrm>
        </p:spPr>
        <p:txBody>
          <a:bodyPr>
            <a:normAutofit lnSpcReduction="10000"/>
          </a:bodyPr>
          <a:lstStyle/>
          <a:p>
            <a:pPr eaLnBrk="1" hangingPunct="1"/>
            <a:r>
              <a:rPr lang="sk-SK" smtClean="0"/>
              <a:t>FEKO je ideálny pre simuláciu drôtových antén v izolácii a tiež v integrácii do ich operačných prostredí. Jadro FEKO je založené na metóde momentov (MoM). Táto technika sa zaoberá prúdmi v štruktúre drôtu a potom používa tieto prúdy k odvodeniu sekundárnych parametrov ako je vyžarovací diagram a vstupná impedancia.</a:t>
            </a:r>
          </a:p>
          <a:p>
            <a:pPr eaLnBrk="1" hangingPunct="1"/>
            <a:r>
              <a:rPr lang="sk-SK" smtClean="0"/>
              <a:t>Je potrebné povedať,  že riešenie pomocou MoM nie je vlastnosť, ktorá odlišuje FEKO od iných podobných softvérov. Vlastnosť, ktorá je rozhodujúca je viacúrovňová rýchla viacpólová metóda (MLFMM), ktorá je efektívnou implementáciou technológie MoM pre riešenie problémov týkajúcich sa rozsiahlych štruktúr. To je dôležitá vlastnosť, keďže sa drôtové antény analyzujú v typických prevádzkových podmienkach, napr. namontované na lodiach, autách či lietadlách.</a:t>
            </a:r>
          </a:p>
          <a:p>
            <a:pPr eaLnBrk="1" hangingPunct="1"/>
            <a:r>
              <a:rPr lang="sk-SK" smtClean="0"/>
              <a:t>V prípade geometricky veľmi rozsiahlych v blízkosti drôtených antén FEKO poskytuje taktiež hybridizáciu s asymptotickou vysokofrekvenčnou technikou ako je fyzická optika (PO) a jednotná teória difrakcie (UTD).</a:t>
            </a:r>
          </a:p>
        </p:txBody>
      </p:sp>
      <p:pic>
        <p:nvPicPr>
          <p:cNvPr id="16387" name="Zástupný symbol pro obsah 4" descr="logp_3Dgain.jpg"/>
          <p:cNvPicPr>
            <a:picLocks noGrp="1" noChangeAspect="1"/>
          </p:cNvPicPr>
          <p:nvPr>
            <p:ph sz="half" idx="1"/>
          </p:nvPr>
        </p:nvPicPr>
        <p:blipFill>
          <a:blip r:embed="rId2" cstate="print"/>
          <a:srcRect/>
          <a:stretch>
            <a:fillRect/>
          </a:stretch>
        </p:blipFill>
        <p:spPr>
          <a:xfrm>
            <a:off x="3848100" y="285750"/>
            <a:ext cx="4978400" cy="4214813"/>
          </a:xfrm>
        </p:spPr>
      </p:pic>
      <p:sp>
        <p:nvSpPr>
          <p:cNvPr id="16389" name="TextovéPole 5"/>
          <p:cNvSpPr txBox="1">
            <a:spLocks noChangeArrowheads="1"/>
          </p:cNvSpPr>
          <p:nvPr/>
        </p:nvSpPr>
        <p:spPr bwMode="auto">
          <a:xfrm>
            <a:off x="3857625" y="260350"/>
            <a:ext cx="642938" cy="215900"/>
          </a:xfrm>
          <a:prstGeom prst="rect">
            <a:avLst/>
          </a:prstGeom>
          <a:solidFill>
            <a:schemeClr val="bg1"/>
          </a:solidFill>
          <a:ln w="9525">
            <a:noFill/>
            <a:miter lim="800000"/>
            <a:headEnd/>
            <a:tailEnd/>
          </a:ln>
        </p:spPr>
        <p:txBody>
          <a:bodyPr>
            <a:spAutoFit/>
          </a:bodyPr>
          <a:lstStyle/>
          <a:p>
            <a:r>
              <a:rPr lang="sk-SK" sz="800">
                <a:latin typeface="Calibri" pitchFamily="34" charset="0"/>
              </a:rPr>
              <a:t>Zisk v dB</a:t>
            </a:r>
          </a:p>
        </p:txBody>
      </p:sp>
      <p:sp>
        <p:nvSpPr>
          <p:cNvPr id="16390" name="TextovéPole 6"/>
          <p:cNvSpPr txBox="1">
            <a:spLocks noChangeArrowheads="1"/>
          </p:cNvSpPr>
          <p:nvPr/>
        </p:nvSpPr>
        <p:spPr bwMode="auto">
          <a:xfrm>
            <a:off x="4786313" y="4929188"/>
            <a:ext cx="3714750" cy="246062"/>
          </a:xfrm>
          <a:prstGeom prst="rect">
            <a:avLst/>
          </a:prstGeom>
          <a:noFill/>
          <a:ln w="9525">
            <a:noFill/>
            <a:miter lim="800000"/>
            <a:headEnd/>
            <a:tailEnd/>
          </a:ln>
        </p:spPr>
        <p:txBody>
          <a:bodyPr>
            <a:spAutoFit/>
          </a:bodyPr>
          <a:lstStyle/>
          <a:p>
            <a:r>
              <a:rPr lang="sk-SK" sz="1000">
                <a:latin typeface="Calibri" pitchFamily="34" charset="0"/>
              </a:rPr>
              <a:t>Logicko-periodická anténa s 3D obrazom prekrývaného zisku</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428625" y="214313"/>
            <a:ext cx="3357563" cy="428625"/>
          </a:xfrm>
        </p:spPr>
        <p:txBody>
          <a:bodyPr/>
          <a:lstStyle/>
          <a:p>
            <a:pPr algn="l" eaLnBrk="1" hangingPunct="1"/>
            <a:r>
              <a:rPr lang="sk-SK" sz="1800" b="1" smtClean="0"/>
              <a:t>Širokopásmové antény</a:t>
            </a:r>
          </a:p>
        </p:txBody>
      </p:sp>
      <p:pic>
        <p:nvPicPr>
          <p:cNvPr id="17411" name="Obrázok 3" descr="Vivaldi_large.jpg"/>
          <p:cNvPicPr>
            <a:picLocks noChangeAspect="1"/>
          </p:cNvPicPr>
          <p:nvPr/>
        </p:nvPicPr>
        <p:blipFill>
          <a:blip r:embed="rId2" cstate="print"/>
          <a:srcRect/>
          <a:stretch>
            <a:fillRect/>
          </a:stretch>
        </p:blipFill>
        <p:spPr bwMode="auto">
          <a:xfrm>
            <a:off x="4357688" y="1131888"/>
            <a:ext cx="4505325" cy="3082925"/>
          </a:xfrm>
          <a:prstGeom prst="rect">
            <a:avLst/>
          </a:prstGeom>
          <a:noFill/>
          <a:ln w="9525">
            <a:noFill/>
            <a:miter lim="800000"/>
            <a:headEnd/>
            <a:tailEnd/>
          </a:ln>
        </p:spPr>
      </p:pic>
      <p:sp>
        <p:nvSpPr>
          <p:cNvPr id="17412" name="BlokTextu 5"/>
          <p:cNvSpPr txBox="1">
            <a:spLocks noChangeArrowheads="1"/>
          </p:cNvSpPr>
          <p:nvPr/>
        </p:nvSpPr>
        <p:spPr bwMode="auto">
          <a:xfrm>
            <a:off x="7072313" y="1071563"/>
            <a:ext cx="1285875" cy="276225"/>
          </a:xfrm>
          <a:prstGeom prst="rect">
            <a:avLst/>
          </a:prstGeom>
          <a:noFill/>
          <a:ln w="9525">
            <a:noFill/>
            <a:miter lim="800000"/>
            <a:headEnd/>
            <a:tailEnd/>
          </a:ln>
        </p:spPr>
        <p:txBody>
          <a:bodyPr>
            <a:spAutoFit/>
          </a:bodyPr>
          <a:lstStyle/>
          <a:p>
            <a:r>
              <a:rPr lang="sk-SK" sz="1200">
                <a:latin typeface="Calibri" pitchFamily="34" charset="0"/>
              </a:rPr>
              <a:t>Vivaldiho anténa</a:t>
            </a:r>
          </a:p>
        </p:txBody>
      </p:sp>
      <p:sp>
        <p:nvSpPr>
          <p:cNvPr id="17413" name="TextovéPole 7"/>
          <p:cNvSpPr txBox="1">
            <a:spLocks noChangeArrowheads="1"/>
          </p:cNvSpPr>
          <p:nvPr/>
        </p:nvSpPr>
        <p:spPr bwMode="auto">
          <a:xfrm>
            <a:off x="357188" y="714375"/>
            <a:ext cx="4214812" cy="5908675"/>
          </a:xfrm>
          <a:prstGeom prst="rect">
            <a:avLst/>
          </a:prstGeom>
          <a:noFill/>
          <a:ln w="9525">
            <a:noFill/>
            <a:miter lim="800000"/>
            <a:headEnd/>
            <a:tailEnd/>
          </a:ln>
        </p:spPr>
        <p:txBody>
          <a:bodyPr>
            <a:spAutoFit/>
          </a:bodyPr>
          <a:lstStyle/>
          <a:p>
            <a:r>
              <a:rPr lang="sk-SK" sz="1400">
                <a:latin typeface="Calibri" pitchFamily="34" charset="0"/>
              </a:rPr>
              <a:t>Odsimulovanie návrhu širokopásmovej antény môže byt časovo veľmi náročné kvôli zložitosti geometrie antén a času stráveného nad každým jedným frekvenčným bodom, o ktorý sa zaujímame. </a:t>
            </a:r>
          </a:p>
          <a:p>
            <a:r>
              <a:rPr lang="sk-SK" sz="1400">
                <a:latin typeface="Calibri" pitchFamily="34" charset="0"/>
              </a:rPr>
              <a:t>Axiálny pomer, vstupná impedancia a zisk zvyčajne musia byť charakterizované a optimalizované pre maximálnu šírku pásma, vytvorením  nutnosti pre nastroj, ktorý môže vykonávať tieto funkcie v simulácií pred tým, než sú vybudovane drahé prototypy.</a:t>
            </a:r>
          </a:p>
          <a:p>
            <a:r>
              <a:rPr lang="sk-SK" sz="1400">
                <a:latin typeface="Calibri" pitchFamily="34" charset="0"/>
              </a:rPr>
              <a:t>FEKO sa ideálne hodí k tejto aplikácií a zahŕňa nasledujúce funkcie, ktoré možno použiť na tieto problémy:</a:t>
            </a:r>
          </a:p>
          <a:p>
            <a:r>
              <a:rPr lang="sk-SK" sz="1400">
                <a:latin typeface="Calibri" pitchFamily="34" charset="0"/>
              </a:rPr>
              <a:t>-Na základe simulácie prostriedku metódy momentov (MoM), ktorá diskredituje model prvkov kde prúdia prúdy. </a:t>
            </a:r>
          </a:p>
          <a:p>
            <a:r>
              <a:rPr lang="sk-SK" sz="1400">
                <a:latin typeface="Calibri" pitchFamily="34" charset="0"/>
              </a:rPr>
              <a:t>-Plne vybavený CAD GUI pre jednoduchú konštrukciu alebo vkladanie komplexných geometrií antén a špecifikácií na riešenie požiadaviek.</a:t>
            </a:r>
          </a:p>
          <a:p>
            <a:r>
              <a:rPr lang="sk-SK" sz="1400">
                <a:latin typeface="Calibri" pitchFamily="34" charset="0"/>
              </a:rPr>
              <a:t>-Vstavaný optimalizátor pre optimalizáciu anténnych charakteristík cez niekoľko cieľových funkcií.</a:t>
            </a:r>
          </a:p>
          <a:p>
            <a:r>
              <a:rPr lang="sk-SK" sz="1400">
                <a:latin typeface="Calibri" pitchFamily="34" charset="0"/>
              </a:rPr>
              <a:t>-Vzorkovanie adaptivnej frekvencie (AFS)  pre adaptívne skenovanie široko frekvenčných pásiem, čím sa obmedzuje počet bodov frekvencií , ktoré musia byt simulované, zatiaľ čo ešte presne charakterizujú model výkonu </a:t>
            </a:r>
          </a:p>
          <a:p>
            <a:endParaRPr lang="sk-SK" sz="140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971599" y="275069"/>
            <a:ext cx="7508561" cy="1144920"/>
          </a:xfrm>
          <a:ln/>
        </p:spPr>
        <p:txBody>
          <a:bodyPr tIns="25471">
            <a:normAutofit/>
          </a:bodyPr>
          <a:lstStyle/>
          <a:p>
            <a:pPr marL="365760" indent="-283464">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4000" dirty="0" err="1" smtClean="0"/>
              <a:t>Čo</a:t>
            </a:r>
            <a:r>
              <a:rPr lang="cs-CZ" sz="4000" dirty="0" smtClean="0"/>
              <a:t> je FEKO?</a:t>
            </a:r>
            <a:endParaRPr lang="sk-SK" sz="4000" dirty="0"/>
          </a:p>
        </p:txBody>
      </p:sp>
      <p:sp>
        <p:nvSpPr>
          <p:cNvPr id="6146" name="Rectangle 2"/>
          <p:cNvSpPr>
            <a:spLocks noGrp="1" noChangeArrowheads="1"/>
          </p:cNvSpPr>
          <p:nvPr>
            <p:ph type="subTitle" idx="4294967295"/>
          </p:nvPr>
        </p:nvSpPr>
        <p:spPr bwMode="auto">
          <a:xfrm>
            <a:off x="971599" y="1268760"/>
            <a:ext cx="7920881" cy="5400600"/>
          </a:xfrm>
          <a:prstGeom prst="rect">
            <a:avLst/>
          </a:prstGeom>
          <a:noFill/>
          <a:ln/>
        </p:spPr>
        <p:txBody>
          <a:bodyPr lIns="0" tIns="22532" rIns="0" bIns="0" anchor="ctr">
            <a:normAutofit/>
          </a:bodyPr>
          <a:lstStyle/>
          <a:p>
            <a:pPr marL="195843" indent="-194403" algn="ctr">
              <a:lnSpc>
                <a:spcPct val="80000"/>
              </a:lnSpc>
              <a:spcBef>
                <a:spcPts val="726"/>
              </a:spcBef>
              <a:buClrTx/>
              <a:buNone/>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3600" dirty="0" smtClean="0">
                <a:solidFill>
                  <a:srgbClr val="C00000"/>
                </a:solidFill>
              </a:rPr>
              <a:t>Intuitívne užívateľské prostredie</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solidFill>
                  <a:srgbClr val="C00000"/>
                </a:solidFill>
              </a:rPr>
              <a:t>Veľké množstvo útvarov pre tvorbu modelov </a:t>
            </a:r>
            <a:r>
              <a:rPr lang="sk-SK" sz="2800" dirty="0" smtClean="0"/>
              <a:t>-špirála, kužeľ, drôt, </a:t>
            </a:r>
            <a:r>
              <a:rPr lang="sk-SK" sz="2800" dirty="0" err="1" smtClean="0"/>
              <a:t>paraboloid</a:t>
            </a:r>
            <a:r>
              <a:rPr lang="sk-SK" sz="2800" dirty="0" smtClean="0"/>
              <a:t>, </a:t>
            </a:r>
            <a:r>
              <a:rPr lang="sk-SK" sz="2800" dirty="0" err="1" smtClean="0"/>
              <a:t>hyperboloid</a:t>
            </a:r>
            <a:r>
              <a:rPr lang="sk-SK" sz="2800" dirty="0" smtClean="0"/>
              <a:t>, </a:t>
            </a:r>
            <a:r>
              <a:rPr lang="sk-SK" sz="2800" dirty="0" err="1" smtClean="0"/>
              <a:t>Bézierove</a:t>
            </a:r>
            <a:r>
              <a:rPr lang="sk-SK" sz="2800" dirty="0" smtClean="0"/>
              <a:t> krivky, atď.</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solidFill>
                  <a:srgbClr val="C00000"/>
                </a:solidFill>
              </a:rPr>
              <a:t>Import </a:t>
            </a:r>
            <a:r>
              <a:rPr lang="sk-SK" sz="2800" dirty="0" smtClean="0"/>
              <a:t>externe vytvorených zoznamov bodov, slúžiacich na vytvorenie čiar, polygónov, atď.</a:t>
            </a:r>
          </a:p>
          <a:p>
            <a:pPr marL="195843" indent="-194403">
              <a:spcBef>
                <a:spcPts val="726"/>
              </a:spcBef>
              <a:buSzPct val="45000"/>
              <a:buFont typeface="Symbol" charset="2"/>
              <a:buChar char=""/>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r>
              <a:rPr lang="sk-SK" sz="2800" dirty="0" smtClean="0">
                <a:solidFill>
                  <a:srgbClr val="C00000"/>
                </a:solidFill>
              </a:rPr>
              <a:t>Jednoduchosť - </a:t>
            </a:r>
            <a:r>
              <a:rPr lang="sk-SK" sz="2800" dirty="0" smtClean="0"/>
              <a:t>výber, priblíženie, 3D posúvanie jednoducho iba myšou.</a:t>
            </a:r>
          </a:p>
          <a:p>
            <a:pPr marL="195843" indent="-194403" algn="ctr">
              <a:lnSpc>
                <a:spcPct val="80000"/>
              </a:lnSpc>
              <a:spcBef>
                <a:spcPts val="726"/>
              </a:spcBef>
              <a:buClrTx/>
              <a:buNone/>
              <a:tabLst>
                <a:tab pos="195843" algn="l"/>
                <a:tab pos="290884" algn="l"/>
                <a:tab pos="698411" algn="l"/>
                <a:tab pos="1105936" algn="l"/>
                <a:tab pos="1513463" algn="l"/>
                <a:tab pos="1920988" algn="l"/>
                <a:tab pos="2328515" algn="l"/>
                <a:tab pos="2736040" algn="l"/>
                <a:tab pos="3143567" algn="l"/>
                <a:tab pos="3551092" algn="l"/>
                <a:tab pos="3958619" algn="l"/>
                <a:tab pos="4366144" algn="l"/>
                <a:tab pos="4773671" algn="l"/>
                <a:tab pos="5181196" algn="l"/>
                <a:tab pos="5588723" algn="l"/>
                <a:tab pos="5996248" algn="l"/>
                <a:tab pos="6403775" algn="l"/>
                <a:tab pos="6811301" algn="l"/>
                <a:tab pos="7218827" algn="l"/>
                <a:tab pos="7626353" algn="l"/>
                <a:tab pos="8033879" algn="l"/>
              </a:tabLst>
            </a:pPr>
            <a:endParaRPr lang="sk-SK" sz="3600" dirty="0" smtClean="0">
              <a:solidFill>
                <a:srgbClr val="C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971599" y="275069"/>
            <a:ext cx="7508561" cy="1144920"/>
          </a:xfrm>
          <a:ln/>
        </p:spPr>
        <p:txBody>
          <a:bodyPr lIns="82945" tIns="25471" rIns="82945" bIns="41473"/>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900" dirty="0"/>
              <a:t>Modul </a:t>
            </a:r>
            <a:r>
              <a:rPr lang="cs-CZ" sz="2900" dirty="0" err="1"/>
              <a:t>Antenna</a:t>
            </a:r>
            <a:r>
              <a:rPr lang="cs-CZ" sz="2900" dirty="0"/>
              <a:t> </a:t>
            </a:r>
            <a:r>
              <a:rPr lang="cs-CZ" sz="2900" dirty="0" err="1"/>
              <a:t>Magus</a:t>
            </a:r>
            <a:endParaRPr lang="cs-CZ" sz="2900" dirty="0"/>
          </a:p>
        </p:txBody>
      </p:sp>
      <p:sp>
        <p:nvSpPr>
          <p:cNvPr id="11266" name="Rectangle 2"/>
          <p:cNvSpPr>
            <a:spLocks noGrp="1" noChangeArrowheads="1"/>
          </p:cNvSpPr>
          <p:nvPr>
            <p:ph type="body" idx="1"/>
          </p:nvPr>
        </p:nvSpPr>
        <p:spPr>
          <a:xfrm>
            <a:off x="843841" y="1906760"/>
            <a:ext cx="3725280" cy="4320454"/>
          </a:xfrm>
          <a:ln/>
        </p:spPr>
        <p:txBody>
          <a:bodyPr lIns="82945" tIns="41473" rIns="82945" bIns="41473"/>
          <a:lstStyle/>
          <a:p>
            <a:pPr marL="455047" indent="-390246">
              <a:buClr>
                <a:srgbClr val="99284C"/>
              </a:buClr>
              <a:buSzPct val="75000"/>
              <a:buFont typeface="Wingdings" charset="2"/>
              <a:buChar char=""/>
              <a:tabLst>
                <a:tab pos="455047" algn="l"/>
                <a:tab pos="550088" algn="l"/>
                <a:tab pos="957615" algn="l"/>
                <a:tab pos="1365140" algn="l"/>
                <a:tab pos="1772667" algn="l"/>
                <a:tab pos="2180192" algn="l"/>
                <a:tab pos="2587719" algn="l"/>
                <a:tab pos="2995244" algn="l"/>
                <a:tab pos="3402771" algn="l"/>
                <a:tab pos="3810296" algn="l"/>
                <a:tab pos="4217823" algn="l"/>
                <a:tab pos="4625348" algn="l"/>
                <a:tab pos="5032875" algn="l"/>
                <a:tab pos="5440400" algn="l"/>
                <a:tab pos="5847927" algn="l"/>
                <a:tab pos="6255452" algn="l"/>
                <a:tab pos="6662979" algn="l"/>
                <a:tab pos="7070504" algn="l"/>
                <a:tab pos="7478031" algn="l"/>
                <a:tab pos="7885556" algn="l"/>
                <a:tab pos="8293083" algn="l"/>
              </a:tabLst>
            </a:pPr>
            <a:r>
              <a:rPr lang="cs-CZ" sz="2200" dirty="0" err="1"/>
              <a:t>Databáza</a:t>
            </a:r>
            <a:r>
              <a:rPr lang="cs-CZ" sz="2200" dirty="0"/>
              <a:t> </a:t>
            </a:r>
            <a:r>
              <a:rPr lang="cs-CZ" sz="2200" dirty="0" err="1"/>
              <a:t>rôznych</a:t>
            </a:r>
            <a:r>
              <a:rPr lang="cs-CZ" sz="2200" dirty="0"/>
              <a:t> </a:t>
            </a:r>
            <a:r>
              <a:rPr lang="cs-CZ" sz="2200" dirty="0" err="1"/>
              <a:t>druhov</a:t>
            </a:r>
            <a:r>
              <a:rPr lang="cs-CZ" sz="2200" dirty="0"/>
              <a:t> antén (až 200 </a:t>
            </a:r>
            <a:r>
              <a:rPr lang="cs-CZ" sz="2200" dirty="0" err="1"/>
              <a:t>druhov</a:t>
            </a:r>
            <a:r>
              <a:rPr lang="cs-CZ" sz="2200" dirty="0"/>
              <a:t> </a:t>
            </a:r>
            <a:r>
              <a:rPr lang="cs-CZ" sz="2200" dirty="0" err="1"/>
              <a:t>konštrukcií</a:t>
            </a:r>
            <a:r>
              <a:rPr lang="cs-CZ" sz="2200" dirty="0"/>
              <a:t> )</a:t>
            </a:r>
          </a:p>
          <a:p>
            <a:pPr marL="455047" indent="-390246">
              <a:buClr>
                <a:srgbClr val="99284C"/>
              </a:buClr>
              <a:buSzPct val="75000"/>
              <a:buFont typeface="Wingdings" charset="2"/>
              <a:buChar char=""/>
              <a:tabLst>
                <a:tab pos="455047" algn="l"/>
                <a:tab pos="550088" algn="l"/>
                <a:tab pos="957615" algn="l"/>
                <a:tab pos="1365140" algn="l"/>
                <a:tab pos="1772667" algn="l"/>
                <a:tab pos="2180192" algn="l"/>
                <a:tab pos="2587719" algn="l"/>
                <a:tab pos="2995244" algn="l"/>
                <a:tab pos="3402771" algn="l"/>
                <a:tab pos="3810296" algn="l"/>
                <a:tab pos="4217823" algn="l"/>
                <a:tab pos="4625348" algn="l"/>
                <a:tab pos="5032875" algn="l"/>
                <a:tab pos="5440400" algn="l"/>
                <a:tab pos="5847927" algn="l"/>
                <a:tab pos="6255452" algn="l"/>
                <a:tab pos="6662979" algn="l"/>
                <a:tab pos="7070504" algn="l"/>
                <a:tab pos="7478031" algn="l"/>
                <a:tab pos="7885556" algn="l"/>
                <a:tab pos="8293083" algn="l"/>
              </a:tabLst>
            </a:pPr>
            <a:r>
              <a:rPr lang="cs-CZ" sz="2200" dirty="0" err="1"/>
              <a:t>Rôzne</a:t>
            </a:r>
            <a:r>
              <a:rPr lang="cs-CZ" sz="2200" dirty="0"/>
              <a:t> druhy </a:t>
            </a:r>
            <a:r>
              <a:rPr lang="cs-CZ" sz="2200" dirty="0" err="1"/>
              <a:t>simulácií</a:t>
            </a:r>
            <a:r>
              <a:rPr lang="cs-CZ" sz="2200" dirty="0"/>
              <a:t> </a:t>
            </a:r>
            <a:r>
              <a:rPr lang="cs-CZ" sz="2200" dirty="0" err="1"/>
              <a:t>prenosu</a:t>
            </a:r>
            <a:r>
              <a:rPr lang="cs-CZ" sz="2200" dirty="0"/>
              <a:t>, jeho </a:t>
            </a:r>
            <a:r>
              <a:rPr lang="cs-CZ" sz="2200" dirty="0" err="1"/>
              <a:t>podmienok</a:t>
            </a:r>
            <a:r>
              <a:rPr lang="cs-CZ" sz="2200" dirty="0"/>
              <a:t>, </a:t>
            </a:r>
            <a:r>
              <a:rPr lang="cs-CZ" sz="2200" dirty="0" err="1"/>
              <a:t>druhov</a:t>
            </a:r>
            <a:r>
              <a:rPr lang="cs-CZ" sz="2200" dirty="0"/>
              <a:t>...</a:t>
            </a:r>
          </a:p>
          <a:p>
            <a:pPr marL="455047" indent="-390246">
              <a:buClr>
                <a:srgbClr val="99284C"/>
              </a:buClr>
              <a:buSzPct val="75000"/>
              <a:buFont typeface="Wingdings" charset="2"/>
              <a:buChar char=""/>
              <a:tabLst>
                <a:tab pos="455047" algn="l"/>
                <a:tab pos="550088" algn="l"/>
                <a:tab pos="957615" algn="l"/>
                <a:tab pos="1365140" algn="l"/>
                <a:tab pos="1772667" algn="l"/>
                <a:tab pos="2180192" algn="l"/>
                <a:tab pos="2587719" algn="l"/>
                <a:tab pos="2995244" algn="l"/>
                <a:tab pos="3402771" algn="l"/>
                <a:tab pos="3810296" algn="l"/>
                <a:tab pos="4217823" algn="l"/>
                <a:tab pos="4625348" algn="l"/>
                <a:tab pos="5032875" algn="l"/>
                <a:tab pos="5440400" algn="l"/>
                <a:tab pos="5847927" algn="l"/>
                <a:tab pos="6255452" algn="l"/>
                <a:tab pos="6662979" algn="l"/>
                <a:tab pos="7070504" algn="l"/>
                <a:tab pos="7478031" algn="l"/>
                <a:tab pos="7885556" algn="l"/>
                <a:tab pos="8293083" algn="l"/>
              </a:tabLst>
            </a:pPr>
            <a:r>
              <a:rPr lang="cs-CZ" sz="2200" dirty="0" err="1"/>
              <a:t>Rôzne</a:t>
            </a:r>
            <a:r>
              <a:rPr lang="cs-CZ" sz="2200" dirty="0"/>
              <a:t> </a:t>
            </a:r>
            <a:r>
              <a:rPr lang="cs-CZ" sz="2200" dirty="0" err="1"/>
              <a:t>nastavenia</a:t>
            </a:r>
            <a:r>
              <a:rPr lang="cs-CZ" sz="2200" dirty="0"/>
              <a:t> elektromagnetických polí (</a:t>
            </a:r>
            <a:r>
              <a:rPr lang="cs-CZ" sz="2200" dirty="0" err="1"/>
              <a:t>druhov</a:t>
            </a:r>
            <a:r>
              <a:rPr lang="cs-CZ" sz="2200" dirty="0"/>
              <a:t>)</a:t>
            </a:r>
          </a:p>
        </p:txBody>
      </p:sp>
      <p:sp>
        <p:nvSpPr>
          <p:cNvPr id="11267" name="Rectangle 3"/>
          <p:cNvSpPr>
            <a:spLocks noGrp="1" noChangeArrowheads="1"/>
          </p:cNvSpPr>
          <p:nvPr>
            <p:ph type="body" idx="2"/>
          </p:nvPr>
        </p:nvSpPr>
        <p:spPr>
          <a:xfrm>
            <a:off x="4756320" y="1906760"/>
            <a:ext cx="3725280" cy="4320454"/>
          </a:xfrm>
          <a:ln/>
        </p:spPr>
        <p:txBody>
          <a:bodyPr lIns="82945" tIns="41473" rIns="82945" bIns="41473">
            <a:normAutofit/>
          </a:bodyPr>
          <a:lstStyle/>
          <a:p>
            <a:pPr marL="455047" indent="-390246">
              <a:buClr>
                <a:srgbClr val="99284C"/>
              </a:buClr>
              <a:buSzPct val="75000"/>
              <a:buFont typeface="Wingdings" charset="2"/>
              <a:buChar char=""/>
              <a:tabLst>
                <a:tab pos="455047" algn="l"/>
                <a:tab pos="550088" algn="l"/>
                <a:tab pos="957615" algn="l"/>
                <a:tab pos="1365140" algn="l"/>
                <a:tab pos="1772667" algn="l"/>
                <a:tab pos="2180192" algn="l"/>
                <a:tab pos="2587719" algn="l"/>
                <a:tab pos="2995244" algn="l"/>
                <a:tab pos="3402771" algn="l"/>
                <a:tab pos="3810296" algn="l"/>
                <a:tab pos="4217823" algn="l"/>
                <a:tab pos="4625348" algn="l"/>
                <a:tab pos="5032875" algn="l"/>
                <a:tab pos="5440400" algn="l"/>
                <a:tab pos="5847927" algn="l"/>
                <a:tab pos="6255452" algn="l"/>
                <a:tab pos="6662979" algn="l"/>
                <a:tab pos="7070504" algn="l"/>
                <a:tab pos="7478031" algn="l"/>
                <a:tab pos="7885556" algn="l"/>
                <a:tab pos="8293083" algn="l"/>
              </a:tabLst>
            </a:pPr>
            <a:r>
              <a:rPr lang="cs-CZ" sz="2200" dirty="0" err="1"/>
              <a:t>Veľa informácií o jednotlivých anténach</a:t>
            </a:r>
          </a:p>
          <a:p>
            <a:pPr marL="455047" indent="-390246">
              <a:buClr>
                <a:srgbClr val="99284C"/>
              </a:buClr>
              <a:buSzPct val="75000"/>
              <a:buFont typeface="Wingdings" charset="2"/>
              <a:buChar char=""/>
              <a:tabLst>
                <a:tab pos="455047" algn="l"/>
                <a:tab pos="550088" algn="l"/>
                <a:tab pos="957615" algn="l"/>
                <a:tab pos="1365140" algn="l"/>
                <a:tab pos="1772667" algn="l"/>
                <a:tab pos="2180192" algn="l"/>
                <a:tab pos="2587719" algn="l"/>
                <a:tab pos="2995244" algn="l"/>
                <a:tab pos="3402771" algn="l"/>
                <a:tab pos="3810296" algn="l"/>
                <a:tab pos="4217823" algn="l"/>
                <a:tab pos="4625348" algn="l"/>
                <a:tab pos="5032875" algn="l"/>
                <a:tab pos="5440400" algn="l"/>
                <a:tab pos="5847927" algn="l"/>
                <a:tab pos="6255452" algn="l"/>
                <a:tab pos="6662979" algn="l"/>
                <a:tab pos="7070504" algn="l"/>
                <a:tab pos="7478031" algn="l"/>
                <a:tab pos="7885556" algn="l"/>
                <a:tab pos="8293083" algn="l"/>
              </a:tabLst>
            </a:pPr>
            <a:r>
              <a:rPr lang="cs-CZ" sz="2200" dirty="0" err="1"/>
              <a:t>Dostupná kompletná dokumentácia</a:t>
            </a:r>
          </a:p>
          <a:p>
            <a:pPr marL="455047" indent="-390246">
              <a:buClr>
                <a:srgbClr val="99284C"/>
              </a:buClr>
              <a:buSzPct val="75000"/>
              <a:buFont typeface="Wingdings" charset="2"/>
              <a:buChar char=""/>
              <a:tabLst>
                <a:tab pos="455047" algn="l"/>
                <a:tab pos="550088" algn="l"/>
                <a:tab pos="957615" algn="l"/>
                <a:tab pos="1365140" algn="l"/>
                <a:tab pos="1772667" algn="l"/>
                <a:tab pos="2180192" algn="l"/>
                <a:tab pos="2587719" algn="l"/>
                <a:tab pos="2995244" algn="l"/>
                <a:tab pos="3402771" algn="l"/>
                <a:tab pos="3810296" algn="l"/>
                <a:tab pos="4217823" algn="l"/>
                <a:tab pos="4625348" algn="l"/>
                <a:tab pos="5032875" algn="l"/>
                <a:tab pos="5440400" algn="l"/>
                <a:tab pos="5847927" algn="l"/>
                <a:tab pos="6255452" algn="l"/>
                <a:tab pos="6662979" algn="l"/>
                <a:tab pos="7070504" algn="l"/>
                <a:tab pos="7478031" algn="l"/>
                <a:tab pos="7885556" algn="l"/>
                <a:tab pos="8293083" algn="l"/>
              </a:tabLst>
            </a:pPr>
            <a:r>
              <a:rPr lang="cs-CZ" sz="2200" dirty="0" err="1"/>
              <a:t>Možnosť prispôsobiť si štandardné antény </a:t>
            </a:r>
          </a:p>
        </p:txBody>
      </p:sp>
      <p:pic>
        <p:nvPicPr>
          <p:cNvPr id="11268" name="Picture 4"/>
          <p:cNvPicPr>
            <a:picLocks noChangeAspect="1" noChangeArrowheads="1"/>
          </p:cNvPicPr>
          <p:nvPr/>
        </p:nvPicPr>
        <p:blipFill>
          <a:blip r:embed="rId3" cstate="print"/>
          <a:srcRect/>
          <a:stretch>
            <a:fillRect/>
          </a:stretch>
        </p:blipFill>
        <p:spPr bwMode="auto">
          <a:xfrm>
            <a:off x="6788160" y="489652"/>
            <a:ext cx="1866240" cy="1010986"/>
          </a:xfrm>
          <a:prstGeom prst="rect">
            <a:avLst/>
          </a:prstGeom>
          <a:noFill/>
          <a:ln w="9525" cap="flat">
            <a:noFill/>
            <a:round/>
            <a:headEnd/>
            <a:tailEnd/>
          </a:ln>
          <a:effectLst/>
        </p:spPr>
      </p:pic>
      <p:pic>
        <p:nvPicPr>
          <p:cNvPr id="11269" name="Picture 5"/>
          <p:cNvPicPr>
            <a:picLocks noChangeAspect="1" noChangeArrowheads="1"/>
          </p:cNvPicPr>
          <p:nvPr/>
        </p:nvPicPr>
        <p:blipFill>
          <a:blip r:embed="rId4" cstate="print"/>
          <a:srcRect/>
          <a:stretch>
            <a:fillRect/>
          </a:stretch>
        </p:blipFill>
        <p:spPr bwMode="auto">
          <a:xfrm>
            <a:off x="4505761" y="4149080"/>
            <a:ext cx="3419453" cy="2600909"/>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unovrat">
  <a:themeElements>
    <a:clrScheme name="Slunovrat">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lunovra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lunovrat">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Slunovrat">
  <a:themeElements>
    <a:clrScheme name="Slunovrat">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lunovra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lunovrat">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3354</TotalTime>
  <Words>3171</Words>
  <Application>Microsoft Office PowerPoint</Application>
  <PresentationFormat>Předvádění na obrazovce (4:3)</PresentationFormat>
  <Paragraphs>366</Paragraphs>
  <Slides>76</Slides>
  <Notes>19</Notes>
  <HiddenSlides>0</HiddenSlides>
  <MMClips>1</MMClips>
  <ScaleCrop>false</ScaleCrop>
  <HeadingPairs>
    <vt:vector size="4" baseType="variant">
      <vt:variant>
        <vt:lpstr>Motiv</vt:lpstr>
      </vt:variant>
      <vt:variant>
        <vt:i4>2</vt:i4>
      </vt:variant>
      <vt:variant>
        <vt:lpstr>Nadpisy snímků</vt:lpstr>
      </vt:variant>
      <vt:variant>
        <vt:i4>76</vt:i4>
      </vt:variant>
    </vt:vector>
  </HeadingPairs>
  <TitlesOfParts>
    <vt:vector size="78" baseType="lpstr">
      <vt:lpstr>Slunovrat</vt:lpstr>
      <vt:lpstr>1_Slunovrat</vt:lpstr>
      <vt:lpstr>FEKO</vt:lpstr>
      <vt:lpstr>Čo je FEKO?</vt:lpstr>
      <vt:lpstr>Čo je FEKO?</vt:lpstr>
      <vt:lpstr>Analýza antén (Antenna Analysis)</vt:lpstr>
      <vt:lpstr>Analýza antén (Antenna Analysis)</vt:lpstr>
      <vt:lpstr>Umiestnenie antén</vt:lpstr>
      <vt:lpstr>Syntéza antén (Antenna Synthesis)</vt:lpstr>
      <vt:lpstr>Čo je FEKO?</vt:lpstr>
      <vt:lpstr>Modul Antenna Magus</vt:lpstr>
      <vt:lpstr>Druhy antén</vt:lpstr>
      <vt:lpstr>Druhy simulácií </vt:lpstr>
      <vt:lpstr>Čo je FEKO?</vt:lpstr>
      <vt:lpstr>Kto FEKO používa?</vt:lpstr>
      <vt:lpstr>Prečo používať FEKO?</vt:lpstr>
      <vt:lpstr>Metódy pri výpočtoch a ich aplikácia</vt:lpstr>
      <vt:lpstr>Ako FEKO funguje ?</vt:lpstr>
      <vt:lpstr>Čo je CADFEKO?</vt:lpstr>
      <vt:lpstr>Snímek 18</vt:lpstr>
      <vt:lpstr>Snímek 19</vt:lpstr>
      <vt:lpstr>Snímek 20</vt:lpstr>
      <vt:lpstr>Snímek 21</vt:lpstr>
      <vt:lpstr>Snímek 22</vt:lpstr>
      <vt:lpstr>Snímek 23</vt:lpstr>
      <vt:lpstr>Snímek 24</vt:lpstr>
      <vt:lpstr>Video prezentácia - Parabolid</vt:lpstr>
      <vt:lpstr>Snímek 26</vt:lpstr>
      <vt:lpstr>Vyžarovacie plochy</vt:lpstr>
      <vt:lpstr>Vyžarovacie plochy a laloky</vt:lpstr>
      <vt:lpstr>Čo je EDITFEKO?</vt:lpstr>
      <vt:lpstr>  Prostrdie EditFEKA</vt:lpstr>
      <vt:lpstr>1.Vytvoriť nový *. pre súbor a prepne sa do režimu PREFEKO. 2. Vytvoriť nový *. opt súbor a prepne sa do režimu OPTFEKO. 3. Vytvoriť nový *. tim súboru. </vt:lpstr>
      <vt:lpstr>Niektoré funkcie EditFEKA</vt:lpstr>
      <vt:lpstr>Rôzne typy kariet EditFEKA</vt:lpstr>
      <vt:lpstr>Snímek 34</vt:lpstr>
      <vt:lpstr>Snímek 35</vt:lpstr>
      <vt:lpstr>Umiestnenie ekvivalentných dipólov na rovinnej apertúre</vt:lpstr>
      <vt:lpstr>Umiestnenie ekvivalentných dipólov na valcovej apertúre. </vt:lpstr>
      <vt:lpstr>Príklad otvoreného vlnovodu pomocou karty AP </vt:lpstr>
      <vt:lpstr>Výstupné súbory z EditFEKA</vt:lpstr>
      <vt:lpstr>AS – Impressed spherical mode</vt:lpstr>
      <vt:lpstr>Snímek 41</vt:lpstr>
      <vt:lpstr>LP – Load segment with parallel circuit</vt:lpstr>
      <vt:lpstr>LS – Load segment with serial circuit</vt:lpstr>
      <vt:lpstr>Popis kontrolných kariet</vt:lpstr>
      <vt:lpstr>Snímek 45</vt:lpstr>
      <vt:lpstr>Snímek 46</vt:lpstr>
      <vt:lpstr>Čo je POSTFEKO?</vt:lpstr>
      <vt:lpstr>Spustenie POSTFEKO</vt:lpstr>
      <vt:lpstr>Rozhranie POSTFEKO</vt:lpstr>
      <vt:lpstr>Základné nástroje</vt:lpstr>
      <vt:lpstr>Nástroje pre úpravu modelu</vt:lpstr>
      <vt:lpstr>Zobrazenie výsledkov v POSTFEKO</vt:lpstr>
      <vt:lpstr>Možnosti zobrazenia výsledkov</vt:lpstr>
      <vt:lpstr>Currents and Charges</vt:lpstr>
      <vt:lpstr>Far Fields</vt:lpstr>
      <vt:lpstr>Snímek 56</vt:lpstr>
      <vt:lpstr>Near field ortho-slices</vt:lpstr>
      <vt:lpstr>Near field iso-surfaces</vt:lpstr>
      <vt:lpstr>SAR – Specific Absorption Rate</vt:lpstr>
      <vt:lpstr>UTD/GO Rays</vt:lpstr>
      <vt:lpstr>2D modely v POSTFEKO</vt:lpstr>
      <vt:lpstr>Snímek 62</vt:lpstr>
      <vt:lpstr>CADFEKO</vt:lpstr>
      <vt:lpstr>POSTFEKO</vt:lpstr>
      <vt:lpstr>Návrh antén pomocou FEKO</vt:lpstr>
      <vt:lpstr>Apertúrové antény</vt:lpstr>
      <vt:lpstr>Plošné antény</vt:lpstr>
      <vt:lpstr>Mikropásikové antény</vt:lpstr>
      <vt:lpstr>Mikropásikové antény</vt:lpstr>
      <vt:lpstr>Mikropásikové antény</vt:lpstr>
      <vt:lpstr>Zoskupenie antén</vt:lpstr>
      <vt:lpstr>Reflektorové antény</vt:lpstr>
      <vt:lpstr>Reflektorové antény</vt:lpstr>
      <vt:lpstr>Drôtové antény</vt:lpstr>
      <vt:lpstr>Drôtové antény</vt:lpstr>
      <vt:lpstr>Širokopásmové antény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FEKO</dc:title>
  <dc:creator>Luckyboy</dc:creator>
  <cp:lastModifiedBy>Lubos Ovsenik</cp:lastModifiedBy>
  <cp:revision>261</cp:revision>
  <dcterms:created xsi:type="dcterms:W3CDTF">2010-04-25T16:41:48Z</dcterms:created>
  <dcterms:modified xsi:type="dcterms:W3CDTF">2015-03-02T10:46:03Z</dcterms:modified>
</cp:coreProperties>
</file>