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70" r:id="rId8"/>
    <p:sldId id="264" r:id="rId9"/>
    <p:sldId id="265" r:id="rId10"/>
    <p:sldId id="267" r:id="rId11"/>
    <p:sldId id="268" r:id="rId12"/>
    <p:sldId id="269" r:id="rId13"/>
    <p:sldId id="272" r:id="rId14"/>
    <p:sldId id="273" r:id="rId15"/>
    <p:sldId id="274" r:id="rId16"/>
    <p:sldId id="257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volená sekcia" id="{0186BF14-4F5F-4120-82D6-9975EA916092}">
          <p14:sldIdLst>
            <p14:sldId id="256"/>
            <p14:sldId id="259"/>
            <p14:sldId id="260"/>
            <p14:sldId id="261"/>
            <p14:sldId id="262"/>
            <p14:sldId id="263"/>
            <p14:sldId id="270"/>
            <p14:sldId id="264"/>
            <p14:sldId id="265"/>
            <p14:sldId id="267"/>
            <p14:sldId id="268"/>
            <p14:sldId id="269"/>
            <p14:sldId id="272"/>
            <p14:sldId id="273"/>
            <p14:sldId id="274"/>
            <p14:sldId id="25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7" autoAdjust="0"/>
    <p:restoredTop sz="94639" autoAdjust="0"/>
  </p:normalViewPr>
  <p:slideViewPr>
    <p:cSldViewPr>
      <p:cViewPr varScale="1">
        <p:scale>
          <a:sx n="116" d="100"/>
          <a:sy n="116" d="100"/>
        </p:scale>
        <p:origin x="-118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A050-077F-437E-A91A-5BE10330BE4D}" type="datetimeFigureOut">
              <a:rPr lang="sk-SK" smtClean="0"/>
              <a:t>13. 10. 2016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B534-5286-4FB2-8158-43D1FD949D3B}" type="slidenum">
              <a:rPr lang="sk-SK" smtClean="0"/>
              <a:t>‹#›</a:t>
            </a:fld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A050-077F-437E-A91A-5BE10330BE4D}" type="datetimeFigureOut">
              <a:rPr lang="sk-SK" smtClean="0"/>
              <a:t>13. 10. 2016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B534-5286-4FB2-8158-43D1FD949D3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A050-077F-437E-A91A-5BE10330BE4D}" type="datetimeFigureOut">
              <a:rPr lang="sk-SK" smtClean="0"/>
              <a:t>13. 10. 2016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B534-5286-4FB2-8158-43D1FD949D3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A050-077F-437E-A91A-5BE10330BE4D}" type="datetimeFigureOut">
              <a:rPr lang="sk-SK" smtClean="0"/>
              <a:t>13. 10. 2016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B534-5286-4FB2-8158-43D1FD949D3B}" type="slidenum">
              <a:rPr lang="sk-SK" smtClean="0"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A050-077F-437E-A91A-5BE10330BE4D}" type="datetimeFigureOut">
              <a:rPr lang="sk-SK" smtClean="0"/>
              <a:t>13. 10. 2016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B534-5286-4FB2-8158-43D1FD949D3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A050-077F-437E-A91A-5BE10330BE4D}" type="datetimeFigureOut">
              <a:rPr lang="sk-SK" smtClean="0"/>
              <a:t>13. 10. 2016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B534-5286-4FB2-8158-43D1FD949D3B}" type="slidenum">
              <a:rPr lang="sk-SK" smtClean="0"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A050-077F-437E-A91A-5BE10330BE4D}" type="datetimeFigureOut">
              <a:rPr lang="sk-SK" smtClean="0"/>
              <a:t>13. 10. 2016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B534-5286-4FB2-8158-43D1FD949D3B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A050-077F-437E-A91A-5BE10330BE4D}" type="datetimeFigureOut">
              <a:rPr lang="sk-SK" smtClean="0"/>
              <a:t>13. 10. 2016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B534-5286-4FB2-8158-43D1FD949D3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A050-077F-437E-A91A-5BE10330BE4D}" type="datetimeFigureOut">
              <a:rPr lang="sk-SK" smtClean="0"/>
              <a:t>13. 10. 2016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B534-5286-4FB2-8158-43D1FD949D3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A050-077F-437E-A91A-5BE10330BE4D}" type="datetimeFigureOut">
              <a:rPr lang="sk-SK" smtClean="0"/>
              <a:t>13. 10. 2016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B534-5286-4FB2-8158-43D1FD949D3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A050-077F-437E-A91A-5BE10330BE4D}" type="datetimeFigureOut">
              <a:rPr lang="sk-SK" smtClean="0"/>
              <a:t>13. 10. 2016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B534-5286-4FB2-8158-43D1FD949D3B}" type="slidenum">
              <a:rPr lang="sk-SK" smtClean="0"/>
              <a:t>‹#›</a:t>
            </a:fld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02A050-077F-437E-A91A-5BE10330BE4D}" type="datetimeFigureOut">
              <a:rPr lang="sk-SK" smtClean="0"/>
              <a:t>13. 10. 2016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7EDB534-5286-4FB2-8158-43D1FD949D3B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504" y="2174999"/>
            <a:ext cx="8928992" cy="1470025"/>
          </a:xfr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182880" indent="0" algn="ctr">
              <a:buNone/>
            </a:pPr>
            <a:r>
              <a:rPr lang="sk-SK" sz="2400" b="0" dirty="0"/>
              <a:t>Praktické cvičenia z predmetu Automobilová elektronika.</a:t>
            </a:r>
          </a:p>
        </p:txBody>
      </p:sp>
      <p:pic>
        <p:nvPicPr>
          <p:cNvPr id="1026" name="Picture 2" descr="D:\VYUCBA JA\KEMT logo s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6140"/>
            <a:ext cx="3602510" cy="135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án Schneider\Desktop\APVV momogrrafia obálka\logo-fe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20" y="203644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án Schneider\Desktop\APVV momogrrafia obálka\tuk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03644"/>
            <a:ext cx="180158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ĺžnik 4"/>
          <p:cNvSpPr/>
          <p:nvPr/>
        </p:nvSpPr>
        <p:spPr>
          <a:xfrm>
            <a:off x="107504" y="3717032"/>
            <a:ext cx="8928992" cy="579839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 fontScale="97500"/>
          </a:bodyPr>
          <a:lstStyle/>
          <a:p>
            <a:pPr marL="18288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</a:pPr>
            <a:r>
              <a:rPr lang="sk-SK" sz="5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Meranie </a:t>
            </a:r>
            <a:r>
              <a:rPr lang="sk-SK" sz="5400" b="1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lambda</a:t>
            </a:r>
            <a:r>
              <a:rPr lang="sk-SK" sz="54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sondy </a:t>
            </a:r>
            <a:r>
              <a:rPr lang="sk-SK" sz="5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automobilu </a:t>
            </a:r>
            <a:r>
              <a:rPr lang="sk-SK" sz="54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KIA </a:t>
            </a:r>
            <a:r>
              <a:rPr lang="sk-SK" sz="5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CEED</a:t>
            </a:r>
          </a:p>
        </p:txBody>
      </p:sp>
    </p:spTree>
    <p:extLst>
      <p:ext uri="{BB962C8B-B14F-4D97-AF65-F5344CB8AC3E}">
        <p14:creationId xmlns:p14="http://schemas.microsoft.com/office/powerpoint/2010/main" val="157024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sahu 2"/>
          <p:cNvSpPr>
            <a:spLocks noGrp="1"/>
          </p:cNvSpPr>
          <p:nvPr>
            <p:ph sz="quarter" idx="13"/>
          </p:nvPr>
        </p:nvSpPr>
        <p:spPr>
          <a:xfrm>
            <a:off x="107504" y="1682472"/>
            <a:ext cx="9001000" cy="1530504"/>
          </a:xfrm>
        </p:spPr>
        <p:txBody>
          <a:bodyPr>
            <a:noAutofit/>
          </a:bodyPr>
          <a:lstStyle/>
          <a:p>
            <a:r>
              <a:rPr lang="sk-SK" sz="2400" dirty="0" smtClean="0">
                <a:solidFill>
                  <a:schemeClr val="tx1"/>
                </a:solidFill>
              </a:rPr>
              <a:t>2.	K </a:t>
            </a:r>
            <a:r>
              <a:rPr lang="sk-SK" sz="2400" dirty="0" smtClean="0">
                <a:solidFill>
                  <a:schemeClr val="tx1"/>
                </a:solidFill>
              </a:rPr>
              <a:t>signálovému káblu </a:t>
            </a:r>
            <a:r>
              <a:rPr lang="sk-SK" sz="2400" dirty="0" err="1" smtClean="0">
                <a:solidFill>
                  <a:schemeClr val="tx1"/>
                </a:solidFill>
              </a:rPr>
              <a:t>lambda</a:t>
            </a:r>
            <a:r>
              <a:rPr lang="sk-SK" sz="2400" dirty="0" smtClean="0">
                <a:solidFill>
                  <a:schemeClr val="tx1"/>
                </a:solidFill>
              </a:rPr>
              <a:t> sondy </a:t>
            </a:r>
            <a:r>
              <a:rPr lang="sk-SK" sz="2400" dirty="0" smtClean="0">
                <a:solidFill>
                  <a:schemeClr val="tx1"/>
                </a:solidFill>
              </a:rPr>
              <a:t>pripojíme kladný pól osciloskopickej </a:t>
            </a:r>
            <a:r>
              <a:rPr lang="sk-SK" sz="2400" dirty="0" smtClean="0">
                <a:solidFill>
                  <a:schemeClr val="tx1"/>
                </a:solidFill>
              </a:rPr>
              <a:t>sondy</a:t>
            </a:r>
            <a:r>
              <a:rPr lang="sk-SK" sz="2400" dirty="0" smtClean="0">
                <a:solidFill>
                  <a:schemeClr val="tx1"/>
                </a:solidFill>
              </a:rPr>
              <a:t>. Použijeme pri tom vhodné </a:t>
            </a:r>
            <a:r>
              <a:rPr lang="sk-SK" sz="2400" dirty="0" err="1" smtClean="0">
                <a:solidFill>
                  <a:schemeClr val="tx1"/>
                </a:solidFill>
              </a:rPr>
              <a:t>napichovacie</a:t>
            </a:r>
            <a:r>
              <a:rPr lang="sk-SK" sz="2400" dirty="0" smtClean="0">
                <a:solidFill>
                  <a:schemeClr val="tx1"/>
                </a:solidFill>
              </a:rPr>
              <a:t> káble </a:t>
            </a:r>
            <a:r>
              <a:rPr lang="sk-SK" sz="2400" dirty="0" smtClean="0">
                <a:solidFill>
                  <a:schemeClr val="tx1"/>
                </a:solidFill>
              </a:rPr>
              <a:t>(Obr.). </a:t>
            </a:r>
            <a:r>
              <a:rPr lang="sk-SK" sz="2400" dirty="0" smtClean="0">
                <a:solidFill>
                  <a:schemeClr val="tx1"/>
                </a:solidFill>
              </a:rPr>
              <a:t>Záporný pól sondy pripojíme ku kostre vozidla </a:t>
            </a:r>
            <a:r>
              <a:rPr lang="sk-SK" sz="2400" dirty="0" smtClean="0">
                <a:solidFill>
                  <a:schemeClr val="tx1"/>
                </a:solidFill>
              </a:rPr>
              <a:t>alebo </a:t>
            </a:r>
            <a:r>
              <a:rPr lang="sk-SK" sz="2400" dirty="0" smtClean="0">
                <a:solidFill>
                  <a:schemeClr val="tx1"/>
                </a:solidFill>
              </a:rPr>
              <a:t>zápornému pólu </a:t>
            </a:r>
            <a:r>
              <a:rPr lang="sk-SK" sz="2400" dirty="0" smtClean="0">
                <a:solidFill>
                  <a:schemeClr val="tx1"/>
                </a:solidFill>
              </a:rPr>
              <a:t>batérie.</a:t>
            </a:r>
            <a:endParaRPr lang="sk-SK" sz="2400" dirty="0" smtClean="0">
              <a:solidFill>
                <a:schemeClr val="tx1"/>
              </a:solidFill>
            </a:endParaRPr>
          </a:p>
          <a:p>
            <a:endParaRPr lang="sk-SK" sz="2400" dirty="0" smtClean="0">
              <a:solidFill>
                <a:schemeClr val="tx1"/>
              </a:solidFill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935596" y="116632"/>
            <a:ext cx="727280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sk-SK" dirty="0" smtClean="0"/>
              <a:t>Postup </a:t>
            </a:r>
            <a:r>
              <a:rPr lang="sk-SK" dirty="0"/>
              <a:t>merania č.1</a:t>
            </a:r>
            <a:endParaRPr lang="sk-SK" dirty="0"/>
          </a:p>
        </p:txBody>
      </p:sp>
      <p:pic>
        <p:nvPicPr>
          <p:cNvPr id="7" name="Obrázok 6" descr="C:\Users\Ján Schneider\Desktop\prakt cvič\IMG_20141010_08535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184" y="3343247"/>
            <a:ext cx="3435632" cy="3286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429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sahu 2"/>
          <p:cNvSpPr>
            <a:spLocks noGrp="1"/>
          </p:cNvSpPr>
          <p:nvPr>
            <p:ph sz="quarter" idx="13"/>
          </p:nvPr>
        </p:nvSpPr>
        <p:spPr>
          <a:xfrm>
            <a:off x="107504" y="1682472"/>
            <a:ext cx="9001000" cy="1530504"/>
          </a:xfrm>
        </p:spPr>
        <p:txBody>
          <a:bodyPr>
            <a:noAutofit/>
          </a:bodyPr>
          <a:lstStyle/>
          <a:p>
            <a:r>
              <a:rPr lang="sk-SK" sz="2400" dirty="0">
                <a:solidFill>
                  <a:schemeClr val="tx1"/>
                </a:solidFill>
              </a:rPr>
              <a:t>4</a:t>
            </a:r>
            <a:r>
              <a:rPr lang="sk-SK" sz="2400" dirty="0" smtClean="0">
                <a:solidFill>
                  <a:schemeClr val="tx1"/>
                </a:solidFill>
              </a:rPr>
              <a:t>.	</a:t>
            </a:r>
            <a:r>
              <a:rPr lang="sk-SK" sz="2400" dirty="0"/>
              <a:t>Po pripojení osciloskopickej sondy zapneme program </a:t>
            </a:r>
            <a:r>
              <a:rPr lang="sk-SK" sz="2400" dirty="0" smtClean="0"/>
              <a:t>	</a:t>
            </a:r>
            <a:r>
              <a:rPr lang="sk-SK" sz="2400" dirty="0" err="1" smtClean="0"/>
              <a:t>Multi-Di@g</a:t>
            </a:r>
            <a:r>
              <a:rPr lang="sk-SK" sz="2400" dirty="0" smtClean="0"/>
              <a:t> </a:t>
            </a:r>
            <a:r>
              <a:rPr lang="sk-SK" sz="2400" dirty="0" err="1"/>
              <a:t>Scope</a:t>
            </a:r>
            <a:r>
              <a:rPr lang="sk-SK" sz="2400" dirty="0"/>
              <a:t>, naštartujeme motor </a:t>
            </a:r>
            <a:r>
              <a:rPr lang="sk-SK" sz="2400" dirty="0" smtClean="0"/>
              <a:t>automobilu, 	nastavíme </a:t>
            </a:r>
            <a:r>
              <a:rPr lang="sk-SK" sz="2400" dirty="0"/>
              <a:t>časovú </a:t>
            </a:r>
            <a:r>
              <a:rPr lang="sk-SK" sz="2400" dirty="0" smtClean="0"/>
              <a:t>základňu a začneme merať. Na Obr. je 	vyobrazené rozhranie programu </a:t>
            </a:r>
            <a:r>
              <a:rPr lang="sk-SK" sz="2400" dirty="0" err="1" smtClean="0"/>
              <a:t>Multi-Di@g</a:t>
            </a:r>
            <a:r>
              <a:rPr lang="sk-SK" sz="2400" dirty="0" smtClean="0"/>
              <a:t> </a:t>
            </a:r>
            <a:r>
              <a:rPr lang="sk-SK" sz="2400" dirty="0" err="1" smtClean="0"/>
              <a:t>Scope</a:t>
            </a:r>
            <a:r>
              <a:rPr lang="sk-SK" sz="2400" dirty="0" smtClean="0"/>
              <a:t>. </a:t>
            </a:r>
            <a:endParaRPr lang="sk-SK" sz="2400" dirty="0" smtClean="0">
              <a:solidFill>
                <a:schemeClr val="tx1"/>
              </a:solidFill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935596" y="116632"/>
            <a:ext cx="727280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sk-SK" dirty="0" smtClean="0"/>
              <a:t>Postup </a:t>
            </a:r>
            <a:r>
              <a:rPr lang="sk-SK" dirty="0"/>
              <a:t>merania č.1</a:t>
            </a: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4088971" cy="306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05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sahu 2"/>
          <p:cNvSpPr>
            <a:spLocks noGrp="1"/>
          </p:cNvSpPr>
          <p:nvPr>
            <p:ph sz="quarter" idx="13"/>
          </p:nvPr>
        </p:nvSpPr>
        <p:spPr>
          <a:xfrm>
            <a:off x="107504" y="1682472"/>
            <a:ext cx="9001000" cy="1530504"/>
          </a:xfrm>
        </p:spPr>
        <p:txBody>
          <a:bodyPr>
            <a:noAutofit/>
          </a:bodyPr>
          <a:lstStyle/>
          <a:p>
            <a:r>
              <a:rPr lang="sk-SK" sz="2400" dirty="0" smtClean="0">
                <a:solidFill>
                  <a:schemeClr val="tx1"/>
                </a:solidFill>
              </a:rPr>
              <a:t>5.	</a:t>
            </a:r>
            <a:r>
              <a:rPr lang="sk-SK" sz="2400" dirty="0"/>
              <a:t>Po vhodnom nastavení parametrov začneme merať. </a:t>
            </a:r>
            <a:r>
              <a:rPr lang="sk-SK" sz="2400" dirty="0" smtClean="0"/>
              <a:t>	Každých </a:t>
            </a:r>
            <a:r>
              <a:rPr lang="sk-SK" sz="2400" dirty="0"/>
              <a:t>niekoľko sekúnd zvýšime otáčky (zaznamenáme </a:t>
            </a:r>
            <a:r>
              <a:rPr lang="sk-SK" sz="2400" dirty="0" smtClean="0"/>
              <a:t>	hodnotu </a:t>
            </a:r>
            <a:r>
              <a:rPr lang="sk-SK" sz="2400" dirty="0"/>
              <a:t>otáčok) aby bolo jednoduchšie vyčítať periódu </a:t>
            </a:r>
            <a:r>
              <a:rPr lang="sk-SK" sz="2400" dirty="0" smtClean="0"/>
              <a:t>	signálu </a:t>
            </a:r>
            <a:r>
              <a:rPr lang="sk-SK" sz="2400" dirty="0"/>
              <a:t>z </a:t>
            </a:r>
            <a:r>
              <a:rPr lang="sk-SK" sz="2400" dirty="0" smtClean="0"/>
              <a:t>grafu. </a:t>
            </a:r>
          </a:p>
          <a:p>
            <a:pPr marL="45720" indent="0">
              <a:buNone/>
            </a:pPr>
            <a:r>
              <a:rPr lang="sk-SK" sz="2400" dirty="0"/>
              <a:t>	</a:t>
            </a:r>
            <a:r>
              <a:rPr lang="sk-SK" sz="2400" dirty="0" smtClean="0"/>
              <a:t>Celý </a:t>
            </a:r>
            <a:r>
              <a:rPr lang="sk-SK" sz="2400" dirty="0"/>
              <a:t>priebeh signálu si nahráme pomocou </a:t>
            </a:r>
            <a:r>
              <a:rPr lang="sk-SK" sz="2400" dirty="0" err="1"/>
              <a:t>Multi-Di@g</a:t>
            </a:r>
            <a:r>
              <a:rPr lang="sk-SK" sz="2400" dirty="0"/>
              <a:t> </a:t>
            </a:r>
            <a:r>
              <a:rPr lang="sk-SK" sz="2400" dirty="0" smtClean="0"/>
              <a:t>	</a:t>
            </a:r>
            <a:r>
              <a:rPr lang="sk-SK" sz="2400" dirty="0" err="1" smtClean="0"/>
              <a:t>Scope</a:t>
            </a:r>
            <a:r>
              <a:rPr lang="sk-SK" sz="2400" dirty="0" smtClean="0"/>
              <a:t> </a:t>
            </a:r>
            <a:r>
              <a:rPr lang="sk-SK" sz="2400" dirty="0"/>
              <a:t>(tlačidlo </a:t>
            </a:r>
            <a:r>
              <a:rPr lang="sk-SK" sz="2400" dirty="0" err="1"/>
              <a:t>Rec</a:t>
            </a:r>
            <a:r>
              <a:rPr lang="sk-SK" sz="2400" dirty="0"/>
              <a:t>). </a:t>
            </a:r>
          </a:p>
          <a:p>
            <a:pPr marL="45720" indent="0">
              <a:buNone/>
            </a:pPr>
            <a:r>
              <a:rPr lang="sk-SK" sz="2400" dirty="0" smtClean="0"/>
              <a:t>	Odčítané </a:t>
            </a:r>
            <a:r>
              <a:rPr lang="sk-SK" sz="2400" dirty="0"/>
              <a:t>hodnoty </a:t>
            </a:r>
            <a:r>
              <a:rPr lang="sk-SK" sz="2400" dirty="0" smtClean="0"/>
              <a:t>vyhodnotíme</a:t>
            </a:r>
            <a:r>
              <a:rPr lang="sk-SK" sz="2400" dirty="0" smtClean="0"/>
              <a:t>.</a:t>
            </a:r>
          </a:p>
          <a:p>
            <a:pPr marL="45720" indent="0">
              <a:buNone/>
            </a:pPr>
            <a:r>
              <a:rPr lang="sk-SK" sz="2400" dirty="0">
                <a:solidFill>
                  <a:schemeClr val="tx1"/>
                </a:solidFill>
              </a:rPr>
              <a:t>	</a:t>
            </a:r>
            <a:r>
              <a:rPr lang="sk-SK" sz="2400" dirty="0" smtClean="0">
                <a:solidFill>
                  <a:schemeClr val="tx1"/>
                </a:solidFill>
              </a:rPr>
              <a:t>Po spracovaní prvého merania, prejdeme na meranie 	</a:t>
            </a:r>
            <a:r>
              <a:rPr lang="sk-SK" sz="2400" dirty="0" err="1" smtClean="0">
                <a:solidFill>
                  <a:schemeClr val="tx1"/>
                </a:solidFill>
              </a:rPr>
              <a:t>lambda</a:t>
            </a:r>
            <a:r>
              <a:rPr lang="sk-SK" sz="2400" dirty="0" smtClean="0">
                <a:solidFill>
                  <a:schemeClr val="tx1"/>
                </a:solidFill>
              </a:rPr>
              <a:t> sondy pomocou pripojenia na </a:t>
            </a:r>
          </a:p>
          <a:p>
            <a:pPr marL="45720" indent="0">
              <a:buNone/>
            </a:pPr>
            <a:r>
              <a:rPr lang="sk-SK" sz="2400" dirty="0">
                <a:solidFill>
                  <a:schemeClr val="tx1"/>
                </a:solidFill>
              </a:rPr>
              <a:t>	</a:t>
            </a:r>
            <a:r>
              <a:rPr lang="sk-SK" sz="2400" dirty="0" smtClean="0">
                <a:solidFill>
                  <a:schemeClr val="tx1"/>
                </a:solidFill>
              </a:rPr>
              <a:t>zbernicu CAN.</a:t>
            </a:r>
            <a:endParaRPr lang="sk-SK" sz="2400" dirty="0" smtClean="0">
              <a:solidFill>
                <a:schemeClr val="tx1"/>
              </a:solidFill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935596" y="116632"/>
            <a:ext cx="727280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sk-SK" dirty="0" smtClean="0"/>
              <a:t>Postup </a:t>
            </a:r>
            <a:r>
              <a:rPr lang="sk-SK" dirty="0"/>
              <a:t>merania č.1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8608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sahu 2"/>
          <p:cNvSpPr>
            <a:spLocks noGrp="1"/>
          </p:cNvSpPr>
          <p:nvPr>
            <p:ph sz="quarter" idx="13"/>
          </p:nvPr>
        </p:nvSpPr>
        <p:spPr>
          <a:xfrm>
            <a:off x="107504" y="1682472"/>
            <a:ext cx="9001000" cy="1530504"/>
          </a:xfrm>
        </p:spPr>
        <p:txBody>
          <a:bodyPr>
            <a:noAutofit/>
          </a:bodyPr>
          <a:lstStyle/>
          <a:p>
            <a:r>
              <a:rPr lang="sk-SK" sz="2400" dirty="0" smtClean="0">
                <a:solidFill>
                  <a:schemeClr val="tx1"/>
                </a:solidFill>
              </a:rPr>
              <a:t>1.	Pomocou diagnostiky </a:t>
            </a:r>
            <a:r>
              <a:rPr lang="sk-SK" sz="2400" dirty="0">
                <a:solidFill>
                  <a:schemeClr val="tx1"/>
                </a:solidFill>
              </a:rPr>
              <a:t>(Obr.)</a:t>
            </a:r>
            <a:r>
              <a:rPr lang="sk-SK" sz="2400" dirty="0" smtClean="0">
                <a:solidFill>
                  <a:schemeClr val="tx1"/>
                </a:solidFill>
              </a:rPr>
              <a:t> pripojíme automobil cez	OBDII konektor nachádzajúci sa v kabíne automobilu (pod 	volantom).</a:t>
            </a:r>
            <a:endParaRPr lang="sk-SK" sz="2400" dirty="0" smtClean="0">
              <a:solidFill>
                <a:schemeClr val="tx1"/>
              </a:solidFill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935596" y="116632"/>
            <a:ext cx="727280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sk-SK" dirty="0" smtClean="0"/>
              <a:t>Postup </a:t>
            </a:r>
            <a:r>
              <a:rPr lang="sk-SK" dirty="0"/>
              <a:t>merania </a:t>
            </a:r>
            <a:r>
              <a:rPr lang="sk-SK" dirty="0" smtClean="0"/>
              <a:t>č.2</a:t>
            </a:r>
            <a:endParaRPr lang="sk-S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027" y="2924944"/>
            <a:ext cx="4800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sahu 2"/>
          <p:cNvSpPr>
            <a:spLocks noGrp="1"/>
          </p:cNvSpPr>
          <p:nvPr>
            <p:ph sz="quarter" idx="13"/>
          </p:nvPr>
        </p:nvSpPr>
        <p:spPr>
          <a:xfrm>
            <a:off x="107504" y="1682472"/>
            <a:ext cx="9001000" cy="1530504"/>
          </a:xfrm>
        </p:spPr>
        <p:txBody>
          <a:bodyPr>
            <a:noAutofit/>
          </a:bodyPr>
          <a:lstStyle/>
          <a:p>
            <a:r>
              <a:rPr lang="sk-SK" sz="2400" dirty="0">
                <a:solidFill>
                  <a:schemeClr val="tx1"/>
                </a:solidFill>
              </a:rPr>
              <a:t>2</a:t>
            </a:r>
            <a:r>
              <a:rPr lang="sk-SK" sz="2400" dirty="0" smtClean="0">
                <a:solidFill>
                  <a:schemeClr val="tx1"/>
                </a:solidFill>
              </a:rPr>
              <a:t>.	Po pripojení zapneme program </a:t>
            </a:r>
            <a:r>
              <a:rPr lang="sk-SK" sz="2400" dirty="0" err="1" smtClean="0">
                <a:solidFill>
                  <a:schemeClr val="tx1"/>
                </a:solidFill>
              </a:rPr>
              <a:t>Multi-Di@g</a:t>
            </a:r>
            <a:r>
              <a:rPr lang="sk-SK" sz="2400" dirty="0" smtClean="0">
                <a:solidFill>
                  <a:schemeClr val="tx1"/>
                </a:solidFill>
              </a:rPr>
              <a:t> EOBD. 	Vyberieme vhodný komunikačný protokol alebo 	</a:t>
            </a:r>
            <a:r>
              <a:rPr lang="sk-SK" sz="2400" dirty="0" err="1" smtClean="0">
                <a:solidFill>
                  <a:schemeClr val="tx1"/>
                </a:solidFill>
              </a:rPr>
              <a:t>autodetekciu</a:t>
            </a:r>
            <a:r>
              <a:rPr lang="sk-SK" sz="2400" dirty="0" smtClean="0">
                <a:solidFill>
                  <a:schemeClr val="tx1"/>
                </a:solidFill>
              </a:rPr>
              <a:t> (preskúma všetky a zvalí ten správny) a 	následne nás program vyzve aby sme otočili kľúčik od 	vozidla do polohy. Po nadviazaní komunikácie z vozidlom, 	vyberieme riadiacu jednotku a v dostupnej ponuke 	nájdeme snímač </a:t>
            </a:r>
            <a:r>
              <a:rPr lang="sk-SK" sz="2400" dirty="0" err="1" smtClean="0">
                <a:solidFill>
                  <a:schemeClr val="tx1"/>
                </a:solidFill>
              </a:rPr>
              <a:t>lambda</a:t>
            </a:r>
            <a:r>
              <a:rPr lang="sk-SK" sz="2400" dirty="0" smtClean="0">
                <a:solidFill>
                  <a:schemeClr val="tx1"/>
                </a:solidFill>
              </a:rPr>
              <a:t> sondy.</a:t>
            </a:r>
            <a:endParaRPr lang="sk-SK" sz="2400" dirty="0" smtClean="0">
              <a:solidFill>
                <a:schemeClr val="tx1"/>
              </a:solidFill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935596" y="116632"/>
            <a:ext cx="727280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sk-SK" dirty="0" smtClean="0"/>
              <a:t>Postup </a:t>
            </a:r>
            <a:r>
              <a:rPr lang="sk-SK" dirty="0"/>
              <a:t>merania </a:t>
            </a:r>
            <a:r>
              <a:rPr lang="sk-SK" dirty="0" smtClean="0"/>
              <a:t>č.2</a:t>
            </a:r>
            <a:endParaRPr lang="sk-SK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16314"/>
            <a:ext cx="3378378" cy="253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170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sahu 2"/>
          <p:cNvSpPr>
            <a:spLocks noGrp="1"/>
          </p:cNvSpPr>
          <p:nvPr>
            <p:ph sz="quarter" idx="13"/>
          </p:nvPr>
        </p:nvSpPr>
        <p:spPr>
          <a:xfrm>
            <a:off x="107504" y="1682472"/>
            <a:ext cx="9001000" cy="1530504"/>
          </a:xfrm>
        </p:spPr>
        <p:txBody>
          <a:bodyPr>
            <a:noAutofit/>
          </a:bodyPr>
          <a:lstStyle/>
          <a:p>
            <a:r>
              <a:rPr lang="sk-SK" sz="2400" dirty="0" smtClean="0">
                <a:solidFill>
                  <a:schemeClr val="tx1"/>
                </a:solidFill>
              </a:rPr>
              <a:t>3.	Diagnostika nám ponúka zobraziť graf meraných veličín. 	Zobrazíme si ho pre dostupné </a:t>
            </a:r>
            <a:r>
              <a:rPr lang="sk-SK" sz="2400" dirty="0" err="1" smtClean="0">
                <a:solidFill>
                  <a:schemeClr val="tx1"/>
                </a:solidFill>
              </a:rPr>
              <a:t>lambda</a:t>
            </a:r>
            <a:r>
              <a:rPr lang="sk-SK" sz="2400" dirty="0" smtClean="0">
                <a:solidFill>
                  <a:schemeClr val="tx1"/>
                </a:solidFill>
              </a:rPr>
              <a:t> sondy. Podobne ako 	v predošlom prípade, naštartujeme vozidlo a každých 	niekoľko sekúnd meníme otáčky motora. Vykresľovaný 	graf si zaznamenáme.</a:t>
            </a:r>
          </a:p>
          <a:p>
            <a:pPr marL="45720" indent="0">
              <a:buNone/>
            </a:pPr>
            <a:r>
              <a:rPr lang="sk-SK" sz="2400" dirty="0" smtClean="0">
                <a:solidFill>
                  <a:schemeClr val="tx1"/>
                </a:solidFill>
              </a:rPr>
              <a:t>	Odčítané hodnoty vyhodnotíme.</a:t>
            </a:r>
          </a:p>
          <a:p>
            <a:pPr marL="45720" indent="0">
              <a:buNone/>
            </a:pPr>
            <a:r>
              <a:rPr lang="sk-SK" sz="2400" dirty="0">
                <a:solidFill>
                  <a:schemeClr val="tx1"/>
                </a:solidFill>
              </a:rPr>
              <a:t>	</a:t>
            </a:r>
            <a:r>
              <a:rPr lang="sk-SK" sz="2400" dirty="0" smtClean="0">
                <a:solidFill>
                  <a:schemeClr val="tx1"/>
                </a:solidFill>
              </a:rPr>
              <a:t>Porovnáme namerané výsledky oboch meraní a 	vyhodnotíme celé meranie. </a:t>
            </a:r>
          </a:p>
          <a:p>
            <a:pPr marL="45720" indent="0">
              <a:buNone/>
            </a:pPr>
            <a:r>
              <a:rPr lang="sk-SK" sz="2400" dirty="0" smtClean="0">
                <a:solidFill>
                  <a:schemeClr val="tx1"/>
                </a:solidFill>
              </a:rPr>
              <a:t>	Spracujeme zadanie podľa pokynov vyučujúceho</a:t>
            </a:r>
          </a:p>
          <a:p>
            <a:endParaRPr lang="sk-SK" sz="2400" dirty="0" smtClean="0">
              <a:solidFill>
                <a:schemeClr val="tx1"/>
              </a:solidFill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935596" y="116632"/>
            <a:ext cx="727280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sk-SK" dirty="0" smtClean="0"/>
              <a:t>Postup </a:t>
            </a:r>
            <a:r>
              <a:rPr lang="sk-SK" dirty="0"/>
              <a:t>merania </a:t>
            </a:r>
            <a:r>
              <a:rPr lang="sk-SK" dirty="0" smtClean="0"/>
              <a:t>č.2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6689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9" y="2204864"/>
            <a:ext cx="7776863" cy="1937152"/>
          </a:xfrm>
        </p:spPr>
        <p:txBody>
          <a:bodyPr/>
          <a:lstStyle/>
          <a:p>
            <a:pPr algn="ctr"/>
            <a:r>
              <a:rPr lang="sk-SK" dirty="0" smtClean="0"/>
              <a:t>ĎAKUJEM ZA POZORNOSŤ</a:t>
            </a:r>
            <a:endParaRPr lang="sk-SK" dirty="0"/>
          </a:p>
        </p:txBody>
      </p:sp>
      <p:sp>
        <p:nvSpPr>
          <p:cNvPr id="4" name="Zástupný symbol obsahu 2"/>
          <p:cNvSpPr>
            <a:spLocks noGrp="1"/>
          </p:cNvSpPr>
          <p:nvPr>
            <p:ph sz="quarter" idx="13"/>
          </p:nvPr>
        </p:nvSpPr>
        <p:spPr>
          <a:xfrm>
            <a:off x="251520" y="6381328"/>
            <a:ext cx="8640960" cy="43204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sk-SK" sz="1400" dirty="0" smtClean="0">
                <a:solidFill>
                  <a:schemeClr val="tx1"/>
                </a:solidFill>
              </a:rPr>
              <a:t>Vypracoval Ing. Ján </a:t>
            </a:r>
            <a:r>
              <a:rPr lang="sk-SK" sz="1400" dirty="0" err="1" smtClean="0">
                <a:solidFill>
                  <a:schemeClr val="tx1"/>
                </a:solidFill>
              </a:rPr>
              <a:t>Schneider</a:t>
            </a:r>
            <a:r>
              <a:rPr lang="sk-SK" sz="1400" dirty="0" smtClean="0">
                <a:solidFill>
                  <a:schemeClr val="tx1"/>
                </a:solidFill>
              </a:rPr>
              <a:t> pre potreby výučby predmetu automobilová elektronika na TUKE FEI KEMT</a:t>
            </a:r>
          </a:p>
        </p:txBody>
      </p:sp>
    </p:spTree>
    <p:extLst>
      <p:ext uri="{BB962C8B-B14F-4D97-AF65-F5344CB8AC3E}">
        <p14:creationId xmlns:p14="http://schemas.microsoft.com/office/powerpoint/2010/main" val="301110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sahu 2"/>
          <p:cNvSpPr>
            <a:spLocks noGrp="1"/>
          </p:cNvSpPr>
          <p:nvPr>
            <p:ph sz="quarter" idx="13"/>
          </p:nvPr>
        </p:nvSpPr>
        <p:spPr>
          <a:xfrm>
            <a:off x="1143000" y="1340768"/>
            <a:ext cx="6400800" cy="3474720"/>
          </a:xfrm>
        </p:spPr>
        <p:txBody>
          <a:bodyPr/>
          <a:lstStyle/>
          <a:p>
            <a:r>
              <a:rPr lang="sk-SK" dirty="0" smtClean="0"/>
              <a:t>Úloha</a:t>
            </a:r>
          </a:p>
          <a:p>
            <a:endParaRPr lang="sk-SK" dirty="0"/>
          </a:p>
          <a:p>
            <a:r>
              <a:rPr lang="sk-SK" dirty="0" smtClean="0"/>
              <a:t>Súpis prístrojov</a:t>
            </a:r>
          </a:p>
          <a:p>
            <a:endParaRPr lang="sk-SK" dirty="0" smtClean="0"/>
          </a:p>
          <a:p>
            <a:r>
              <a:rPr lang="sk-SK" dirty="0" smtClean="0"/>
              <a:t>Teoretický rozbor</a:t>
            </a:r>
          </a:p>
          <a:p>
            <a:endParaRPr lang="sk-SK" dirty="0" smtClean="0"/>
          </a:p>
          <a:p>
            <a:r>
              <a:rPr lang="sk-SK" dirty="0" smtClean="0"/>
              <a:t>Postup merania</a:t>
            </a:r>
          </a:p>
          <a:p>
            <a:endParaRPr lang="sk-SK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3137148" y="116632"/>
            <a:ext cx="286970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sk-SK" dirty="0" smtClean="0"/>
              <a:t>OBSAH</a:t>
            </a: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68760"/>
            <a:ext cx="4050000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53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sahu 2"/>
          <p:cNvSpPr>
            <a:spLocks noGrp="1"/>
          </p:cNvSpPr>
          <p:nvPr>
            <p:ph sz="quarter" idx="13"/>
          </p:nvPr>
        </p:nvSpPr>
        <p:spPr>
          <a:xfrm>
            <a:off x="35496" y="1340768"/>
            <a:ext cx="9001000" cy="5472608"/>
          </a:xfrm>
        </p:spPr>
        <p:txBody>
          <a:bodyPr>
            <a:normAutofit/>
          </a:bodyPr>
          <a:lstStyle/>
          <a:p>
            <a:r>
              <a:rPr lang="sk-SK" dirty="0" smtClean="0"/>
              <a:t>Pomocou diagnostickej stanice (</a:t>
            </a:r>
            <a:r>
              <a:rPr lang="sk-SK" dirty="0" smtClean="0"/>
              <a:t>osciloskop (meranie č.1), </a:t>
            </a:r>
            <a:r>
              <a:rPr lang="sk-SK" dirty="0" smtClean="0"/>
              <a:t>diagnostika – pripojenie cez </a:t>
            </a:r>
            <a:r>
              <a:rPr lang="sk-SK" dirty="0" smtClean="0"/>
              <a:t>CAN (meranie č.2)) </a:t>
            </a:r>
            <a:r>
              <a:rPr lang="sk-SK" dirty="0" smtClean="0"/>
              <a:t>odmerajte výstup z </a:t>
            </a:r>
            <a:r>
              <a:rPr lang="sk-SK" dirty="0" err="1" smtClean="0"/>
              <a:t>lambda</a:t>
            </a:r>
            <a:r>
              <a:rPr lang="sk-SK" dirty="0" smtClean="0"/>
              <a:t> sondy.</a:t>
            </a:r>
          </a:p>
          <a:p>
            <a:endParaRPr lang="sk-SK" dirty="0" smtClean="0"/>
          </a:p>
          <a:p>
            <a:r>
              <a:rPr lang="sk-SK" dirty="0" smtClean="0"/>
              <a:t>Pri </a:t>
            </a:r>
            <a:r>
              <a:rPr lang="sk-SK" dirty="0"/>
              <a:t>zmene otáčok motora od sledujte priebeh signálu </a:t>
            </a:r>
            <a:r>
              <a:rPr lang="sk-SK" dirty="0" err="1" smtClean="0"/>
              <a:t>lambda</a:t>
            </a:r>
            <a:r>
              <a:rPr lang="sk-SK" dirty="0" smtClean="0"/>
              <a:t> sondy pri voľnobežných otáčkach, pri vysokých/nízkych otáčkach a pri náhlych zmenách (z vysokých na nízke a naopak) otáčok motora. </a:t>
            </a:r>
          </a:p>
          <a:p>
            <a:endParaRPr lang="sk-SK" dirty="0" smtClean="0"/>
          </a:p>
          <a:p>
            <a:r>
              <a:rPr lang="sk-SK" dirty="0" smtClean="0"/>
              <a:t>Otáčky </a:t>
            </a:r>
            <a:r>
              <a:rPr lang="sk-SK" dirty="0"/>
              <a:t>motora si zvolíme </a:t>
            </a:r>
            <a:r>
              <a:rPr lang="sk-SK" dirty="0" smtClean="0"/>
              <a:t>ľubovoľne</a:t>
            </a:r>
          </a:p>
          <a:p>
            <a:endParaRPr lang="sk-SK" dirty="0" smtClean="0"/>
          </a:p>
          <a:p>
            <a:r>
              <a:rPr lang="sk-SK" dirty="0" smtClean="0"/>
              <a:t>Na </a:t>
            </a:r>
            <a:r>
              <a:rPr lang="sk-SK" dirty="0"/>
              <a:t>základe odmeraných hodnôt </a:t>
            </a:r>
            <a:r>
              <a:rPr lang="sk-SK" dirty="0" smtClean="0"/>
              <a:t>analyzujeme činnosť </a:t>
            </a:r>
            <a:r>
              <a:rPr lang="sk-SK" dirty="0" err="1" smtClean="0"/>
              <a:t>lambda</a:t>
            </a:r>
            <a:r>
              <a:rPr lang="sk-SK" dirty="0" smtClean="0"/>
              <a:t> sondy, ako aj jej reakčný čas.</a:t>
            </a:r>
          </a:p>
          <a:p>
            <a:r>
              <a:rPr lang="sk-SK" dirty="0" smtClean="0"/>
              <a:t>Zhodnotíme meranie</a:t>
            </a:r>
          </a:p>
          <a:p>
            <a:pPr marL="45720" indent="0">
              <a:buNone/>
            </a:pPr>
            <a:endParaRPr lang="sk-SK" dirty="0"/>
          </a:p>
          <a:p>
            <a:endParaRPr lang="sk-SK" dirty="0" smtClean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137148" y="116632"/>
            <a:ext cx="286970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sk-SK" dirty="0" smtClean="0"/>
              <a:t>Úloha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5793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sahu 2"/>
          <p:cNvSpPr>
            <a:spLocks noGrp="1"/>
          </p:cNvSpPr>
          <p:nvPr>
            <p:ph sz="quarter" idx="13"/>
          </p:nvPr>
        </p:nvSpPr>
        <p:spPr>
          <a:xfrm>
            <a:off x="1143000" y="1682472"/>
            <a:ext cx="6400800" cy="3474720"/>
          </a:xfrm>
        </p:spPr>
        <p:txBody>
          <a:bodyPr/>
          <a:lstStyle/>
          <a:p>
            <a:endParaRPr lang="sk-SK" dirty="0" smtClean="0"/>
          </a:p>
          <a:p>
            <a:r>
              <a:rPr lang="sk-SK" dirty="0" smtClean="0"/>
              <a:t>Diagnostická stanica ACTIGAS </a:t>
            </a:r>
            <a:r>
              <a:rPr lang="sk-SK" dirty="0"/>
              <a:t>k nej prislúchajúci osciloskop </a:t>
            </a:r>
            <a:r>
              <a:rPr lang="sk-SK" dirty="0" err="1"/>
              <a:t>Multi-Di@g</a:t>
            </a:r>
            <a:r>
              <a:rPr lang="sk-SK" dirty="0"/>
              <a:t> </a:t>
            </a:r>
            <a:r>
              <a:rPr lang="sk-SK" dirty="0" err="1"/>
              <a:t>scope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Súprava prislúchajúcich káblov k meraniu</a:t>
            </a:r>
          </a:p>
          <a:p>
            <a:endParaRPr lang="sk-SK" dirty="0" smtClean="0"/>
          </a:p>
          <a:p>
            <a:r>
              <a:rPr lang="sk-SK" dirty="0" smtClean="0"/>
              <a:t>Osobný automobil KIA CEED</a:t>
            </a:r>
          </a:p>
          <a:p>
            <a:endParaRPr lang="sk-SK" dirty="0" smtClean="0"/>
          </a:p>
          <a:p>
            <a:pPr marL="45720" indent="0">
              <a:buNone/>
            </a:pPr>
            <a:endParaRPr lang="sk-SK" dirty="0"/>
          </a:p>
          <a:p>
            <a:endParaRPr lang="sk-SK" dirty="0" smtClean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935596" y="116632"/>
            <a:ext cx="727280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sk-SK" dirty="0" smtClean="0"/>
              <a:t>Súpis použitých prístrojov</a:t>
            </a:r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48264" y="2895015"/>
            <a:ext cx="1738183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87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sahu 2"/>
          <p:cNvSpPr>
            <a:spLocks noGrp="1"/>
          </p:cNvSpPr>
          <p:nvPr>
            <p:ph sz="quarter" idx="13"/>
          </p:nvPr>
        </p:nvSpPr>
        <p:spPr>
          <a:xfrm>
            <a:off x="35496" y="1682472"/>
            <a:ext cx="9001000" cy="5130904"/>
          </a:xfrm>
        </p:spPr>
        <p:txBody>
          <a:bodyPr>
            <a:normAutofit/>
          </a:bodyPr>
          <a:lstStyle/>
          <a:p>
            <a:r>
              <a:rPr lang="sk-SK" dirty="0" err="1"/>
              <a:t>Lambda</a:t>
            </a:r>
            <a:r>
              <a:rPr lang="sk-SK" dirty="0"/>
              <a:t> sonda je snímač prítomnosti kyslíka vo výfukových plynoch. Ide o elektrochemický člen, ktorý na základe chemickej reakcie vytvára elektrický signál. Jeho výstupná hodnota sa mení v závislosti od obsahu kyslíka vo výfukových plynoch. </a:t>
            </a:r>
            <a:r>
              <a:rPr lang="sk-SK" dirty="0" err="1"/>
              <a:t>Lambda</a:t>
            </a:r>
            <a:r>
              <a:rPr lang="sk-SK" dirty="0"/>
              <a:t> sonda je teda kľúčovou súčiastkou katalytickej regulácie. Pomocou </a:t>
            </a:r>
            <a:r>
              <a:rPr lang="sk-SK" dirty="0" err="1"/>
              <a:t>Lambda</a:t>
            </a:r>
            <a:r>
              <a:rPr lang="sk-SK" dirty="0"/>
              <a:t> sondy vytvára riadiaca elektronika čo </a:t>
            </a:r>
            <a:r>
              <a:rPr lang="sk-SK" dirty="0" err="1"/>
              <a:t>najoptimálnejší</a:t>
            </a:r>
            <a:r>
              <a:rPr lang="sk-SK" dirty="0"/>
              <a:t> pomer benzínovej zmesi na spaľovanie</a:t>
            </a:r>
            <a:r>
              <a:rPr lang="sk-SK" dirty="0" smtClean="0"/>
              <a:t>.</a:t>
            </a:r>
          </a:p>
          <a:p>
            <a:endParaRPr lang="sk-SK" dirty="0"/>
          </a:p>
          <a:p>
            <a:r>
              <a:rPr lang="sk-SK" dirty="0"/>
              <a:t>Pri svojej funkcii senzor vyčnieva do prúdu výfukových plynov a jeho fľaškovitý tvar je prispôsobený pre plynulé obtekanie okolo prúdiacich plynov. Princíp činnosti sondy je založený na špecifickom správaní keramického materiálu - </a:t>
            </a:r>
            <a:r>
              <a:rPr lang="sk-SK" dirty="0" err="1"/>
              <a:t>Zr</a:t>
            </a:r>
            <a:r>
              <a:rPr lang="sk-SK" dirty="0"/>
              <a:t> O</a:t>
            </a:r>
            <a:r>
              <a:rPr lang="sk-SK" baseline="-25000" dirty="0"/>
              <a:t>2</a:t>
            </a:r>
            <a:r>
              <a:rPr lang="sk-SK" dirty="0"/>
              <a:t> (oxidu </a:t>
            </a:r>
            <a:r>
              <a:rPr lang="sk-SK" dirty="0" err="1"/>
              <a:t>zirkónia</a:t>
            </a:r>
            <a:r>
              <a:rPr lang="sk-SK" dirty="0"/>
              <a:t>)</a:t>
            </a:r>
            <a:endParaRPr lang="sk-SK" dirty="0" smtClean="0"/>
          </a:p>
          <a:p>
            <a:pPr marL="45720" indent="0">
              <a:buNone/>
            </a:pPr>
            <a:endParaRPr lang="sk-SK" dirty="0"/>
          </a:p>
          <a:p>
            <a:endParaRPr lang="sk-SK" dirty="0" smtClean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935596" y="116632"/>
            <a:ext cx="727280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sk-SK" dirty="0" smtClean="0"/>
              <a:t>Teoretický rozbor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8070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sahu 2"/>
          <p:cNvSpPr>
            <a:spLocks noGrp="1"/>
          </p:cNvSpPr>
          <p:nvPr>
            <p:ph sz="quarter" idx="13"/>
          </p:nvPr>
        </p:nvSpPr>
        <p:spPr>
          <a:xfrm>
            <a:off x="35496" y="1682472"/>
            <a:ext cx="9001000" cy="5130904"/>
          </a:xfrm>
        </p:spPr>
        <p:txBody>
          <a:bodyPr>
            <a:normAutofit fontScale="92500" lnSpcReduction="10000"/>
          </a:bodyPr>
          <a:lstStyle/>
          <a:p>
            <a:r>
              <a:rPr lang="sk-SK" dirty="0"/>
              <a:t>Citlivá časť telesa z oxidu </a:t>
            </a:r>
            <a:r>
              <a:rPr lang="sk-SK" dirty="0" err="1"/>
              <a:t>zirkónu</a:t>
            </a:r>
            <a:r>
              <a:rPr lang="sk-SK" dirty="0"/>
              <a:t> reaguje na kyslík vo výfukových plynoch zmenami elektrického napätia a podľa týchto zmien, ktoré vyhodnocuje elektronická riadiaca jednotka motora sa upravuje zloženie zmesi, respektíve množstvo vstrekovaného paliva. Správny pomer "</a:t>
            </a:r>
            <a:r>
              <a:rPr lang="el-GR" dirty="0"/>
              <a:t>λ" </a:t>
            </a:r>
            <a:r>
              <a:rPr lang="sk-SK" dirty="0"/>
              <a:t>by mal byť rovný 1 (</a:t>
            </a:r>
            <a:r>
              <a:rPr lang="el-GR" dirty="0"/>
              <a:t>λ </a:t>
            </a:r>
            <a:r>
              <a:rPr lang="sk-SK" dirty="0"/>
              <a:t>je symbol pre grécke písmeno </a:t>
            </a:r>
            <a:r>
              <a:rPr lang="sk-SK" dirty="0" err="1"/>
              <a:t>lambda</a:t>
            </a:r>
            <a:r>
              <a:rPr lang="sk-SK" dirty="0"/>
              <a:t>), čo je hodnota, pri ktorej je zachovaný tzv. </a:t>
            </a:r>
            <a:r>
              <a:rPr lang="sk-SK" dirty="0" err="1"/>
              <a:t>stechiometrický</a:t>
            </a:r>
            <a:r>
              <a:rPr lang="sk-SK" dirty="0"/>
              <a:t> (optimálny) pomer medzi množstvom vzduchu a množstvom paliva. Tento pomer je 14,7:1, čo znamená, že na ideálne spálenie jedného kilogramu paliva potrebujeme 14,7 kg vzduchu</a:t>
            </a:r>
            <a:r>
              <a:rPr lang="sk-SK" dirty="0" smtClean="0"/>
              <a:t>.</a:t>
            </a:r>
          </a:p>
          <a:p>
            <a:endParaRPr lang="sk-SK" dirty="0"/>
          </a:p>
          <a:p>
            <a:r>
              <a:rPr lang="sk-SK" dirty="0"/>
              <a:t>Pri spomenutom </a:t>
            </a:r>
            <a:r>
              <a:rPr lang="sk-SK" dirty="0" err="1"/>
              <a:t>stechiometrickom</a:t>
            </a:r>
            <a:r>
              <a:rPr lang="sk-SK" dirty="0"/>
              <a:t> pomere pracuje motor najhospodárnejšie a produkuje najmenej škodlivín. Ak je hodnota </a:t>
            </a:r>
            <a:r>
              <a:rPr lang="sk-SK" dirty="0" err="1"/>
              <a:t>lambda</a:t>
            </a:r>
            <a:r>
              <a:rPr lang="sk-SK" dirty="0"/>
              <a:t> väčšia ako 1, znamená to, že v zmesi je prebytok vzduchu (tzv. chudobná zmes). Ak je hodnota </a:t>
            </a:r>
            <a:r>
              <a:rPr lang="sk-SK" dirty="0" err="1"/>
              <a:t>lambda</a:t>
            </a:r>
            <a:r>
              <a:rPr lang="sk-SK" dirty="0"/>
              <a:t> menšia ako 1, znamená to, že v zmesi je prebytok </a:t>
            </a:r>
            <a:r>
              <a:rPr lang="sk-SK" dirty="0" err="1"/>
              <a:t>prebytok</a:t>
            </a:r>
            <a:r>
              <a:rPr lang="sk-SK" dirty="0"/>
              <a:t> paliva. Pri nadbytku paliva v zmesi sa zvyšuje koncentrácia uhľovodíkov a oxidu uhoľnatého vo výfukových plynoch, zatiaľ čo pri nedostatku paliva sa zvyšuje tvorba oxidov dusíka</a:t>
            </a:r>
            <a:r>
              <a:rPr lang="sk-SK" dirty="0" smtClean="0"/>
              <a:t>.</a:t>
            </a:r>
          </a:p>
          <a:p>
            <a:endParaRPr lang="sk-SK" dirty="0"/>
          </a:p>
          <a:p>
            <a:pPr marL="45720" indent="0">
              <a:buNone/>
            </a:pPr>
            <a:endParaRPr lang="sk-SK" dirty="0"/>
          </a:p>
          <a:p>
            <a:endParaRPr lang="sk-SK" dirty="0" smtClean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935596" y="116632"/>
            <a:ext cx="727280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sk-SK" dirty="0" smtClean="0"/>
              <a:t>Teoretický rozbor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7521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sahu 2"/>
          <p:cNvSpPr>
            <a:spLocks noGrp="1"/>
          </p:cNvSpPr>
          <p:nvPr>
            <p:ph sz="quarter" idx="13"/>
          </p:nvPr>
        </p:nvSpPr>
        <p:spPr>
          <a:xfrm>
            <a:off x="35496" y="1682472"/>
            <a:ext cx="9001000" cy="5130904"/>
          </a:xfrm>
        </p:spPr>
        <p:txBody>
          <a:bodyPr>
            <a:normAutofit/>
          </a:bodyPr>
          <a:lstStyle/>
          <a:p>
            <a:r>
              <a:rPr lang="sk-SK" dirty="0"/>
              <a:t>Činnosť </a:t>
            </a:r>
            <a:r>
              <a:rPr lang="sk-SK" dirty="0" err="1"/>
              <a:t>lambda</a:t>
            </a:r>
            <a:r>
              <a:rPr lang="sk-SK" dirty="0"/>
              <a:t> sondy obsahujúcej </a:t>
            </a:r>
            <a:r>
              <a:rPr lang="sk-SK" dirty="0" err="1"/>
              <a:t>Zr</a:t>
            </a:r>
            <a:r>
              <a:rPr lang="sk-SK" dirty="0"/>
              <a:t> O</a:t>
            </a:r>
            <a:r>
              <a:rPr lang="sk-SK" baseline="-25000" dirty="0"/>
              <a:t>2</a:t>
            </a:r>
            <a:r>
              <a:rPr lang="sk-SK" dirty="0"/>
              <a:t> si môžeme opísať aj vo fyzikálnych jednotkách nasledovne: funkčne </a:t>
            </a:r>
            <a:r>
              <a:rPr lang="sk-SK" dirty="0" err="1"/>
              <a:t>lambda</a:t>
            </a:r>
            <a:r>
              <a:rPr lang="sk-SK" dirty="0"/>
              <a:t> sonda teda vyrába napätie a tiež pracuje ako napäťový prepínač. Vyrobené napätie musí byť vyššie ako tzv. prahové (0,045 V). Pri nízkom obsahu O</a:t>
            </a:r>
            <a:r>
              <a:rPr lang="sk-SK" baseline="-25000" dirty="0"/>
              <a:t>2</a:t>
            </a:r>
            <a:r>
              <a:rPr lang="sk-SK" dirty="0"/>
              <a:t> vo výfukových plynoch sa jeho hodnoty pohybujú v rozmedzí 0,045-0,1 V. Pri vysokej úrovni kyslíka je napätie vyrábané sondou na úrovni min. 0,7 V a pohybuje sa v rozmedzí 0,7-1 V. Dôležitým funkčným parametrom je rýchlosť "prepnutia" sondy a to  min. 120 </a:t>
            </a:r>
            <a:r>
              <a:rPr lang="sk-SK" dirty="0" err="1"/>
              <a:t>ms</a:t>
            </a:r>
            <a:r>
              <a:rPr lang="sk-SK" dirty="0"/>
              <a:t>.</a:t>
            </a:r>
          </a:p>
          <a:p>
            <a:endParaRPr lang="sk-SK" dirty="0"/>
          </a:p>
          <a:p>
            <a:pPr marL="45720" indent="0">
              <a:buNone/>
            </a:pPr>
            <a:endParaRPr lang="sk-SK" dirty="0"/>
          </a:p>
          <a:p>
            <a:endParaRPr lang="sk-SK" dirty="0" smtClean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935596" y="116632"/>
            <a:ext cx="727280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sk-SK" dirty="0" smtClean="0"/>
              <a:t>Teoretický rozbor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6066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sahu 2"/>
          <p:cNvSpPr>
            <a:spLocks noGrp="1"/>
          </p:cNvSpPr>
          <p:nvPr>
            <p:ph sz="quarter" idx="13"/>
          </p:nvPr>
        </p:nvSpPr>
        <p:spPr>
          <a:xfrm>
            <a:off x="107504" y="1682472"/>
            <a:ext cx="9001000" cy="153050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sk-SK" sz="3600" b="1" dirty="0" smtClean="0">
                <a:solidFill>
                  <a:srgbClr val="FF0000"/>
                </a:solidFill>
              </a:rPr>
              <a:t>*VAROVANIE*  </a:t>
            </a:r>
          </a:p>
          <a:p>
            <a:pPr marL="45720" indent="0" algn="ctr">
              <a:buNone/>
            </a:pPr>
            <a:endParaRPr lang="sk-SK" sz="3600" b="1" dirty="0" smtClean="0">
              <a:solidFill>
                <a:srgbClr val="FF0000"/>
              </a:solidFill>
            </a:endParaRPr>
          </a:p>
          <a:p>
            <a:pPr marL="45720" indent="0" algn="ctr">
              <a:buNone/>
            </a:pPr>
            <a:r>
              <a:rPr lang="sk-SK" sz="3600" b="1" dirty="0" smtClean="0">
                <a:solidFill>
                  <a:srgbClr val="FF0000"/>
                </a:solidFill>
              </a:rPr>
              <a:t>NIKDY SA NEDOTÝKAJ POHYBUJÚCICH SA ČASTÍ MOTORA.</a:t>
            </a:r>
          </a:p>
          <a:p>
            <a:pPr marL="45720" indent="0" algn="ctr">
              <a:buNone/>
            </a:pPr>
            <a:r>
              <a:rPr lang="sk-SK" sz="3600" b="1" dirty="0" smtClean="0">
                <a:solidFill>
                  <a:srgbClr val="FF0000"/>
                </a:solidFill>
              </a:rPr>
              <a:t> </a:t>
            </a:r>
          </a:p>
          <a:p>
            <a:pPr marL="45720" indent="0" algn="ctr">
              <a:buNone/>
            </a:pPr>
            <a:r>
              <a:rPr lang="sk-SK" sz="3600" b="1" dirty="0" smtClean="0">
                <a:solidFill>
                  <a:srgbClr val="FF0000"/>
                </a:solidFill>
              </a:rPr>
              <a:t>PRI MERANÍ PRACUJ OPATRNE A DBAJ NA SVOJU ALE AJ OSTATNÝCH BEZPEČNOSŤ.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935596" y="116632"/>
            <a:ext cx="727280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sk-SK" dirty="0" smtClean="0"/>
              <a:t>Postup merania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0842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sahu 2"/>
          <p:cNvSpPr>
            <a:spLocks noGrp="1"/>
          </p:cNvSpPr>
          <p:nvPr>
            <p:ph sz="quarter" idx="13"/>
          </p:nvPr>
        </p:nvSpPr>
        <p:spPr>
          <a:xfrm>
            <a:off x="107504" y="1682472"/>
            <a:ext cx="9001000" cy="1530504"/>
          </a:xfrm>
        </p:spPr>
        <p:txBody>
          <a:bodyPr>
            <a:noAutofit/>
          </a:bodyPr>
          <a:lstStyle/>
          <a:p>
            <a:r>
              <a:rPr lang="sk-SK" sz="2400" dirty="0" smtClean="0">
                <a:solidFill>
                  <a:schemeClr val="tx1"/>
                </a:solidFill>
              </a:rPr>
              <a:t>1.	V motorovom priestore lokalizujeme polohu </a:t>
            </a:r>
            <a:r>
              <a:rPr lang="sk-SK" sz="2400" dirty="0" err="1" smtClean="0">
                <a:solidFill>
                  <a:schemeClr val="tx1"/>
                </a:solidFill>
              </a:rPr>
              <a:t>lambda</a:t>
            </a:r>
            <a:r>
              <a:rPr lang="sk-SK" sz="2400" dirty="0" smtClean="0">
                <a:solidFill>
                  <a:schemeClr val="tx1"/>
                </a:solidFill>
              </a:rPr>
              <a:t> 	</a:t>
            </a:r>
            <a:r>
              <a:rPr lang="sk-SK" sz="2400" dirty="0" smtClean="0">
                <a:solidFill>
                  <a:schemeClr val="tx1"/>
                </a:solidFill>
              </a:rPr>
              <a:t>sondy a jej konektor (Obr.)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935596" y="116632"/>
            <a:ext cx="727280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sk-SK" dirty="0" smtClean="0"/>
              <a:t>Postup </a:t>
            </a:r>
            <a:r>
              <a:rPr lang="sk-SK" dirty="0" smtClean="0"/>
              <a:t>merania č.1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254" y="2780928"/>
            <a:ext cx="4813492" cy="360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ál 1"/>
          <p:cNvSpPr/>
          <p:nvPr/>
        </p:nvSpPr>
        <p:spPr>
          <a:xfrm>
            <a:off x="4283968" y="3933056"/>
            <a:ext cx="1440160" cy="144016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110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412</TotalTime>
  <Words>561</Words>
  <Application>Microsoft Office PowerPoint</Application>
  <PresentationFormat>Prezentácia na obrazovke (4:3)</PresentationFormat>
  <Paragraphs>68</Paragraphs>
  <Slides>16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7" baseType="lpstr">
      <vt:lpstr>Aerodynamika</vt:lpstr>
      <vt:lpstr>Praktické cvičenia z predmetu Automobilová elektronika.</vt:lpstr>
      <vt:lpstr>OBSAH</vt:lpstr>
      <vt:lpstr>Úloha </vt:lpstr>
      <vt:lpstr>Súpis použitých prístrojov</vt:lpstr>
      <vt:lpstr>Teoretický rozbor</vt:lpstr>
      <vt:lpstr>Teoretický rozbor</vt:lpstr>
      <vt:lpstr>Teoretický rozbor</vt:lpstr>
      <vt:lpstr>Postup merania</vt:lpstr>
      <vt:lpstr>Postup merania č.1</vt:lpstr>
      <vt:lpstr>Postup merania č.1</vt:lpstr>
      <vt:lpstr>Postup merania č.1</vt:lpstr>
      <vt:lpstr>Postup merania č.1</vt:lpstr>
      <vt:lpstr>Postup merania č.2</vt:lpstr>
      <vt:lpstr>Postup merania č.2</vt:lpstr>
      <vt:lpstr>Postup merania č.2</vt:lpstr>
      <vt:lpstr>ĎAKUJEM ZA POZORNOSŤ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Zadanie č.1 Meranie polohy vačkového hriadeľa</dc:title>
  <dc:creator>Ján Schneider</dc:creator>
  <cp:lastModifiedBy>Ján Schneider</cp:lastModifiedBy>
  <cp:revision>22</cp:revision>
  <dcterms:created xsi:type="dcterms:W3CDTF">2016-09-21T09:05:04Z</dcterms:created>
  <dcterms:modified xsi:type="dcterms:W3CDTF">2016-10-13T10:16:42Z</dcterms:modified>
</cp:coreProperties>
</file>