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72" r:id="rId16"/>
    <p:sldId id="271" r:id="rId17"/>
    <p:sldId id="27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6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2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4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5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2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2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1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FA0D-928E-48F5-A665-7766F2CCCCB8}" type="datetimeFigureOut">
              <a:rPr lang="en-US" smtClean="0"/>
              <a:t>04-Jan-17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B497-0ACC-4A10-8ACD-EFB7B992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l.sk/speedmeter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Praktick</a:t>
            </a:r>
            <a:r>
              <a:rPr lang="sk-SK" dirty="0" smtClean="0"/>
              <a:t>é poznámky k </a:t>
            </a:r>
            <a:r>
              <a:rPr lang="sk-SK" dirty="0" err="1" smtClean="0"/>
              <a:t>videostrímingu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Ľudmila Maceková</a:t>
            </a:r>
            <a:br>
              <a:rPr lang="sk-SK" dirty="0" smtClean="0"/>
            </a:br>
            <a:r>
              <a:rPr lang="sk-SK" dirty="0" smtClean="0"/>
              <a:t>Stanislav </a:t>
            </a:r>
            <a:r>
              <a:rPr lang="sk-SK" dirty="0" err="1" smtClean="0"/>
              <a:t>Marchevský</a:t>
            </a:r>
            <a:endParaRPr lang="sk-SK" dirty="0" smtClean="0"/>
          </a:p>
          <a:p>
            <a:r>
              <a:rPr lang="sk-SK" dirty="0" smtClean="0"/>
              <a:t>2016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3060712" y="6146233"/>
            <a:ext cx="355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KEGA </a:t>
            </a:r>
            <a:r>
              <a:rPr lang="sk-SK" dirty="0" smtClean="0"/>
              <a:t>062TUKE-4/2014</a:t>
            </a:r>
            <a:endParaRPr lang="en-US" dirty="0"/>
          </a:p>
        </p:txBody>
      </p:sp>
      <p:pic>
        <p:nvPicPr>
          <p:cNvPr id="12" name="Obrázok 11" descr="Výr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6" y="5593465"/>
            <a:ext cx="2834886" cy="922100"/>
          </a:xfrm>
          <a:prstGeom prst="rect">
            <a:avLst/>
          </a:prstGeom>
        </p:spPr>
      </p:pic>
      <p:pic>
        <p:nvPicPr>
          <p:cNvPr id="13" name="Picture 4" descr="KEM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926" y="5880565"/>
            <a:ext cx="17795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TU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98" y="5880565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5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Kompresia</a:t>
            </a:r>
            <a:endParaRPr lang="en-US" dirty="0"/>
          </a:p>
        </p:txBody>
      </p:sp>
      <p:sp>
        <p:nvSpPr>
          <p:cNvPr id="7" name="Zástupný objekt pre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je s</a:t>
            </a:r>
            <a:r>
              <a:rPr lang="sk-SK" dirty="0" smtClean="0"/>
              <a:t>účasťou algoritmov a metód použitých v </a:t>
            </a:r>
            <a:r>
              <a:rPr lang="sk-SK" dirty="0" err="1" smtClean="0"/>
              <a:t>kodekoch</a:t>
            </a:r>
            <a:endParaRPr lang="sk-SK" dirty="0" smtClean="0"/>
          </a:p>
          <a:p>
            <a:r>
              <a:rPr lang="sk-SK" dirty="0" smtClean="0"/>
              <a:t>je nutná vzhľadom na </a:t>
            </a:r>
          </a:p>
          <a:p>
            <a:pPr lvl="1">
              <a:buFontTx/>
              <a:buChar char="-"/>
            </a:pPr>
            <a:r>
              <a:rPr lang="sk-SK" dirty="0" smtClean="0"/>
              <a:t>obrovské množstvo dát videosúborov v surovom (</a:t>
            </a:r>
            <a:r>
              <a:rPr lang="sk-SK" dirty="0" err="1" smtClean="0"/>
              <a:t>raw</a:t>
            </a:r>
            <a:r>
              <a:rPr lang="sk-SK" dirty="0" smtClean="0"/>
              <a:t>) formáte</a:t>
            </a:r>
          </a:p>
          <a:p>
            <a:pPr lvl="1">
              <a:buFontTx/>
              <a:buChar char="-"/>
            </a:pPr>
            <a:r>
              <a:rPr lang="sk-SK" dirty="0" smtClean="0"/>
              <a:t>nutnosť obmedziť sa na cieľovú bitovú rýchlosť pre rôzne účely (ukladania, prenosu, spracovania, atď.)</a:t>
            </a:r>
          </a:p>
          <a:p>
            <a:pPr lvl="1">
              <a:buFontTx/>
              <a:buChar char="-"/>
            </a:pPr>
            <a:endParaRPr lang="sk-SK" dirty="0"/>
          </a:p>
          <a:p>
            <a:pPr marL="228600" lvl="1">
              <a:spcBef>
                <a:spcPts val="1000"/>
              </a:spcBef>
            </a:pPr>
            <a:r>
              <a:rPr lang="sk-SK" sz="2800" dirty="0"/>
              <a:t>je väčšinou stratová, a čím viac dáta skomprimujeme, tým viac stratíme</a:t>
            </a:r>
          </a:p>
          <a:p>
            <a:pPr marL="228600" lvl="1">
              <a:spcBef>
                <a:spcPts val="1000"/>
              </a:spcBef>
            </a:pPr>
            <a:r>
              <a:rPr lang="sk-SK" sz="2800" dirty="0"/>
              <a:t>ak použijeme stratovú kompresiu, musíme si uvedomiť, že je nevratná (zmeny a stratenú informáciu už nie je možné vrátiť späť</a:t>
            </a:r>
            <a:r>
              <a:rPr lang="sk-SK" sz="2800" dirty="0" smtClean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sk-SK" sz="2800" dirty="0" err="1" smtClean="0"/>
              <a:t>kodeky</a:t>
            </a:r>
            <a:r>
              <a:rPr lang="sk-SK" sz="2800" dirty="0"/>
              <a:t> Video - </a:t>
            </a:r>
            <a:r>
              <a:rPr lang="sk-SK" sz="2800" dirty="0" err="1"/>
              <a:t>H.264</a:t>
            </a:r>
            <a:r>
              <a:rPr lang="sk-SK" sz="2800" dirty="0"/>
              <a:t>, MPEG-2, </a:t>
            </a:r>
            <a:r>
              <a:rPr lang="sk-SK" sz="2800" dirty="0" smtClean="0"/>
              <a:t>WMV, Audio </a:t>
            </a:r>
            <a:r>
              <a:rPr lang="sk-SK" sz="2800" dirty="0"/>
              <a:t>- MP3, AAC, </a:t>
            </a:r>
            <a:r>
              <a:rPr lang="sk-SK" sz="2800" dirty="0" smtClean="0"/>
              <a:t>WMV a pre statické obrázky - </a:t>
            </a:r>
            <a:r>
              <a:rPr lang="sk-SK" sz="2800" dirty="0"/>
              <a:t>JPG, PNG, </a:t>
            </a:r>
            <a:r>
              <a:rPr lang="sk-SK" sz="2800" dirty="0" smtClean="0"/>
              <a:t>GIF sú </a:t>
            </a:r>
            <a:r>
              <a:rPr lang="sk-SK" sz="2800" smtClean="0"/>
              <a:t>kompresné stratové</a:t>
            </a:r>
            <a:endParaRPr lang="sk-SK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Kontajnerové formáty, Transportný </a:t>
            </a:r>
            <a:r>
              <a:rPr lang="sk-SK" dirty="0" err="1" smtClean="0"/>
              <a:t>strím</a:t>
            </a:r>
            <a:r>
              <a:rPr lang="sk-SK" dirty="0" smtClean="0"/>
              <a:t>, Programový </a:t>
            </a:r>
            <a:r>
              <a:rPr lang="sk-SK" dirty="0" err="1" smtClean="0"/>
              <a:t>strím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Kontajnerové formáty: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- </a:t>
            </a:r>
            <a:r>
              <a:rPr lang="sk-SK" dirty="0" err="1" smtClean="0"/>
              <a:t>meta-file</a:t>
            </a:r>
            <a:r>
              <a:rPr lang="sk-SK" dirty="0" smtClean="0"/>
              <a:t> formáty, kde špecifikácie opisujú, ako sú dáta a </a:t>
            </a:r>
            <a:r>
              <a:rPr lang="sk-SK" dirty="0" err="1" smtClean="0"/>
              <a:t>meta</a:t>
            </a:r>
            <a:r>
              <a:rPr lang="sk-SK" dirty="0" smtClean="0"/>
              <a:t>-dáta uložené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- príklady: MPG, MP4, MOV, F4V, WMV, FLV</a:t>
            </a:r>
          </a:p>
          <a:p>
            <a:r>
              <a:rPr lang="sk-SK" dirty="0" smtClean="0"/>
              <a:t>Transportný </a:t>
            </a:r>
            <a:r>
              <a:rPr lang="sk-SK" dirty="0" err="1" smtClean="0"/>
              <a:t>strím</a:t>
            </a:r>
            <a:r>
              <a:rPr lang="sk-SK" dirty="0" smtClean="0"/>
              <a:t>: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- špecifikuje kontajnerový formát </a:t>
            </a:r>
            <a:r>
              <a:rPr lang="sk-SK" dirty="0" err="1" smtClean="0"/>
              <a:t>zapuzdrujúci</a:t>
            </a:r>
            <a:r>
              <a:rPr lang="sk-SK" dirty="0" smtClean="0"/>
              <a:t> </a:t>
            </a:r>
            <a:r>
              <a:rPr lang="sk-SK" dirty="0" err="1" smtClean="0"/>
              <a:t>paketizovaný</a:t>
            </a:r>
            <a:r>
              <a:rPr lang="sk-SK" dirty="0" smtClean="0"/>
              <a:t> elementárny reťazec (PES) s chybovou korekciou (</a:t>
            </a:r>
            <a:r>
              <a:rPr lang="sk-SK" dirty="0" err="1" smtClean="0"/>
              <a:t>Error</a:t>
            </a:r>
            <a:r>
              <a:rPr lang="sk-SK" dirty="0" smtClean="0"/>
              <a:t> </a:t>
            </a:r>
            <a:r>
              <a:rPr lang="sk-SK" dirty="0" err="1" smtClean="0"/>
              <a:t>correction</a:t>
            </a:r>
            <a:r>
              <a:rPr lang="sk-SK" dirty="0" smtClean="0"/>
              <a:t> – EC) a </a:t>
            </a:r>
            <a:r>
              <a:rPr lang="sk-SK" dirty="0" err="1" smtClean="0"/>
              <a:t>strímovou</a:t>
            </a:r>
            <a:r>
              <a:rPr lang="sk-SK" dirty="0" smtClean="0"/>
              <a:t> synchronizáciou – kvôli integrite prenosu (pri degradácii signálu pri </a:t>
            </a:r>
            <a:r>
              <a:rPr lang="sk-SK" dirty="0" err="1" smtClean="0"/>
              <a:t>broadcaste</a:t>
            </a:r>
            <a:r>
              <a:rPr lang="sk-SK" dirty="0" smtClean="0"/>
              <a:t> a pod.)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- príklad: .</a:t>
            </a:r>
            <a:r>
              <a:rPr lang="sk-SK" dirty="0" err="1" smtClean="0"/>
              <a:t>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Kontajnerové formáty, Transportný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strím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Programový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strím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Programový </a:t>
            </a:r>
            <a:r>
              <a:rPr lang="sk-SK" dirty="0" err="1" smtClean="0"/>
              <a:t>strím</a:t>
            </a:r>
            <a:r>
              <a:rPr lang="sk-SK" dirty="0" smtClean="0"/>
              <a:t>:</a:t>
            </a:r>
          </a:p>
          <a:p>
            <a:pPr lvl="1">
              <a:buFontTx/>
              <a:buChar char="-"/>
            </a:pPr>
            <a:r>
              <a:rPr lang="sk-SK" dirty="0" smtClean="0"/>
              <a:t>kontajnerový formát s </a:t>
            </a:r>
            <a:r>
              <a:rPr lang="sk-SK" dirty="0" err="1" smtClean="0"/>
              <a:t>multiplexovanými</a:t>
            </a:r>
            <a:r>
              <a:rPr lang="sk-SK" dirty="0" smtClean="0"/>
              <a:t> audio a video dátami</a:t>
            </a:r>
          </a:p>
          <a:p>
            <a:pPr lvl="1">
              <a:buFontTx/>
              <a:buChar char="-"/>
            </a:pPr>
            <a:r>
              <a:rPr lang="sk-SK" dirty="0" smtClean="0"/>
              <a:t>príklady:   .ps, VOB, EVO</a:t>
            </a:r>
            <a:endParaRPr lang="en-US" dirty="0" smtClean="0"/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sk-SK" dirty="0" smtClean="0"/>
              <a:t>Voľba p</a:t>
            </a:r>
            <a:r>
              <a:rPr lang="en-US" dirty="0" smtClean="0"/>
              <a:t>re </a:t>
            </a:r>
            <a:r>
              <a:rPr lang="en-US" dirty="0" err="1" smtClean="0"/>
              <a:t>str</a:t>
            </a:r>
            <a:r>
              <a:rPr lang="sk-SK" dirty="0" err="1" smtClean="0"/>
              <a:t>íming</a:t>
            </a:r>
            <a:r>
              <a:rPr lang="sk-SK" dirty="0" smtClean="0"/>
              <a:t> videa – pre Flash – MP4, FLV, F4V, MOV – </a:t>
            </a:r>
            <a:r>
              <a:rPr lang="sk-SK" dirty="0" err="1" smtClean="0"/>
              <a:t>H.264</a:t>
            </a:r>
            <a:endParaRPr lang="sk-SK" dirty="0" smtClean="0"/>
          </a:p>
          <a:p>
            <a:pPr marL="457200" lvl="1" indent="0">
              <a:buNone/>
            </a:pPr>
            <a:r>
              <a:rPr lang="sk-SK" dirty="0"/>
              <a:t>				-  HTML5 - MP4 - </a:t>
            </a:r>
            <a:r>
              <a:rPr lang="sk-SK" dirty="0" err="1"/>
              <a:t>H.264</a:t>
            </a:r>
            <a:r>
              <a:rPr lang="sk-SK" dirty="0"/>
              <a:t>, </a:t>
            </a:r>
            <a:r>
              <a:rPr lang="sk-SK" dirty="0" err="1"/>
              <a:t>WebM</a:t>
            </a:r>
            <a:r>
              <a:rPr lang="sk-SK" dirty="0"/>
              <a:t> - </a:t>
            </a:r>
            <a:r>
              <a:rPr lang="sk-SK" dirty="0" smtClean="0"/>
              <a:t>VP8</a:t>
            </a:r>
          </a:p>
          <a:p>
            <a:pPr marL="457200" lvl="1" indent="0">
              <a:buNone/>
            </a:pPr>
            <a:r>
              <a:rPr lang="sk-SK" dirty="0"/>
              <a:t>	</a:t>
            </a:r>
            <a:r>
              <a:rPr lang="sk-SK" dirty="0" smtClean="0"/>
              <a:t>			- </a:t>
            </a:r>
            <a:r>
              <a:rPr lang="sk-SK" dirty="0" err="1" smtClean="0"/>
              <a:t>iDevices</a:t>
            </a:r>
            <a:r>
              <a:rPr lang="sk-SK" dirty="0"/>
              <a:t> - MP4, MOV - </a:t>
            </a:r>
            <a:r>
              <a:rPr lang="sk-SK" dirty="0" err="1" smtClean="0"/>
              <a:t>H.264</a:t>
            </a:r>
            <a:endParaRPr lang="sk-SK" dirty="0" smtClean="0"/>
          </a:p>
          <a:p>
            <a:pPr marL="457200" lvl="1" indent="0">
              <a:buNone/>
            </a:pPr>
            <a:r>
              <a:rPr lang="sk-SK" dirty="0"/>
              <a:t>	</a:t>
            </a:r>
            <a:r>
              <a:rPr lang="sk-SK" dirty="0" smtClean="0"/>
              <a:t>			- adaptívny </a:t>
            </a:r>
            <a:r>
              <a:rPr lang="sk-SK" dirty="0" err="1" smtClean="0"/>
              <a:t>stríming</a:t>
            </a:r>
            <a:r>
              <a:rPr lang="sk-SK" dirty="0"/>
              <a:t>: HTTP Live </a:t>
            </a:r>
            <a:r>
              <a:rPr lang="sk-SK" dirty="0" err="1"/>
              <a:t>Streaming</a:t>
            </a:r>
            <a:r>
              <a:rPr lang="sk-SK" dirty="0"/>
              <a:t> - .</a:t>
            </a:r>
            <a:r>
              <a:rPr lang="sk-SK" dirty="0" err="1"/>
              <a:t>ts</a:t>
            </a:r>
            <a:endParaRPr lang="sk-SK" dirty="0"/>
          </a:p>
          <a:p>
            <a:pPr marL="4572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2861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 .MP4 a ďalšie varianty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838200" y="1858617"/>
            <a:ext cx="106017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.MP4 </a:t>
            </a:r>
            <a:r>
              <a:rPr lang="en-US" sz="2400" dirty="0" smtClean="0"/>
              <a:t>– </a:t>
            </a:r>
            <a:r>
              <a:rPr lang="en-US" sz="2400" dirty="0" err="1" smtClean="0"/>
              <a:t>ofici</a:t>
            </a:r>
            <a:r>
              <a:rPr lang="sk-SK" sz="2400" dirty="0" smtClean="0"/>
              <a:t>á</a:t>
            </a:r>
            <a:r>
              <a:rPr lang="en-US" sz="2400" dirty="0" smtClean="0"/>
              <a:t>l</a:t>
            </a:r>
            <a:r>
              <a:rPr lang="sk-SK" sz="2400" dirty="0" smtClean="0"/>
              <a:t>na obálka </a:t>
            </a:r>
            <a:r>
              <a:rPr lang="en-US" sz="2400" dirty="0" smtClean="0"/>
              <a:t> MPEG-4</a:t>
            </a:r>
            <a:r>
              <a:rPr lang="sk-SK" sz="2400" dirty="0" smtClean="0"/>
              <a:t> 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.</a:t>
            </a:r>
            <a:r>
              <a:rPr lang="en-US" sz="2400" dirty="0"/>
              <a:t>M4V </a:t>
            </a:r>
            <a:r>
              <a:rPr lang="en-US" sz="2400" dirty="0" smtClean="0"/>
              <a:t>– variant</a:t>
            </a:r>
            <a:r>
              <a:rPr lang="sk-SK" sz="2400" dirty="0" smtClean="0"/>
              <a:t> spoločnosti Apple pre aplikáciu iTunes (prehrávač, knižnice médií, online-rádio-</a:t>
            </a:r>
            <a:r>
              <a:rPr lang="sk-SK" sz="2400" dirty="0" err="1" smtClean="0"/>
              <a:t>broadcaster</a:t>
            </a:r>
            <a:r>
              <a:rPr lang="sk-SK" sz="2400" dirty="0" smtClean="0"/>
              <a:t>, ovládanie mobilného zariadenia)  a zariadenia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.</a:t>
            </a:r>
            <a:r>
              <a:rPr lang="en-US" sz="2400" dirty="0"/>
              <a:t>MOV - </a:t>
            </a:r>
            <a:r>
              <a:rPr lang="en-US" sz="2400" dirty="0" err="1" smtClean="0"/>
              <a:t>H.264</a:t>
            </a:r>
            <a:r>
              <a:rPr lang="sk-SK" sz="2400" dirty="0" smtClean="0"/>
              <a:t>-súbor pre editáciu alebo doručenie pomocou </a:t>
            </a:r>
            <a:r>
              <a:rPr lang="en-US" sz="2400" dirty="0" err="1" smtClean="0"/>
              <a:t>QuickTim</a:t>
            </a:r>
            <a:r>
              <a:rPr lang="sk-SK" sz="2400" dirty="0" smtClean="0"/>
              <a:t>e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.</a:t>
            </a:r>
            <a:r>
              <a:rPr lang="en-US" sz="2400" dirty="0"/>
              <a:t>F4V - </a:t>
            </a:r>
            <a:r>
              <a:rPr lang="en-US" sz="2400" dirty="0" err="1"/>
              <a:t>H.264</a:t>
            </a:r>
            <a:r>
              <a:rPr lang="en-US" sz="2400" dirty="0"/>
              <a:t> </a:t>
            </a:r>
            <a:r>
              <a:rPr lang="sk-SK" sz="2400" dirty="0" smtClean="0"/>
              <a:t>pre</a:t>
            </a:r>
            <a:r>
              <a:rPr lang="en-US" sz="2400" dirty="0" smtClean="0"/>
              <a:t> Flash</a:t>
            </a:r>
            <a:endParaRPr lang="sk-SK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.</a:t>
            </a:r>
            <a:r>
              <a:rPr lang="en-US" sz="2400" dirty="0"/>
              <a:t>3GP </a:t>
            </a:r>
            <a:r>
              <a:rPr lang="en-US" sz="2400" dirty="0" smtClean="0"/>
              <a:t>– </a:t>
            </a:r>
            <a:r>
              <a:rPr lang="sk-SK" sz="2400" dirty="0" smtClean="0"/>
              <a:t>pre telefóny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.</a:t>
            </a:r>
            <a:r>
              <a:rPr lang="en-US" sz="2400" dirty="0"/>
              <a:t>MPG - </a:t>
            </a:r>
            <a:r>
              <a:rPr lang="en-US" sz="2400" dirty="0" err="1"/>
              <a:t>H.264</a:t>
            </a:r>
            <a:r>
              <a:rPr lang="en-US" sz="2400" dirty="0"/>
              <a:t> </a:t>
            </a:r>
            <a:r>
              <a:rPr lang="sk-SK" sz="2400" dirty="0" smtClean="0"/>
              <a:t>v transportnom </a:t>
            </a:r>
            <a:r>
              <a:rPr lang="sk-SK" sz="2400" dirty="0" err="1" smtClean="0"/>
              <a:t>stríme</a:t>
            </a:r>
            <a:r>
              <a:rPr lang="en-US" sz="2400" dirty="0" smtClean="0"/>
              <a:t> MPEG-2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46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H.264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i="1" dirty="0" smtClean="0"/>
              <a:t>snímky I </a:t>
            </a:r>
            <a:r>
              <a:rPr lang="sk-SK" dirty="0" smtClean="0"/>
              <a:t>(</a:t>
            </a:r>
            <a:r>
              <a:rPr lang="sk-SK" dirty="0" err="1" smtClean="0"/>
              <a:t>Intracoded</a:t>
            </a:r>
            <a:r>
              <a:rPr lang="sk-SK" dirty="0" smtClean="0"/>
              <a:t> – kľúčové snímky, na nich štartuje prehrávanie – najväčší objem dát),</a:t>
            </a:r>
            <a:r>
              <a:rPr lang="sk-SK" i="1" dirty="0" smtClean="0"/>
              <a:t> P (</a:t>
            </a:r>
            <a:r>
              <a:rPr lang="sk-SK" dirty="0" err="1" smtClean="0"/>
              <a:t>Predictive</a:t>
            </a:r>
            <a:r>
              <a:rPr lang="sk-SK" dirty="0" smtClean="0"/>
              <a:t>-využívajú predchádzajúce I a P snímky), </a:t>
            </a:r>
            <a:r>
              <a:rPr lang="sk-SK" i="1" dirty="0" smtClean="0"/>
              <a:t>B </a:t>
            </a:r>
            <a:r>
              <a:rPr lang="sk-SK" dirty="0" smtClean="0"/>
              <a:t>(</a:t>
            </a:r>
            <a:r>
              <a:rPr lang="sk-SK" dirty="0" err="1" smtClean="0"/>
              <a:t>Bidirectional</a:t>
            </a:r>
            <a:r>
              <a:rPr lang="sk-SK" dirty="0" smtClean="0"/>
              <a:t> </a:t>
            </a:r>
            <a:r>
              <a:rPr lang="sk-SK" dirty="0" err="1" smtClean="0"/>
              <a:t>interpolated</a:t>
            </a:r>
            <a:r>
              <a:rPr lang="sk-SK" dirty="0" smtClean="0"/>
              <a:t>). Odporúčanie: „B – Áno/3 </a:t>
            </a:r>
            <a:r>
              <a:rPr lang="sk-SK" dirty="0" err="1" smtClean="0"/>
              <a:t>ks.medzi</a:t>
            </a:r>
            <a:r>
              <a:rPr lang="sk-SK" dirty="0" smtClean="0"/>
              <a:t> I a P, 5 referenčných snímok I a B“</a:t>
            </a:r>
          </a:p>
          <a:p>
            <a:r>
              <a:rPr lang="sk-SK" i="1" dirty="0" smtClean="0"/>
              <a:t>profily </a:t>
            </a:r>
            <a:r>
              <a:rPr lang="sk-SK" dirty="0" smtClean="0"/>
              <a:t>(</a:t>
            </a:r>
            <a:r>
              <a:rPr lang="sk-SK" dirty="0" err="1" smtClean="0"/>
              <a:t>Baseline</a:t>
            </a:r>
            <a:r>
              <a:rPr lang="sk-SK" dirty="0" smtClean="0"/>
              <a:t>, </a:t>
            </a:r>
            <a:r>
              <a:rPr lang="sk-SK" dirty="0" err="1" smtClean="0"/>
              <a:t>Extended</a:t>
            </a:r>
            <a:r>
              <a:rPr lang="sk-SK" dirty="0" smtClean="0"/>
              <a:t>, </a:t>
            </a:r>
            <a:r>
              <a:rPr lang="sk-SK" dirty="0" err="1" smtClean="0"/>
              <a:t>Main</a:t>
            </a:r>
            <a:r>
              <a:rPr lang="sk-SK" dirty="0" smtClean="0"/>
              <a:t>, </a:t>
            </a:r>
            <a:r>
              <a:rPr lang="sk-SK" dirty="0" err="1" smtClean="0"/>
              <a:t>High</a:t>
            </a:r>
            <a:r>
              <a:rPr lang="sk-SK" dirty="0" smtClean="0"/>
              <a:t> – podľa použitých nástrojov a algoritmov pre vytvorenie </a:t>
            </a:r>
            <a:r>
              <a:rPr lang="sk-SK" dirty="0" err="1" smtClean="0"/>
              <a:t>strímu</a:t>
            </a:r>
            <a:r>
              <a:rPr lang="en-US" dirty="0" smtClean="0"/>
              <a:t>. </a:t>
            </a:r>
            <a:r>
              <a:rPr lang="sk-SK" dirty="0" smtClean="0"/>
              <a:t>) </a:t>
            </a:r>
            <a:r>
              <a:rPr lang="en-US" dirty="0" smtClean="0"/>
              <a:t>– </a:t>
            </a:r>
            <a:r>
              <a:rPr lang="en-US" dirty="0" err="1" smtClean="0"/>
              <a:t>vo</a:t>
            </a:r>
            <a:r>
              <a:rPr lang="sk-SK" dirty="0" err="1" smtClean="0"/>
              <a:t>ľba</a:t>
            </a:r>
            <a:r>
              <a:rPr lang="sk-SK" dirty="0" smtClean="0"/>
              <a:t> profilu: napr. 1 súbor pre všetkých – </a:t>
            </a:r>
            <a:r>
              <a:rPr lang="sk-SK" dirty="0" err="1" smtClean="0"/>
              <a:t>Baseline</a:t>
            </a:r>
            <a:r>
              <a:rPr lang="sk-SK" dirty="0" smtClean="0"/>
              <a:t>, pre PC/iPad - </a:t>
            </a:r>
            <a:r>
              <a:rPr lang="sk-SK" dirty="0" err="1" smtClean="0"/>
              <a:t>Main</a:t>
            </a:r>
            <a:endParaRPr lang="en-US" dirty="0" smtClean="0"/>
          </a:p>
          <a:p>
            <a:r>
              <a:rPr lang="sk-SK" i="1" dirty="0" smtClean="0"/>
              <a:t>úrovne</a:t>
            </a:r>
            <a:r>
              <a:rPr lang="sk-SK" dirty="0" smtClean="0"/>
              <a:t> (</a:t>
            </a:r>
            <a:r>
              <a:rPr lang="sk-SK" dirty="0" err="1" smtClean="0"/>
              <a:t>Levels</a:t>
            </a:r>
            <a:r>
              <a:rPr lang="sk-SK" dirty="0" smtClean="0"/>
              <a:t>, 1, </a:t>
            </a:r>
            <a:r>
              <a:rPr lang="sk-SK" dirty="0" err="1" smtClean="0"/>
              <a:t>1b</a:t>
            </a:r>
            <a:r>
              <a:rPr lang="sk-SK" dirty="0" smtClean="0"/>
              <a:t>, 1.1, 1.2 atď.) - obmedzenie kľúčových parametrov v bitovom reťazci – pri nastavovaní je nutné zladiť kódovacie parametre so stupňom úrovne</a:t>
            </a:r>
          </a:p>
          <a:p>
            <a:r>
              <a:rPr lang="sk-SK" i="1" dirty="0" err="1" smtClean="0"/>
              <a:t>entropické</a:t>
            </a:r>
            <a:r>
              <a:rPr lang="sk-SK" i="1" dirty="0"/>
              <a:t> kódovanie </a:t>
            </a:r>
            <a:r>
              <a:rPr lang="sk-SK" dirty="0"/>
              <a:t>CABAC (</a:t>
            </a:r>
            <a:r>
              <a:rPr lang="sk-SK" dirty="0" err="1"/>
              <a:t>Context-adaptive</a:t>
            </a:r>
            <a:r>
              <a:rPr lang="sk-SK" dirty="0"/>
              <a:t> </a:t>
            </a:r>
            <a:r>
              <a:rPr lang="sk-SK" dirty="0" err="1"/>
              <a:t>binary</a:t>
            </a:r>
            <a:r>
              <a:rPr lang="sk-SK" dirty="0"/>
              <a:t> </a:t>
            </a:r>
            <a:r>
              <a:rPr lang="sk-SK" dirty="0" err="1"/>
              <a:t>arithmetic</a:t>
            </a:r>
            <a:r>
              <a:rPr lang="sk-SK" dirty="0"/>
              <a:t> </a:t>
            </a:r>
            <a:r>
              <a:rPr lang="sk-SK" dirty="0" err="1" smtClean="0"/>
              <a:t>coding</a:t>
            </a:r>
            <a:r>
              <a:rPr lang="sk-SK" dirty="0" smtClean="0"/>
              <a:t>)- efektívnejší, vhodný pre </a:t>
            </a:r>
            <a:r>
              <a:rPr lang="sk-SK" dirty="0" err="1" smtClean="0"/>
              <a:t>Main</a:t>
            </a:r>
            <a:r>
              <a:rPr lang="sk-SK" dirty="0" smtClean="0"/>
              <a:t> a </a:t>
            </a:r>
            <a:r>
              <a:rPr lang="sk-SK" dirty="0" err="1" smtClean="0"/>
              <a:t>High</a:t>
            </a:r>
            <a:r>
              <a:rPr lang="sk-SK" dirty="0" smtClean="0"/>
              <a:t>, CAVLC </a:t>
            </a:r>
            <a:r>
              <a:rPr lang="sk-SK" dirty="0"/>
              <a:t>(</a:t>
            </a:r>
            <a:r>
              <a:rPr lang="sk-SK" dirty="0" err="1"/>
              <a:t>Context-adaptive</a:t>
            </a:r>
            <a:r>
              <a:rPr lang="sk-SK" dirty="0"/>
              <a:t> </a:t>
            </a:r>
            <a:r>
              <a:rPr lang="sk-SK" dirty="0" err="1"/>
              <a:t>variable-length</a:t>
            </a:r>
            <a:r>
              <a:rPr lang="sk-SK" dirty="0"/>
              <a:t> </a:t>
            </a:r>
            <a:r>
              <a:rPr lang="sk-SK" dirty="0" err="1" smtClean="0"/>
              <a:t>coding</a:t>
            </a:r>
            <a:r>
              <a:rPr lang="sk-SK" dirty="0" smtClean="0"/>
              <a:t>)-jednoduchší.</a:t>
            </a:r>
          </a:p>
          <a:p>
            <a:r>
              <a:rPr lang="sk-SK" i="1" dirty="0" smtClean="0"/>
              <a:t>stupeň kompresie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H.264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podmienky vyhľadávania pri predikcii:</a:t>
            </a:r>
          </a:p>
          <a:p>
            <a:pPr lvl="1">
              <a:buFontTx/>
              <a:buChar char="-"/>
            </a:pPr>
            <a:r>
              <a:rPr lang="sk-SK" dirty="0" smtClean="0"/>
              <a:t>blok (</a:t>
            </a:r>
            <a:r>
              <a:rPr lang="sk-SK" dirty="0" err="1" smtClean="0"/>
              <a:t>Search</a:t>
            </a:r>
            <a:r>
              <a:rPr lang="sk-SK" dirty="0" smtClean="0"/>
              <a:t> </a:t>
            </a:r>
            <a:r>
              <a:rPr lang="sk-SK" dirty="0" err="1" smtClean="0"/>
              <a:t>shape</a:t>
            </a:r>
            <a:r>
              <a:rPr lang="sk-SK" dirty="0" smtClean="0"/>
              <a:t>) </a:t>
            </a:r>
            <a:r>
              <a:rPr lang="sk-SK" dirty="0" err="1" smtClean="0"/>
              <a:t>8x8</a:t>
            </a:r>
            <a:r>
              <a:rPr lang="sk-SK" dirty="0" smtClean="0"/>
              <a:t> / </a:t>
            </a:r>
            <a:r>
              <a:rPr lang="sk-SK" dirty="0" err="1" smtClean="0"/>
              <a:t>16x16</a:t>
            </a:r>
            <a:r>
              <a:rPr lang="sk-SK" dirty="0" smtClean="0"/>
              <a:t> – </a:t>
            </a:r>
            <a:r>
              <a:rPr lang="sk-SK" dirty="0" smtClean="0"/>
              <a:t>presnejšie </a:t>
            </a:r>
            <a:r>
              <a:rPr lang="sk-SK" dirty="0" smtClean="0"/>
              <a:t>pri menších blokoch</a:t>
            </a:r>
          </a:p>
          <a:p>
            <a:pPr lvl="1">
              <a:buFontTx/>
              <a:buChar char="-"/>
            </a:pPr>
            <a:r>
              <a:rPr lang="sk-SK" dirty="0" err="1" smtClean="0"/>
              <a:t>subpixelový</a:t>
            </a:r>
            <a:r>
              <a:rPr lang="sk-SK" dirty="0" smtClean="0"/>
              <a:t> mód – </a:t>
            </a:r>
            <a:r>
              <a:rPr lang="sk-SK" dirty="0" err="1" smtClean="0"/>
              <a:t>full</a:t>
            </a:r>
            <a:r>
              <a:rPr lang="sk-SK" dirty="0" smtClean="0"/>
              <a:t>/</a:t>
            </a:r>
            <a:r>
              <a:rPr lang="sk-SK" dirty="0" err="1" smtClean="0"/>
              <a:t>half</a:t>
            </a:r>
            <a:r>
              <a:rPr lang="sk-SK" dirty="0" smtClean="0"/>
              <a:t>/</a:t>
            </a:r>
            <a:r>
              <a:rPr lang="sk-SK" dirty="0" err="1" smtClean="0"/>
              <a:t>quarter</a:t>
            </a:r>
            <a:r>
              <a:rPr lang="sk-SK" dirty="0" smtClean="0"/>
              <a:t> pixel – čím menší, tým presnejší</a:t>
            </a:r>
          </a:p>
          <a:p>
            <a:pPr lvl="1">
              <a:buFontTx/>
              <a:buChar char="-"/>
            </a:pPr>
            <a:r>
              <a:rPr lang="sk-SK" dirty="0" smtClean="0"/>
              <a:t>rýchlosť kódovania (</a:t>
            </a:r>
            <a:r>
              <a:rPr lang="sk-SK" dirty="0" err="1" smtClean="0"/>
              <a:t>Encoding</a:t>
            </a:r>
            <a:r>
              <a:rPr lang="sk-SK" dirty="0" smtClean="0"/>
              <a:t> </a:t>
            </a:r>
            <a:r>
              <a:rPr lang="sk-SK" dirty="0" err="1" smtClean="0"/>
              <a:t>speed</a:t>
            </a:r>
            <a:r>
              <a:rPr lang="sk-SK" dirty="0" smtClean="0"/>
              <a:t> - </a:t>
            </a:r>
            <a:r>
              <a:rPr lang="sk-SK" dirty="0" err="1" smtClean="0"/>
              <a:t>fast</a:t>
            </a:r>
            <a:r>
              <a:rPr lang="sk-SK" dirty="0" smtClean="0"/>
              <a:t>/</a:t>
            </a:r>
            <a:r>
              <a:rPr lang="sk-SK" dirty="0" err="1" smtClean="0"/>
              <a:t>medium</a:t>
            </a:r>
            <a:r>
              <a:rPr lang="sk-SK" dirty="0" smtClean="0"/>
              <a:t>/</a:t>
            </a:r>
            <a:r>
              <a:rPr lang="sk-SK" dirty="0" err="1" smtClean="0"/>
              <a:t>best</a:t>
            </a:r>
            <a:r>
              <a:rPr lang="sk-SK" dirty="0" smtClean="0"/>
              <a:t>) – voľba podľa účelu a stupňa kompromisu s kvalitou</a:t>
            </a:r>
          </a:p>
          <a:p>
            <a:pPr marL="228600" lvl="1">
              <a:spcBef>
                <a:spcPts val="1000"/>
              </a:spcBef>
            </a:pPr>
            <a:r>
              <a:rPr lang="sk-SK" sz="2800" dirty="0"/>
              <a:t>ď</a:t>
            </a:r>
            <a:r>
              <a:rPr lang="sk-SK" sz="2800" dirty="0" smtClean="0"/>
              <a:t>alšie </a:t>
            </a:r>
            <a:r>
              <a:rPr lang="sk-SK" sz="2800" dirty="0"/>
              <a:t>nastavenia kódovania:</a:t>
            </a:r>
          </a:p>
          <a:p>
            <a:pPr lvl="1">
              <a:buFontTx/>
              <a:buChar char="-"/>
            </a:pPr>
            <a:r>
              <a:rPr lang="sk-SK" dirty="0" err="1" smtClean="0"/>
              <a:t>deblocking</a:t>
            </a:r>
            <a:r>
              <a:rPr lang="sk-SK" dirty="0" smtClean="0"/>
              <a:t> filter – odporúčanie: vždy „On“</a:t>
            </a:r>
          </a:p>
          <a:p>
            <a:pPr lvl="1">
              <a:buFontTx/>
              <a:buChar char="-"/>
            </a:pPr>
            <a:r>
              <a:rPr lang="sk-SK" dirty="0" err="1" smtClean="0"/>
              <a:t>Hadamard</a:t>
            </a:r>
            <a:r>
              <a:rPr lang="sk-SK" dirty="0" smtClean="0"/>
              <a:t> </a:t>
            </a:r>
            <a:r>
              <a:rPr lang="sk-SK" dirty="0" err="1" smtClean="0"/>
              <a:t>Transform</a:t>
            </a:r>
            <a:r>
              <a:rPr lang="sk-SK" dirty="0" smtClean="0"/>
              <a:t> - </a:t>
            </a:r>
            <a:r>
              <a:rPr lang="sk-SK" dirty="0" err="1" smtClean="0"/>
              <a:t>enable</a:t>
            </a:r>
            <a:endParaRPr lang="sk-SK" dirty="0" smtClean="0"/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ýrez obrazovky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4" y="543266"/>
            <a:ext cx="5614222" cy="389630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65314" y="4671391"/>
            <a:ext cx="253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Obr.  Profily </a:t>
            </a:r>
            <a:r>
              <a:rPr lang="sk-SK" dirty="0" err="1" smtClean="0"/>
              <a:t>H.264</a:t>
            </a:r>
            <a:r>
              <a:rPr lang="sk-SK" dirty="0" smtClean="0"/>
              <a:t>  </a:t>
            </a:r>
            <a:r>
              <a:rPr lang="en-US" dirty="0" smtClean="0"/>
              <a:t>[1]</a:t>
            </a:r>
            <a:endParaRPr lang="en-US" dirty="0"/>
          </a:p>
        </p:txBody>
      </p:sp>
      <p:pic>
        <p:nvPicPr>
          <p:cNvPr id="6" name="Obrázok 5" descr="Výrez obrazovky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18" y="2872997"/>
            <a:ext cx="6657102" cy="3364969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963202" y="6053300"/>
            <a:ext cx="253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Obr.  Úrovne </a:t>
            </a:r>
            <a:r>
              <a:rPr lang="sk-SK" dirty="0" err="1" smtClean="0"/>
              <a:t>H.264</a:t>
            </a:r>
            <a:r>
              <a:rPr lang="sk-SK" dirty="0" smtClean="0"/>
              <a:t>  </a:t>
            </a:r>
            <a:r>
              <a:rPr lang="en-US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86409" y="795130"/>
            <a:ext cx="1095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Ďalšie veľmi dobré a užitočné porovnania a odporúčania pre nastavenie a použitie </a:t>
            </a:r>
            <a:r>
              <a:rPr lang="sk-SK" sz="2400" dirty="0" err="1" smtClean="0"/>
              <a:t>kodekov</a:t>
            </a:r>
            <a:r>
              <a:rPr lang="sk-SK" sz="2400" dirty="0" smtClean="0"/>
              <a:t> v súvislosti s konkrétnymi zariadeniami a systémami (počítač/rôzne typy </a:t>
            </a:r>
            <a:r>
              <a:rPr lang="sk-SK" sz="2400" dirty="0" err="1" smtClean="0"/>
              <a:t>smartfónov</a:t>
            </a:r>
            <a:r>
              <a:rPr lang="sk-SK" sz="2400" dirty="0" smtClean="0"/>
              <a:t>/rôzne tablety) a </a:t>
            </a:r>
            <a:r>
              <a:rPr lang="sk-SK" sz="2400" dirty="0" err="1" smtClean="0"/>
              <a:t>transkodérov</a:t>
            </a:r>
            <a:r>
              <a:rPr lang="sk-SK" sz="2400" dirty="0" smtClean="0"/>
              <a:t> sú v literatúre </a:t>
            </a:r>
            <a:r>
              <a:rPr lang="sk-SK" sz="2400" dirty="0" err="1" smtClean="0"/>
              <a:t>Mr</a:t>
            </a:r>
            <a:r>
              <a:rPr lang="sk-SK" sz="2400" dirty="0" smtClean="0"/>
              <a:t>. J. </a:t>
            </a:r>
            <a:r>
              <a:rPr lang="sk-SK" sz="2400" dirty="0" err="1" smtClean="0"/>
              <a:t>Ozera</a:t>
            </a:r>
            <a:r>
              <a:rPr lang="sk-SK" sz="2400" dirty="0" smtClean="0"/>
              <a:t> </a:t>
            </a:r>
            <a:r>
              <a:rPr lang="el-GR" sz="2400" smtClean="0"/>
              <a:t>[1]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43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838200" y="1620078"/>
            <a:ext cx="1073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J. </a:t>
            </a:r>
            <a:r>
              <a:rPr lang="en-US" dirty="0"/>
              <a:t>Ozer: Encoding for Flash</a:t>
            </a:r>
            <a:r>
              <a:rPr lang="en-US" dirty="0" smtClean="0"/>
              <a:t>, Mobile </a:t>
            </a:r>
            <a:r>
              <a:rPr lang="en-US" dirty="0"/>
              <a:t>and HTML5. </a:t>
            </a:r>
            <a:r>
              <a:rPr lang="en-US" dirty="0" err="1"/>
              <a:t>www.streaminglearningcenter.com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	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Terminológia</a:t>
            </a:r>
          </a:p>
          <a:p>
            <a:r>
              <a:rPr lang="sk-SK" dirty="0" smtClean="0"/>
              <a:t>Čo treba vedieť o </a:t>
            </a:r>
            <a:r>
              <a:rPr lang="sk-SK" dirty="0" err="1" smtClean="0"/>
              <a:t>kodekoch</a:t>
            </a:r>
            <a:r>
              <a:rPr lang="sk-SK" dirty="0" smtClean="0"/>
              <a:t> </a:t>
            </a:r>
          </a:p>
          <a:p>
            <a:r>
              <a:rPr lang="sk-SK" dirty="0" smtClean="0"/>
              <a:t>Výroba videa </a:t>
            </a:r>
          </a:p>
          <a:p>
            <a:r>
              <a:rPr lang="sk-SK" dirty="0" err="1" smtClean="0"/>
              <a:t>Postprodukcia</a:t>
            </a:r>
            <a:endParaRPr lang="sk-SK" dirty="0" smtClean="0"/>
          </a:p>
          <a:p>
            <a:r>
              <a:rPr lang="sk-SK" dirty="0" smtClean="0"/>
              <a:t>Minimum </a:t>
            </a:r>
            <a:r>
              <a:rPr lang="sk-SK" dirty="0" err="1" smtClean="0"/>
              <a:t>strímingu</a:t>
            </a:r>
            <a:endParaRPr lang="sk-SK" dirty="0" smtClean="0"/>
          </a:p>
          <a:p>
            <a:r>
              <a:rPr lang="sk-SK" dirty="0" smtClean="0"/>
              <a:t>Databáza</a:t>
            </a:r>
          </a:p>
          <a:p>
            <a:r>
              <a:rPr lang="sk-SK" dirty="0" err="1" smtClean="0"/>
              <a:t>Videoserver</a:t>
            </a:r>
            <a:endParaRPr lang="sk-SK" dirty="0" smtClean="0"/>
          </a:p>
          <a:p>
            <a:r>
              <a:rPr lang="sk-SK" dirty="0" err="1" smtClean="0"/>
              <a:t>Videostríming</a:t>
            </a:r>
            <a:endParaRPr lang="sk-SK" dirty="0" smtClean="0"/>
          </a:p>
          <a:p>
            <a:r>
              <a:rPr lang="sk-SK" dirty="0" smtClean="0"/>
              <a:t>Záver</a:t>
            </a:r>
          </a:p>
          <a:p>
            <a:pPr marL="0" indent="0">
              <a:buNone/>
            </a:pPr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Terminológia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Kodeky</a:t>
            </a:r>
            <a:endParaRPr lang="sk-SK" dirty="0" smtClean="0"/>
          </a:p>
          <a:p>
            <a:r>
              <a:rPr lang="sk-SK" dirty="0" smtClean="0"/>
              <a:t>Kompresia - princípy</a:t>
            </a:r>
          </a:p>
          <a:p>
            <a:r>
              <a:rPr lang="sk-SK" dirty="0" smtClean="0"/>
              <a:t>Šírka pásma, priepustnosť a prenosová rýchlosť</a:t>
            </a:r>
          </a:p>
          <a:p>
            <a:r>
              <a:rPr lang="sk-SK" dirty="0" smtClean="0"/>
              <a:t>Rozlíšenie</a:t>
            </a:r>
          </a:p>
          <a:p>
            <a:r>
              <a:rPr lang="sk-SK" dirty="0" smtClean="0"/>
              <a:t>Kontajnerové formáty</a:t>
            </a:r>
          </a:p>
          <a:p>
            <a:r>
              <a:rPr lang="sk-SK" dirty="0" smtClean="0"/>
              <a:t>Typy </a:t>
            </a:r>
            <a:r>
              <a:rPr lang="sk-SK" dirty="0" err="1" smtClean="0"/>
              <a:t>strímov</a:t>
            </a:r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713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Kodeky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Video - MPEG, MPEG2, H.264-AVC/MPEG4, HEVC</a:t>
            </a:r>
          </a:p>
          <a:p>
            <a:r>
              <a:rPr lang="en-US" dirty="0"/>
              <a:t>Audio - MP3, AAC, </a:t>
            </a:r>
            <a:r>
              <a:rPr lang="en-US" dirty="0" smtClean="0"/>
              <a:t>WMV</a:t>
            </a:r>
            <a:endParaRPr lang="sk-SK" dirty="0" smtClean="0"/>
          </a:p>
          <a:p>
            <a:r>
              <a:rPr lang="sk-SK" dirty="0" smtClean="0"/>
              <a:t>Fotografie</a:t>
            </a:r>
            <a:r>
              <a:rPr lang="en-US" dirty="0" smtClean="0"/>
              <a:t> </a:t>
            </a:r>
            <a:r>
              <a:rPr lang="en-US" dirty="0"/>
              <a:t>- JPG, PNG, </a:t>
            </a:r>
            <a:r>
              <a:rPr lang="en-US" dirty="0" smtClean="0"/>
              <a:t>GIF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Kompresia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/>
              <a:t>d</a:t>
            </a:r>
            <a:r>
              <a:rPr lang="sk-SK" dirty="0" smtClean="0"/>
              <a:t>átová rýchlosť (</a:t>
            </a:r>
            <a:r>
              <a:rPr lang="en-US" dirty="0" smtClean="0"/>
              <a:t>~ </a:t>
            </a:r>
            <a:r>
              <a:rPr lang="sk-SK" dirty="0" smtClean="0"/>
              <a:t>šírka pásma),  konštantná </a:t>
            </a:r>
            <a:r>
              <a:rPr lang="sk-SK" dirty="0" err="1" smtClean="0"/>
              <a:t>vs</a:t>
            </a:r>
            <a:r>
              <a:rPr lang="sk-SK" dirty="0" smtClean="0"/>
              <a:t>. premenlivá bitová rýchlosť (CBR, resp. VBR, )</a:t>
            </a:r>
          </a:p>
          <a:p>
            <a:endParaRPr lang="sk-SK" dirty="0" smtClean="0"/>
          </a:p>
          <a:p>
            <a:r>
              <a:rPr lang="sk-SK" dirty="0" smtClean="0"/>
              <a:t>Kompresia stratová/bezstratová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Šírka pásma  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69843" y="1501984"/>
            <a:ext cx="11168270" cy="4968390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P</a:t>
            </a:r>
            <a:r>
              <a:rPr lang="sk-SK" dirty="0" smtClean="0"/>
              <a:t>rincíp: 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/>
              <a:t>Typ pripojenia /prístupu (typ služby:  </a:t>
            </a:r>
            <a:r>
              <a:rPr lang="sk-SK" dirty="0" err="1"/>
              <a:t>xDSL</a:t>
            </a:r>
            <a:r>
              <a:rPr lang="sk-SK" dirty="0"/>
              <a:t>, </a:t>
            </a:r>
            <a:r>
              <a:rPr lang="sk-SK" dirty="0" err="1"/>
              <a:t>Ethernet</a:t>
            </a:r>
            <a:r>
              <a:rPr lang="sk-SK" dirty="0"/>
              <a:t>, WiFi/</a:t>
            </a:r>
            <a:r>
              <a:rPr lang="sk-SK" dirty="0" err="1"/>
              <a:t>WiMAX</a:t>
            </a:r>
            <a:r>
              <a:rPr lang="sk-SK" dirty="0"/>
              <a:t>, mobilný prístup a pod</a:t>
            </a:r>
            <a:r>
              <a:rPr lang="sk-SK" dirty="0" smtClean="0"/>
              <a:t>.)</a:t>
            </a:r>
          </a:p>
          <a:p>
            <a:r>
              <a:rPr lang="sk-SK" dirty="0" smtClean="0"/>
              <a:t>vplyv počtu účastníkov v segmente siete, v kábli a pod. (zdieľanie pásma, interferencie)</a:t>
            </a:r>
          </a:p>
          <a:p>
            <a:r>
              <a:rPr lang="sk-SK" dirty="0" smtClean="0"/>
              <a:t>vplyv vzdialenosti od poskytovateľa v  príp. </a:t>
            </a:r>
            <a:r>
              <a:rPr lang="sk-SK" dirty="0" err="1" smtClean="0"/>
              <a:t>xDSL</a:t>
            </a:r>
            <a:r>
              <a:rPr lang="sk-SK" dirty="0" smtClean="0"/>
              <a:t>, </a:t>
            </a:r>
            <a:r>
              <a:rPr lang="en-US" dirty="0" err="1" smtClean="0"/>
              <a:t>vplyv</a:t>
            </a:r>
            <a:r>
              <a:rPr lang="en-US" dirty="0" smtClean="0"/>
              <a:t> </a:t>
            </a:r>
            <a:r>
              <a:rPr lang="en-US" dirty="0" err="1" smtClean="0"/>
              <a:t>vzdialenosti</a:t>
            </a:r>
            <a:r>
              <a:rPr lang="en-US" dirty="0" smtClean="0"/>
              <a:t> </a:t>
            </a:r>
            <a:r>
              <a:rPr lang="sk-SK" dirty="0" smtClean="0"/>
              <a:t>od AP v príp. </a:t>
            </a:r>
            <a:endParaRPr lang="en-US" dirty="0" smtClean="0"/>
          </a:p>
          <a:p>
            <a:pPr marL="0" indent="0">
              <a:buNone/>
            </a:pPr>
            <a:r>
              <a:rPr lang="sk-SK" dirty="0" smtClean="0"/>
              <a:t>WiFi, atď.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- </a:t>
            </a:r>
            <a:r>
              <a:rPr lang="sk-SK" dirty="0"/>
              <a:t>Potrebné pre </a:t>
            </a:r>
            <a:r>
              <a:rPr lang="sk-SK" dirty="0" err="1"/>
              <a:t>stríming</a:t>
            </a:r>
            <a:r>
              <a:rPr lang="sk-SK" dirty="0"/>
              <a:t> videa: šírka snímky x výška x počet snímok za sek. x </a:t>
            </a:r>
            <a:r>
              <a:rPr lang="sk-SK" dirty="0" err="1"/>
              <a:t>kompres.pomer</a:t>
            </a:r>
            <a:r>
              <a:rPr lang="sk-SK" dirty="0"/>
              <a:t> (napr. FHD 1080 x 1920 x 25 x 1/10=5 Mbps</a:t>
            </a:r>
            <a:r>
              <a:rPr lang="sk-SK" dirty="0" smtClean="0"/>
              <a:t>) </a:t>
            </a:r>
          </a:p>
          <a:p>
            <a:pPr marL="0" indent="0">
              <a:buNone/>
            </a:pPr>
            <a:r>
              <a:rPr lang="sk-SK" dirty="0" smtClean="0"/>
              <a:t>- Reálna priepustnosť a prenosová rýchlosť je vždy MENŠIA než teoreticky vypočítaná (!).</a:t>
            </a:r>
          </a:p>
          <a:p>
            <a:pPr marL="0" indent="0">
              <a:buNone/>
            </a:pPr>
            <a:r>
              <a:rPr lang="sk-SK" dirty="0" smtClean="0"/>
              <a:t>- Situácia sa stále zlepšuje  </a:t>
            </a:r>
            <a:r>
              <a:rPr lang="sk-SK" dirty="0" smtClean="0">
                <a:sym typeface="Wingdings" panose="05000000000000000000" pitchFamily="2" charset="2"/>
              </a:rPr>
              <a:t>. </a:t>
            </a:r>
            <a:r>
              <a:rPr lang="sk-SK" dirty="0">
                <a:sym typeface="Wingdings" panose="05000000000000000000" pitchFamily="2" charset="2"/>
              </a:rPr>
              <a:t>Možnosť otestovať: http://</a:t>
            </a:r>
            <a:r>
              <a:rPr lang="sk-SK" dirty="0" err="1">
                <a:sym typeface="Wingdings" panose="05000000000000000000" pitchFamily="2" charset="2"/>
              </a:rPr>
              <a:t>www.speedtest.net</a:t>
            </a:r>
            <a:r>
              <a:rPr lang="sk-SK" dirty="0" smtClean="0">
                <a:sym typeface="Wingdings" panose="05000000000000000000" pitchFamily="2" charset="2"/>
              </a:rPr>
              <a:t>/, </a:t>
            </a:r>
            <a:r>
              <a:rPr lang="sk-SK" dirty="0">
                <a:sym typeface="Wingdings" panose="05000000000000000000" pitchFamily="2" charset="2"/>
              </a:rPr>
              <a:t>alebo http://</a:t>
            </a:r>
            <a:r>
              <a:rPr lang="sk-SK" dirty="0" err="1" smtClean="0">
                <a:sym typeface="Wingdings" panose="05000000000000000000" pitchFamily="2" charset="2"/>
              </a:rPr>
              <a:t>www.dsl.cz</a:t>
            </a:r>
            <a:r>
              <a:rPr lang="sk-SK" dirty="0" smtClean="0">
                <a:sym typeface="Wingdings" panose="05000000000000000000" pitchFamily="2" charset="2"/>
              </a:rPr>
              <a:t>/test-</a:t>
            </a:r>
            <a:r>
              <a:rPr lang="sk-SK" dirty="0" err="1" smtClean="0">
                <a:sym typeface="Wingdings" panose="05000000000000000000" pitchFamily="2" charset="2"/>
              </a:rPr>
              <a:t>mereni</a:t>
            </a:r>
            <a:r>
              <a:rPr lang="sk-SK" dirty="0" smtClean="0">
                <a:sym typeface="Wingdings" panose="05000000000000000000" pitchFamily="2" charset="2"/>
              </a:rPr>
              <a:t>-</a:t>
            </a:r>
            <a:r>
              <a:rPr lang="sk-SK" dirty="0" err="1" smtClean="0">
                <a:sym typeface="Wingdings" panose="05000000000000000000" pitchFamily="2" charset="2"/>
              </a:rPr>
              <a:t>rychlosti</a:t>
            </a:r>
            <a:r>
              <a:rPr lang="sk-SK" dirty="0" smtClean="0">
                <a:sym typeface="Wingdings" panose="05000000000000000000" pitchFamily="2" charset="2"/>
              </a:rPr>
              <a:t>, </a:t>
            </a:r>
            <a:r>
              <a:rPr lang="sk-SK" dirty="0">
                <a:sym typeface="Wingdings" panose="05000000000000000000" pitchFamily="2" charset="2"/>
              </a:rPr>
              <a:t>alebo </a:t>
            </a:r>
            <a:r>
              <a:rPr lang="sk-SK" dirty="0">
                <a:sym typeface="Wingdings" panose="05000000000000000000" pitchFamily="2" charset="2"/>
                <a:hlinkClick r:id="rId3"/>
              </a:rPr>
              <a:t>http://</a:t>
            </a:r>
            <a:r>
              <a:rPr lang="sk-SK" dirty="0" err="1" smtClean="0">
                <a:sym typeface="Wingdings" panose="05000000000000000000" pitchFamily="2" charset="2"/>
                <a:hlinkClick r:id="rId3"/>
              </a:rPr>
              <a:t>www.dsl.sk</a:t>
            </a:r>
            <a:r>
              <a:rPr lang="sk-SK" dirty="0" smtClean="0">
                <a:sym typeface="Wingdings" panose="05000000000000000000" pitchFamily="2" charset="2"/>
                <a:hlinkClick r:id="rId3"/>
              </a:rPr>
              <a:t>/</a:t>
            </a:r>
            <a:r>
              <a:rPr lang="sk-SK" dirty="0" err="1" smtClean="0">
                <a:sym typeface="Wingdings" panose="05000000000000000000" pitchFamily="2" charset="2"/>
                <a:hlinkClick r:id="rId3"/>
              </a:rPr>
              <a:t>speedmeter.php</a:t>
            </a:r>
            <a:endParaRPr lang="sk-S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en-US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971931"/>
              </p:ext>
            </p:extLst>
          </p:nvPr>
        </p:nvGraphicFramePr>
        <p:xfrm>
          <a:off x="2374278" y="1418211"/>
          <a:ext cx="2413069" cy="89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4" imgW="1168200" imgH="431640" progId="Equation.3">
                  <p:embed/>
                </p:oleObj>
              </mc:Choice>
              <mc:Fallback>
                <p:oleObj name="Equation" r:id="rId4" imgW="1168200" imgH="431640" progId="Equation.3">
                  <p:embed/>
                  <p:pic>
                    <p:nvPicPr>
                      <p:cNvPr id="1914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278" y="1418211"/>
                        <a:ext cx="2413069" cy="891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87347" y="1497299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[bps]  ... </a:t>
            </a:r>
            <a:r>
              <a:rPr lang="sk-SK" sz="1800" dirty="0"/>
              <a:t>   </a:t>
            </a:r>
            <a:r>
              <a:rPr lang="en-US" sz="1800" dirty="0" err="1"/>
              <a:t>kapacita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sk-SK" sz="1800" dirty="0" err="1"/>
              <a:t>ál</a:t>
            </a:r>
            <a:r>
              <a:rPr lang="en-US" sz="1800" dirty="0" smtClean="0"/>
              <a:t>a</a:t>
            </a:r>
            <a:r>
              <a:rPr lang="sk-SK" sz="1800" dirty="0" smtClean="0"/>
              <a:t>,</a:t>
            </a:r>
            <a:endParaRPr lang="cs-CZ" sz="180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324932" y="878173"/>
            <a:ext cx="4681538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dirty="0"/>
              <a:t>B ... šírka pásma </a:t>
            </a:r>
            <a:r>
              <a:rPr lang="en-US" sz="1800" dirty="0"/>
              <a:t>[Hz]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S ...v</a:t>
            </a:r>
            <a:r>
              <a:rPr lang="sk-SK" sz="1800" dirty="0"/>
              <a:t>ý</a:t>
            </a:r>
            <a:r>
              <a:rPr lang="en-US" sz="1800" dirty="0" err="1"/>
              <a:t>kon</a:t>
            </a:r>
            <a:r>
              <a:rPr lang="en-US" sz="1800" dirty="0"/>
              <a:t> sign</a:t>
            </a:r>
            <a:r>
              <a:rPr lang="sk-SK" sz="1800" dirty="0"/>
              <a:t>á</a:t>
            </a:r>
            <a:r>
              <a:rPr lang="en-US" sz="1800" dirty="0" err="1"/>
              <a:t>lu</a:t>
            </a:r>
            <a:r>
              <a:rPr lang="en-US" sz="1800" dirty="0"/>
              <a:t> v </a:t>
            </a:r>
            <a:r>
              <a:rPr lang="en-US" sz="1800" dirty="0" err="1"/>
              <a:t>danom</a:t>
            </a:r>
            <a:r>
              <a:rPr lang="en-US" sz="1800" dirty="0"/>
              <a:t> p</a:t>
            </a:r>
            <a:r>
              <a:rPr lang="sk-SK" sz="1800" dirty="0"/>
              <a:t>á</a:t>
            </a:r>
            <a:r>
              <a:rPr lang="en-US" sz="1800" dirty="0" err="1"/>
              <a:t>sme</a:t>
            </a:r>
            <a:r>
              <a:rPr lang="en-US" sz="1800" dirty="0"/>
              <a:t> </a:t>
            </a:r>
            <a:r>
              <a:rPr lang="en-US" sz="1800" dirty="0" smtClean="0"/>
              <a:t>[</a:t>
            </a:r>
            <a:r>
              <a:rPr lang="sk-SK" dirty="0"/>
              <a:t>W</a:t>
            </a:r>
            <a:r>
              <a:rPr lang="en-US" sz="1800" dirty="0" smtClean="0"/>
              <a:t>]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N...v</a:t>
            </a:r>
            <a:r>
              <a:rPr lang="sk-SK" sz="1800" dirty="0" err="1"/>
              <a:t>ýkon</a:t>
            </a:r>
            <a:r>
              <a:rPr lang="sk-SK" sz="1800" dirty="0"/>
              <a:t> šumu v danom pásme </a:t>
            </a:r>
            <a:r>
              <a:rPr lang="en-US" sz="1800" dirty="0" smtClean="0"/>
              <a:t>[</a:t>
            </a:r>
            <a:r>
              <a:rPr lang="sk-SK" dirty="0"/>
              <a:t>W</a:t>
            </a:r>
            <a:r>
              <a:rPr lang="en-US" sz="1800" dirty="0" smtClean="0"/>
              <a:t>]</a:t>
            </a:r>
            <a:endParaRPr lang="sk-SK" sz="1800" dirty="0"/>
          </a:p>
          <a:p>
            <a:pPr>
              <a:spcBef>
                <a:spcPct val="50000"/>
              </a:spcBef>
            </a:pPr>
            <a:r>
              <a:rPr lang="sk-SK" sz="1800" dirty="0"/>
              <a:t>S/N . .. pomer signál/šum </a:t>
            </a:r>
            <a:r>
              <a:rPr lang="en-US" sz="1800" dirty="0"/>
              <a:t>[</a:t>
            </a:r>
            <a:r>
              <a:rPr lang="sk-SK" sz="1800" dirty="0" smtClean="0"/>
              <a:t>bezrozmerné !</a:t>
            </a:r>
            <a:r>
              <a:rPr lang="en-US" sz="1800" dirty="0"/>
              <a:t>]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519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933629" y="308462"/>
            <a:ext cx="7652085" cy="6360694"/>
            <a:chOff x="4539916" y="497306"/>
            <a:chExt cx="7652085" cy="6360694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916" y="497306"/>
              <a:ext cx="7652085" cy="636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BlokTextu 3"/>
            <p:cNvSpPr txBox="1"/>
            <p:nvPr/>
          </p:nvSpPr>
          <p:spPr>
            <a:xfrm>
              <a:off x="9224211" y="4026568"/>
              <a:ext cx="2775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 – </a:t>
              </a:r>
              <a:r>
                <a:rPr lang="sk-SK" dirty="0" smtClean="0"/>
                <a:t>počet účastníkov </a:t>
              </a:r>
              <a:r>
                <a:rPr lang="sk-SK" dirty="0" err="1" smtClean="0"/>
                <a:t>xDSL</a:t>
              </a:r>
              <a:r>
                <a:rPr lang="sk-SK" dirty="0" smtClean="0"/>
                <a:t> v spoločnom kábli</a:t>
              </a:r>
              <a:endParaRPr lang="en-US" dirty="0"/>
            </a:p>
          </p:txBody>
        </p:sp>
      </p:grpSp>
      <p:sp>
        <p:nvSpPr>
          <p:cNvPr id="5" name="BlokTextu 4"/>
          <p:cNvSpPr txBox="1"/>
          <p:nvPr/>
        </p:nvSpPr>
        <p:spPr>
          <a:xfrm>
            <a:off x="258417" y="590384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Obr. Závislosť priepustnosti (</a:t>
            </a:r>
            <a:r>
              <a:rPr lang="sk-SK" dirty="0" err="1" smtClean="0"/>
              <a:t>throughput</a:t>
            </a:r>
            <a:r>
              <a:rPr lang="sk-SK" dirty="0" smtClean="0"/>
              <a:t>) </a:t>
            </a:r>
            <a:r>
              <a:rPr lang="sk-SK" dirty="0" err="1" smtClean="0"/>
              <a:t>xDSL</a:t>
            </a:r>
            <a:r>
              <a:rPr lang="sk-SK" dirty="0" smtClean="0"/>
              <a:t>-linky od počtu liniek v spoločnom kábli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Rozlíšenie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838200" y="2077278"/>
            <a:ext cx="8524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rozmer snímky v pixeloch</a:t>
            </a:r>
          </a:p>
          <a:p>
            <a:pPr marL="285750" indent="-285750">
              <a:buFontTx/>
              <a:buChar char="-"/>
            </a:pPr>
            <a:endParaRPr lang="sk-SK" dirty="0"/>
          </a:p>
          <a:p>
            <a:r>
              <a:rPr lang="sk-SK" dirty="0" smtClean="0"/>
              <a:t>(pomer strán snímky 4 : 3 , alebo 16 : 9,</a:t>
            </a:r>
          </a:p>
          <a:p>
            <a:r>
              <a:rPr lang="sk-SK" dirty="0" smtClean="0"/>
              <a:t>prekladané alebo progresívne riadkovanie</a:t>
            </a:r>
          </a:p>
          <a:p>
            <a:r>
              <a:rPr lang="sk-SK" dirty="0" smtClean="0"/>
              <a:t>i / p)</a:t>
            </a:r>
            <a:endParaRPr lang="en-US" dirty="0"/>
          </a:p>
        </p:txBody>
      </p:sp>
      <p:pic>
        <p:nvPicPr>
          <p:cNvPr id="4" name="Picture 4" descr="https://upload.wikimedia.org/wikipedia/commons/thumb/2/20/8K_UHD%2C_4K_SHD%2C_FHD_and_SD.svg/1920px-8K_UHD%2C_4K_SHD%2C_FHD_and_S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00" y="1690688"/>
            <a:ext cx="7984234" cy="43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658814" y="6264817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8K_resolution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16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Rozlíšenie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48748" y="1928191"/>
            <a:ext cx="10485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/>
          </a:p>
          <a:p>
            <a:pPr marL="285750" indent="-285750">
              <a:buFontTx/>
              <a:buChar char="-"/>
            </a:pPr>
            <a:r>
              <a:rPr lang="sk-SK" sz="2400" dirty="0" smtClean="0"/>
              <a:t>väčšina videí je vyrobená v rozlíšení  720 x  480 a viac</a:t>
            </a:r>
          </a:p>
          <a:p>
            <a:pPr marL="285750" indent="-285750">
              <a:buFontTx/>
              <a:buChar char="-"/>
            </a:pPr>
            <a:r>
              <a:rPr lang="sk-SK" sz="2400" dirty="0" smtClean="0"/>
              <a:t>väčšina videí je </a:t>
            </a:r>
            <a:r>
              <a:rPr lang="sk-SK" sz="2400" dirty="0" err="1" smtClean="0"/>
              <a:t>prevzorkovaná</a:t>
            </a:r>
            <a:r>
              <a:rPr lang="sk-SK" sz="2400" dirty="0" smtClean="0"/>
              <a:t> na nižšie rozlíšenie kvôli </a:t>
            </a:r>
            <a:r>
              <a:rPr lang="sk-SK" sz="2400" dirty="0" err="1" smtClean="0"/>
              <a:t>strímingu</a:t>
            </a:r>
            <a:r>
              <a:rPr lang="sk-SK" sz="2400" dirty="0" smtClean="0"/>
              <a:t>  (všeobecné minimum je 320 x 240)</a:t>
            </a:r>
          </a:p>
          <a:p>
            <a:pPr marL="285750" indent="-285750">
              <a:buFontTx/>
              <a:buChar char="-"/>
            </a:pPr>
            <a:r>
              <a:rPr lang="sk-SK" sz="2400" dirty="0" smtClean="0"/>
              <a:t>pri nastavovaní nízkej bitovej rýchlosti bez znalosti a ohľadu na vyššie uvedené môžeme spôsobiť zníženie kvality </a:t>
            </a:r>
            <a:endParaRPr lang="en-US" sz="2400" dirty="0"/>
          </a:p>
        </p:txBody>
      </p:sp>
      <p:pic>
        <p:nvPicPr>
          <p:cNvPr id="4" name="Zástupný objekt pre obsah 5" descr="Výr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10" y="4455037"/>
            <a:ext cx="5663642" cy="14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Konštantná </a:t>
            </a:r>
            <a:r>
              <a:rPr lang="sk-SK" dirty="0" err="1" smtClean="0"/>
              <a:t>vs</a:t>
            </a:r>
            <a:r>
              <a:rPr lang="sk-SK" dirty="0" smtClean="0"/>
              <a:t>. premenlivá bitová rýchlosť (CBR </a:t>
            </a:r>
            <a:r>
              <a:rPr lang="sk-SK" dirty="0" err="1" smtClean="0"/>
              <a:t>vs</a:t>
            </a:r>
            <a:r>
              <a:rPr lang="sk-SK" dirty="0" smtClean="0"/>
              <a:t>. VBR)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36982" y="2117035"/>
            <a:ext cx="7918175" cy="40201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Voľba medzi CBR a VBR a počtu prechodov (</a:t>
            </a:r>
            <a:r>
              <a:rPr lang="sk-SK" dirty="0" err="1" smtClean="0"/>
              <a:t>pass</a:t>
            </a:r>
            <a:r>
              <a:rPr lang="sk-SK" dirty="0" smtClean="0"/>
              <a:t>) cez originál pri kódovaní: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- podľa možností a požadovanej kvality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- kompromisy na základe podmienok ako sú: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- prenos živého videa / zo záznamu / sťahovanie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- pevné / mobilné pripojenie užívateľov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- stupeň kvality (možnosti v rámci poskytovanej prenosovej rýchlosti)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- adaptívne prepínanie medzi CBR a obmedzenou VBR (</a:t>
            </a:r>
            <a:r>
              <a:rPr lang="sk-SK" dirty="0" err="1" smtClean="0"/>
              <a:t>constrained</a:t>
            </a:r>
            <a:r>
              <a:rPr lang="sk-SK" dirty="0" smtClean="0"/>
              <a:t>)</a:t>
            </a:r>
            <a:endParaRPr lang="en-US" dirty="0"/>
          </a:p>
        </p:txBody>
      </p:sp>
      <p:pic>
        <p:nvPicPr>
          <p:cNvPr id="5" name="Obrázok 4" descr="Výrez obrazovky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6" y="2117035"/>
            <a:ext cx="3803373" cy="28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911</Words>
  <Application>Microsoft Office PowerPoint</Application>
  <PresentationFormat>Širokouhlá</PresentationFormat>
  <Paragraphs>120</Paragraphs>
  <Slides>18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Motív balíka Office</vt:lpstr>
      <vt:lpstr>Equation</vt:lpstr>
      <vt:lpstr>Praktické poznámky k videostrímingu</vt:lpstr>
      <vt:lpstr>Obsah </vt:lpstr>
      <vt:lpstr>Terminológia</vt:lpstr>
      <vt:lpstr>Kodeky</vt:lpstr>
      <vt:lpstr>Šírka pásma  </vt:lpstr>
      <vt:lpstr>Prezentácia programu PowerPoint</vt:lpstr>
      <vt:lpstr>Rozlíšenie</vt:lpstr>
      <vt:lpstr>Rozlíšenie</vt:lpstr>
      <vt:lpstr>Konštantná vs. premenlivá bitová rýchlosť (CBR vs. VBR)</vt:lpstr>
      <vt:lpstr>Kompresia</vt:lpstr>
      <vt:lpstr>Kontajnerové formáty, Transportný strím, Programový strím</vt:lpstr>
      <vt:lpstr>Kontajnerové formáty, Transportný strím, Programový strím</vt:lpstr>
      <vt:lpstr>Súbory .MP4 a ďalšie varianty</vt:lpstr>
      <vt:lpstr>H.264</vt:lpstr>
      <vt:lpstr>H.264</vt:lpstr>
      <vt:lpstr>Prezentácia programu PowerPoint</vt:lpstr>
      <vt:lpstr>Prezentácia programu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Ludmila Macekova</dc:creator>
  <cp:lastModifiedBy>Ludmila Macekova</cp:lastModifiedBy>
  <cp:revision>77</cp:revision>
  <dcterms:created xsi:type="dcterms:W3CDTF">2016-12-21T10:15:52Z</dcterms:created>
  <dcterms:modified xsi:type="dcterms:W3CDTF">2017-01-04T08:20:01Z</dcterms:modified>
</cp:coreProperties>
</file>