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0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40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55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55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46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4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0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36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5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3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57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03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54BF-AA25-478A-8CED-CACDA39A8DDF}" type="datetimeFigureOut">
              <a:rPr lang="sk-SK" smtClean="0"/>
              <a:t>24. 9. 2015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9306-CA33-4D6D-8586-AFB2FDF300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8032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kupina 70"/>
          <p:cNvGrpSpPr/>
          <p:nvPr/>
        </p:nvGrpSpPr>
        <p:grpSpPr>
          <a:xfrm>
            <a:off x="1115616" y="580201"/>
            <a:ext cx="6840759" cy="5112568"/>
            <a:chOff x="3175635" y="2346960"/>
            <a:chExt cx="3206006" cy="1897380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"/>
                  <a:lumOff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5" name="Group 125"/>
            <p:cNvGrpSpPr>
              <a:grpSpLocks/>
            </p:cNvGrpSpPr>
            <p:nvPr/>
          </p:nvGrpSpPr>
          <p:grpSpPr bwMode="auto">
            <a:xfrm>
              <a:off x="4985384" y="2346960"/>
              <a:ext cx="1396257" cy="1506220"/>
              <a:chOff x="6234" y="6741"/>
              <a:chExt cx="2167" cy="2372"/>
            </a:xfrm>
            <a:grpFill/>
          </p:grpSpPr>
          <p:sp>
            <p:nvSpPr>
              <p:cNvPr id="52" name="Text Box 65"/>
              <p:cNvSpPr txBox="1">
                <a:spLocks noChangeArrowheads="1"/>
              </p:cNvSpPr>
              <p:nvPr/>
            </p:nvSpPr>
            <p:spPr bwMode="auto">
              <a:xfrm>
                <a:off x="7182" y="6741"/>
                <a:ext cx="271" cy="391"/>
              </a:xfrm>
              <a:prstGeom prst="rect">
                <a:avLst/>
              </a:prstGeom>
              <a:grpFill/>
              <a:ln w="3175"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5130800" algn="r"/>
                  </a:tabLst>
                </a:pPr>
                <a:r>
                  <a:rPr lang="sk-SK" sz="1200">
                    <a:effectLst/>
                    <a:latin typeface="Times New Roman"/>
                    <a:ea typeface="Times New Roman"/>
                  </a:rPr>
                  <a:t>j</a:t>
                </a:r>
              </a:p>
            </p:txBody>
          </p:sp>
          <p:sp>
            <p:nvSpPr>
              <p:cNvPr id="53" name="Rectangle 66"/>
              <p:cNvSpPr>
                <a:spLocks noChangeArrowheads="1"/>
              </p:cNvSpPr>
              <p:nvPr/>
            </p:nvSpPr>
            <p:spPr bwMode="auto">
              <a:xfrm>
                <a:off x="6234" y="6741"/>
                <a:ext cx="2167" cy="1819"/>
              </a:xfrm>
              <a:prstGeom prst="rect">
                <a:avLst/>
              </a:prstGeom>
              <a:grpFill/>
              <a:ln w="3175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  <p:cxnSp>
            <p:nvCxnSpPr>
              <p:cNvPr id="54" name="Line 67"/>
              <p:cNvCxnSpPr/>
              <p:nvPr/>
            </p:nvCxnSpPr>
            <p:spPr bwMode="auto">
              <a:xfrm>
                <a:off x="6505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55" name="Line 68"/>
              <p:cNvCxnSpPr/>
              <p:nvPr/>
            </p:nvCxnSpPr>
            <p:spPr bwMode="auto">
              <a:xfrm>
                <a:off x="6776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56" name="Line 69"/>
              <p:cNvCxnSpPr/>
              <p:nvPr/>
            </p:nvCxnSpPr>
            <p:spPr bwMode="auto">
              <a:xfrm>
                <a:off x="7047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57" name="Line 70"/>
              <p:cNvCxnSpPr/>
              <p:nvPr/>
            </p:nvCxnSpPr>
            <p:spPr bwMode="auto">
              <a:xfrm>
                <a:off x="7318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58" name="Line 71"/>
              <p:cNvCxnSpPr/>
              <p:nvPr/>
            </p:nvCxnSpPr>
            <p:spPr bwMode="auto">
              <a:xfrm>
                <a:off x="7588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59" name="Line 72"/>
              <p:cNvCxnSpPr/>
              <p:nvPr/>
            </p:nvCxnSpPr>
            <p:spPr bwMode="auto">
              <a:xfrm>
                <a:off x="7859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0" name="Line 73"/>
              <p:cNvCxnSpPr/>
              <p:nvPr/>
            </p:nvCxnSpPr>
            <p:spPr bwMode="auto">
              <a:xfrm>
                <a:off x="6234" y="7001"/>
                <a:ext cx="2167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1" name="Line 74"/>
              <p:cNvCxnSpPr/>
              <p:nvPr/>
            </p:nvCxnSpPr>
            <p:spPr bwMode="auto">
              <a:xfrm>
                <a:off x="6234" y="7262"/>
                <a:ext cx="2167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2" name="Line 75"/>
              <p:cNvCxnSpPr/>
              <p:nvPr/>
            </p:nvCxnSpPr>
            <p:spPr bwMode="auto">
              <a:xfrm>
                <a:off x="6234" y="7522"/>
                <a:ext cx="2167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3" name="Line 76"/>
              <p:cNvCxnSpPr/>
              <p:nvPr/>
            </p:nvCxnSpPr>
            <p:spPr bwMode="auto">
              <a:xfrm>
                <a:off x="6234" y="7783"/>
                <a:ext cx="2167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4" name="Line 77"/>
              <p:cNvCxnSpPr/>
              <p:nvPr/>
            </p:nvCxnSpPr>
            <p:spPr bwMode="auto">
              <a:xfrm>
                <a:off x="6234" y="8043"/>
                <a:ext cx="2167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5" name="Line 78"/>
              <p:cNvCxnSpPr/>
              <p:nvPr/>
            </p:nvCxnSpPr>
            <p:spPr bwMode="auto">
              <a:xfrm>
                <a:off x="6234" y="8304"/>
                <a:ext cx="2167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6" name="Line 79"/>
              <p:cNvCxnSpPr/>
              <p:nvPr/>
            </p:nvCxnSpPr>
            <p:spPr bwMode="auto">
              <a:xfrm>
                <a:off x="6234" y="7001"/>
                <a:ext cx="1896" cy="0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7" name="Line 80"/>
              <p:cNvCxnSpPr/>
              <p:nvPr/>
            </p:nvCxnSpPr>
            <p:spPr bwMode="auto">
              <a:xfrm>
                <a:off x="8130" y="6741"/>
                <a:ext cx="0" cy="1823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68" name="Rectangle 81"/>
              <p:cNvSpPr>
                <a:spLocks noChangeArrowheads="1"/>
              </p:cNvSpPr>
              <p:nvPr/>
            </p:nvSpPr>
            <p:spPr bwMode="auto">
              <a:xfrm>
                <a:off x="7321" y="7262"/>
                <a:ext cx="270" cy="254"/>
              </a:xfrm>
              <a:prstGeom prst="rect">
                <a:avLst/>
              </a:prstGeom>
              <a:grpFill/>
              <a:ln w="3175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  <p:cxnSp>
            <p:nvCxnSpPr>
              <p:cNvPr id="70" name="Line 98"/>
              <p:cNvCxnSpPr/>
              <p:nvPr/>
            </p:nvCxnSpPr>
            <p:spPr bwMode="auto">
              <a:xfrm>
                <a:off x="6458" y="7291"/>
                <a:ext cx="0" cy="1822"/>
              </a:xfrm>
              <a:prstGeom prst="line">
                <a:avLst/>
              </a:prstGeom>
              <a:grpFill/>
              <a:ln w="3175">
                <a:headEnd/>
                <a:tailEnd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8" name="Rectangle 84"/>
            <p:cNvSpPr>
              <a:spLocks noChangeArrowheads="1"/>
            </p:cNvSpPr>
            <p:nvPr/>
          </p:nvSpPr>
          <p:spPr bwMode="auto">
            <a:xfrm>
              <a:off x="4077970" y="2712720"/>
              <a:ext cx="1394460" cy="1154430"/>
            </a:xfrm>
            <a:prstGeom prst="rect">
              <a:avLst/>
            </a:prstGeom>
            <a:grpFill/>
            <a:ln w="31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/>
            </a:p>
          </p:txBody>
        </p:sp>
        <p:cxnSp>
          <p:nvCxnSpPr>
            <p:cNvPr id="9" name="Line 85"/>
            <p:cNvCxnSpPr/>
            <p:nvPr/>
          </p:nvCxnSpPr>
          <p:spPr bwMode="auto">
            <a:xfrm>
              <a:off x="4250055" y="271272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Line 86"/>
            <p:cNvCxnSpPr/>
            <p:nvPr/>
          </p:nvCxnSpPr>
          <p:spPr bwMode="auto">
            <a:xfrm>
              <a:off x="4422140" y="271272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Line 87"/>
            <p:cNvCxnSpPr/>
            <p:nvPr/>
          </p:nvCxnSpPr>
          <p:spPr bwMode="auto">
            <a:xfrm>
              <a:off x="4594225" y="271272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Line 88"/>
            <p:cNvCxnSpPr/>
            <p:nvPr/>
          </p:nvCxnSpPr>
          <p:spPr bwMode="auto">
            <a:xfrm>
              <a:off x="4766310" y="271272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Line 89"/>
            <p:cNvCxnSpPr/>
            <p:nvPr/>
          </p:nvCxnSpPr>
          <p:spPr bwMode="auto">
            <a:xfrm>
              <a:off x="4937760" y="271272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Line 91"/>
            <p:cNvCxnSpPr/>
            <p:nvPr/>
          </p:nvCxnSpPr>
          <p:spPr bwMode="auto">
            <a:xfrm>
              <a:off x="4077970" y="2877820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Line 92"/>
            <p:cNvCxnSpPr/>
            <p:nvPr/>
          </p:nvCxnSpPr>
          <p:spPr bwMode="auto">
            <a:xfrm>
              <a:off x="4077970" y="3043555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" name="Line 93"/>
            <p:cNvCxnSpPr/>
            <p:nvPr/>
          </p:nvCxnSpPr>
          <p:spPr bwMode="auto">
            <a:xfrm>
              <a:off x="4077970" y="3208655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" name="Line 94"/>
            <p:cNvCxnSpPr/>
            <p:nvPr/>
          </p:nvCxnSpPr>
          <p:spPr bwMode="auto">
            <a:xfrm>
              <a:off x="4077970" y="3373755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" name="Line 95"/>
            <p:cNvCxnSpPr/>
            <p:nvPr/>
          </p:nvCxnSpPr>
          <p:spPr bwMode="auto">
            <a:xfrm>
              <a:off x="4077970" y="3539490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Line 96"/>
            <p:cNvCxnSpPr/>
            <p:nvPr/>
          </p:nvCxnSpPr>
          <p:spPr bwMode="auto">
            <a:xfrm>
              <a:off x="4077970" y="3704590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" name="Line 97"/>
            <p:cNvCxnSpPr/>
            <p:nvPr/>
          </p:nvCxnSpPr>
          <p:spPr bwMode="auto">
            <a:xfrm>
              <a:off x="4077970" y="2877820"/>
              <a:ext cx="1219835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1" name="Line 90"/>
            <p:cNvCxnSpPr/>
            <p:nvPr/>
          </p:nvCxnSpPr>
          <p:spPr bwMode="auto">
            <a:xfrm>
              <a:off x="5122545" y="271272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>
              <a:off x="4766310" y="3037840"/>
              <a:ext cx="173990" cy="170815"/>
            </a:xfrm>
            <a:prstGeom prst="rect">
              <a:avLst/>
            </a:prstGeom>
            <a:grpFill/>
            <a:ln w="31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/>
            </a:p>
          </p:txBody>
        </p:sp>
        <p:sp>
          <p:nvSpPr>
            <p:cNvPr id="28" name="Text Box 106"/>
            <p:cNvSpPr txBox="1">
              <a:spLocks noChangeArrowheads="1"/>
            </p:cNvSpPr>
            <p:nvPr/>
          </p:nvSpPr>
          <p:spPr bwMode="auto">
            <a:xfrm>
              <a:off x="3777615" y="3087370"/>
              <a:ext cx="174625" cy="248285"/>
            </a:xfrm>
            <a:prstGeom prst="rect">
              <a:avLst/>
            </a:prstGeom>
            <a:grpFill/>
            <a:ln w="3175"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1200">
                  <a:effectLst/>
                  <a:latin typeface="Times New Roman"/>
                  <a:ea typeface="Times New Roman"/>
                </a:rPr>
                <a:t>j</a:t>
              </a:r>
            </a:p>
          </p:txBody>
        </p:sp>
        <p:sp>
          <p:nvSpPr>
            <p:cNvPr id="29" name="Rectangle 107"/>
            <p:cNvSpPr>
              <a:spLocks noChangeArrowheads="1"/>
            </p:cNvSpPr>
            <p:nvPr/>
          </p:nvSpPr>
          <p:spPr bwMode="auto">
            <a:xfrm>
              <a:off x="3175635" y="3087370"/>
              <a:ext cx="1394460" cy="1154430"/>
            </a:xfrm>
            <a:prstGeom prst="rect">
              <a:avLst/>
            </a:prstGeom>
            <a:grpFill/>
            <a:ln w="31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/>
            </a:p>
          </p:txBody>
        </p:sp>
        <p:cxnSp>
          <p:nvCxnSpPr>
            <p:cNvPr id="30" name="Line 108"/>
            <p:cNvCxnSpPr/>
            <p:nvPr/>
          </p:nvCxnSpPr>
          <p:spPr bwMode="auto">
            <a:xfrm>
              <a:off x="3347720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Line 109"/>
            <p:cNvCxnSpPr/>
            <p:nvPr/>
          </p:nvCxnSpPr>
          <p:spPr bwMode="auto">
            <a:xfrm>
              <a:off x="3519805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2" name="Line 110"/>
            <p:cNvCxnSpPr/>
            <p:nvPr/>
          </p:nvCxnSpPr>
          <p:spPr bwMode="auto">
            <a:xfrm>
              <a:off x="3691890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Line 111"/>
            <p:cNvCxnSpPr/>
            <p:nvPr/>
          </p:nvCxnSpPr>
          <p:spPr bwMode="auto">
            <a:xfrm>
              <a:off x="3863975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Line 112"/>
            <p:cNvCxnSpPr/>
            <p:nvPr/>
          </p:nvCxnSpPr>
          <p:spPr bwMode="auto">
            <a:xfrm>
              <a:off x="4035425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5" name="Line 113"/>
            <p:cNvCxnSpPr/>
            <p:nvPr/>
          </p:nvCxnSpPr>
          <p:spPr bwMode="auto">
            <a:xfrm>
              <a:off x="4207510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6" name="Line 114"/>
            <p:cNvCxnSpPr/>
            <p:nvPr/>
          </p:nvCxnSpPr>
          <p:spPr bwMode="auto">
            <a:xfrm>
              <a:off x="3175635" y="3252470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" name="Line 115"/>
            <p:cNvCxnSpPr/>
            <p:nvPr/>
          </p:nvCxnSpPr>
          <p:spPr bwMode="auto">
            <a:xfrm>
              <a:off x="3175635" y="3418205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8" name="Line 116"/>
            <p:cNvCxnSpPr/>
            <p:nvPr/>
          </p:nvCxnSpPr>
          <p:spPr bwMode="auto">
            <a:xfrm>
              <a:off x="3175635" y="3583305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Line 117"/>
            <p:cNvCxnSpPr/>
            <p:nvPr/>
          </p:nvCxnSpPr>
          <p:spPr bwMode="auto">
            <a:xfrm>
              <a:off x="3175635" y="3748405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Line 118"/>
            <p:cNvCxnSpPr/>
            <p:nvPr/>
          </p:nvCxnSpPr>
          <p:spPr bwMode="auto">
            <a:xfrm>
              <a:off x="3175635" y="3914140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Line 119"/>
            <p:cNvCxnSpPr/>
            <p:nvPr/>
          </p:nvCxnSpPr>
          <p:spPr bwMode="auto">
            <a:xfrm>
              <a:off x="3175635" y="4079240"/>
              <a:ext cx="1394460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2" name="Line 120"/>
            <p:cNvCxnSpPr/>
            <p:nvPr/>
          </p:nvCxnSpPr>
          <p:spPr bwMode="auto">
            <a:xfrm>
              <a:off x="3175635" y="3252470"/>
              <a:ext cx="1219835" cy="635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3" name="Line 121"/>
            <p:cNvCxnSpPr/>
            <p:nvPr/>
          </p:nvCxnSpPr>
          <p:spPr bwMode="auto">
            <a:xfrm>
              <a:off x="4379595" y="3087370"/>
              <a:ext cx="635" cy="115697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4" name="Rectangle 122"/>
            <p:cNvSpPr>
              <a:spLocks noChangeArrowheads="1"/>
            </p:cNvSpPr>
            <p:nvPr/>
          </p:nvSpPr>
          <p:spPr bwMode="auto">
            <a:xfrm>
              <a:off x="3863975" y="3420110"/>
              <a:ext cx="173990" cy="161290"/>
            </a:xfrm>
            <a:prstGeom prst="rect">
              <a:avLst/>
            </a:prstGeom>
            <a:grpFill/>
            <a:ln w="3175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/>
            </a:p>
          </p:txBody>
        </p:sp>
        <p:cxnSp>
          <p:nvCxnSpPr>
            <p:cNvPr id="46" name="Line 126"/>
            <p:cNvCxnSpPr/>
            <p:nvPr/>
          </p:nvCxnSpPr>
          <p:spPr bwMode="auto">
            <a:xfrm>
              <a:off x="5294630" y="2712720"/>
              <a:ext cx="635" cy="1154430"/>
            </a:xfrm>
            <a:prstGeom prst="line">
              <a:avLst/>
            </a:prstGeom>
            <a:grpFill/>
            <a:ln w="3175"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6024" y="267193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Spracovanie digitálneho videa a vyhodnocovanie jeho kvality</a:t>
            </a:r>
            <a:br>
              <a:rPr lang="sk-SK" dirty="0" smtClean="0">
                <a:solidFill>
                  <a:schemeClr val="bg2"/>
                </a:solidFill>
              </a:rPr>
            </a:br>
            <a:r>
              <a:rPr lang="sk-SK" dirty="0" smtClean="0">
                <a:solidFill>
                  <a:schemeClr val="bg2"/>
                </a:solidFill>
              </a:rPr>
              <a:t>- základy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21889" y="4683259"/>
            <a:ext cx="6400800" cy="1752600"/>
          </a:xfrm>
        </p:spPr>
        <p:txBody>
          <a:bodyPr/>
          <a:lstStyle/>
          <a:p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endParaRPr lang="sk-SK" dirty="0" smtClean="0"/>
          </a:p>
          <a:p>
            <a:r>
              <a:rPr lang="sk-SK" dirty="0" smtClean="0"/>
              <a:t>okt. 2013</a:t>
            </a:r>
          </a:p>
          <a:p>
            <a:r>
              <a:rPr lang="sk-SK" dirty="0" smtClean="0"/>
              <a:t>TU v Košiciach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572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25577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400" b="1" dirty="0">
                <a:solidFill>
                  <a:schemeClr val="bg1"/>
                </a:solidFill>
              </a:rPr>
              <a:t>Číselné kritériá kvality obrazu a obrazovej </a:t>
            </a:r>
            <a:r>
              <a:rPr lang="sk-SK" sz="2400" b="1" dirty="0" smtClean="0">
                <a:solidFill>
                  <a:schemeClr val="bg1"/>
                </a:solidFill>
              </a:rPr>
              <a:t>sekvencie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11560" y="170080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i="1" dirty="0" err="1" smtClean="0">
                <a:solidFill>
                  <a:schemeClr val="bg1"/>
                </a:solidFill>
              </a:rPr>
              <a:t>MAE</a:t>
            </a:r>
            <a:r>
              <a:rPr lang="sk-SK" b="1" i="1" dirty="0" smtClean="0">
                <a:solidFill>
                  <a:schemeClr val="bg1"/>
                </a:solidFill>
              </a:rPr>
              <a:t> - </a:t>
            </a:r>
            <a:r>
              <a:rPr lang="sk-SK" i="1" dirty="0" smtClean="0">
                <a:solidFill>
                  <a:schemeClr val="bg1"/>
                </a:solidFill>
              </a:rPr>
              <a:t>stredná absolútna chyba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(</a:t>
            </a:r>
            <a:r>
              <a:rPr lang="sk-SK" dirty="0" err="1">
                <a:solidFill>
                  <a:schemeClr val="bg1"/>
                </a:solidFill>
              </a:rPr>
              <a:t>Mean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Absolute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Error</a:t>
            </a:r>
            <a:r>
              <a:rPr lang="sk-SK" b="1" dirty="0">
                <a:solidFill>
                  <a:schemeClr val="bg1"/>
                </a:solidFill>
              </a:rPr>
              <a:t>)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181"/>
              </p:ext>
            </p:extLst>
          </p:nvPr>
        </p:nvGraphicFramePr>
        <p:xfrm>
          <a:off x="1475656" y="2204864"/>
          <a:ext cx="463648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Rovnica" r:id="rId3" imgW="2844800" imgH="444500" progId="Equation.3">
                  <p:embed/>
                </p:oleObj>
              </mc:Choice>
              <mc:Fallback>
                <p:oleObj name="Rovnica" r:id="rId3" imgW="28448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4864"/>
                        <a:ext cx="463648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6055"/>
              </p:ext>
            </p:extLst>
          </p:nvPr>
        </p:nvGraphicFramePr>
        <p:xfrm>
          <a:off x="1331640" y="3645024"/>
          <a:ext cx="4235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Rovnice" r:id="rId5" imgW="2819400" imgH="444500" progId="Equation.3">
                  <p:embed/>
                </p:oleObj>
              </mc:Choice>
              <mc:Fallback>
                <p:oleObj name="Rovnice" r:id="rId5" imgW="28194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45024"/>
                        <a:ext cx="42354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1115616" y="321297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i="1" dirty="0" err="1" smtClean="0">
                <a:solidFill>
                  <a:schemeClr val="bg1"/>
                </a:solidFill>
              </a:rPr>
              <a:t>MSE</a:t>
            </a:r>
            <a:r>
              <a:rPr lang="sk-SK" b="1" i="1" dirty="0" smtClean="0">
                <a:solidFill>
                  <a:schemeClr val="bg1"/>
                </a:solidFill>
              </a:rPr>
              <a:t> - </a:t>
            </a:r>
            <a:r>
              <a:rPr lang="sk-SK" i="1" dirty="0" smtClean="0">
                <a:solidFill>
                  <a:schemeClr val="bg1"/>
                </a:solidFill>
              </a:rPr>
              <a:t>stredná kvadratická chyba 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 err="1">
                <a:solidFill>
                  <a:schemeClr val="bg1"/>
                </a:solidFill>
              </a:rPr>
              <a:t>Mean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Square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Error</a:t>
            </a:r>
            <a:r>
              <a:rPr lang="sk-SK" dirty="0" smtClean="0">
                <a:solidFill>
                  <a:schemeClr val="bg1"/>
                </a:solidFill>
              </a:rPr>
              <a:t>)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259632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SNR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60370"/>
              </p:ext>
            </p:extLst>
          </p:nvPr>
        </p:nvGraphicFramePr>
        <p:xfrm>
          <a:off x="2627784" y="4486740"/>
          <a:ext cx="5177612" cy="131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Rovnica" r:id="rId7" imgW="3327400" imgH="838200" progId="Equation.3">
                  <p:embed/>
                </p:oleObj>
              </mc:Choice>
              <mc:Fallback>
                <p:oleObj name="Rovnica" r:id="rId7" imgW="3327400" imgH="838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486740"/>
                        <a:ext cx="5177612" cy="1318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1259632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farebný rozdiel </a:t>
            </a:r>
            <a:r>
              <a:rPr lang="sk-SK" dirty="0" smtClean="0">
                <a:solidFill>
                  <a:schemeClr val="bg1"/>
                </a:solidFill>
              </a:rPr>
              <a:t>CD: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67842"/>
              </p:ext>
            </p:extLst>
          </p:nvPr>
        </p:nvGraphicFramePr>
        <p:xfrm>
          <a:off x="3704018" y="6057299"/>
          <a:ext cx="4396374" cy="58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Rovnica" r:id="rId9" imgW="3314700" imgH="444500" progId="Equation.3">
                  <p:embed/>
                </p:oleObj>
              </mc:Choice>
              <mc:Fallback>
                <p:oleObj name="Rovnica" r:id="rId9" imgW="3314700" imgH="444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018" y="6057299"/>
                        <a:ext cx="4396374" cy="585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lokTextu 15"/>
          <p:cNvSpPr txBox="1"/>
          <p:nvPr/>
        </p:nvSpPr>
        <p:spPr>
          <a:xfrm>
            <a:off x="7164288" y="1268760"/>
            <a:ext cx="1800200" cy="24622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400" dirty="0" err="1" smtClean="0">
                <a:solidFill>
                  <a:schemeClr val="bg1"/>
                </a:solidFill>
              </a:rPr>
              <a:t>MxN</a:t>
            </a:r>
            <a:r>
              <a:rPr lang="sk-SK" sz="1400" dirty="0" smtClean="0">
                <a:solidFill>
                  <a:schemeClr val="bg1"/>
                </a:solidFill>
              </a:rPr>
              <a:t> –rozmer obrazu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400" dirty="0" smtClean="0">
                <a:solidFill>
                  <a:schemeClr val="bg1"/>
                </a:solidFill>
              </a:rPr>
              <a:t>o – originálny pixel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400" dirty="0" smtClean="0">
                <a:solidFill>
                  <a:schemeClr val="bg1"/>
                </a:solidFill>
              </a:rPr>
              <a:t>y – zmenený pixel na pozícii </a:t>
            </a:r>
            <a:r>
              <a:rPr lang="sk-SK" sz="1400" dirty="0" err="1" smtClean="0">
                <a:solidFill>
                  <a:schemeClr val="bg1"/>
                </a:solidFill>
              </a:rPr>
              <a:t>i,j</a:t>
            </a:r>
            <a:endParaRPr lang="sk-SK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400" dirty="0" smtClean="0">
                <a:solidFill>
                  <a:schemeClr val="bg1"/>
                </a:solidFill>
              </a:rPr>
              <a:t>m – rozmer filtračného okna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400" dirty="0" smtClean="0">
                <a:solidFill>
                  <a:schemeClr val="bg1"/>
                </a:solidFill>
              </a:rPr>
              <a:t>Δ</a:t>
            </a:r>
            <a:r>
              <a:rPr lang="sk-SK" sz="1400" dirty="0" err="1" smtClean="0">
                <a:solidFill>
                  <a:schemeClr val="bg1"/>
                </a:solidFill>
              </a:rPr>
              <a:t>E*</a:t>
            </a:r>
            <a:r>
              <a:rPr lang="sk-SK" sz="1400" baseline="-25000" dirty="0" err="1" smtClean="0">
                <a:solidFill>
                  <a:schemeClr val="bg1"/>
                </a:solidFill>
              </a:rPr>
              <a:t>uv</a:t>
            </a:r>
            <a:r>
              <a:rPr lang="el-GR" sz="1400" baseline="-25000" dirty="0" smtClean="0">
                <a:solidFill>
                  <a:schemeClr val="bg1"/>
                </a:solidFill>
              </a:rPr>
              <a:t> </a:t>
            </a:r>
            <a:r>
              <a:rPr lang="el-GR" sz="1400" dirty="0" smtClean="0">
                <a:solidFill>
                  <a:schemeClr val="bg1"/>
                </a:solidFill>
              </a:rPr>
              <a:t> - </a:t>
            </a:r>
            <a:r>
              <a:rPr lang="sk-SK" sz="1400" dirty="0" smtClean="0">
                <a:solidFill>
                  <a:schemeClr val="bg1"/>
                </a:solidFill>
              </a:rPr>
              <a:t>farebný rozdiel v priestore </a:t>
            </a:r>
            <a:r>
              <a:rPr lang="sk-SK" sz="1400" dirty="0" err="1">
                <a:solidFill>
                  <a:schemeClr val="bg1"/>
                </a:solidFill>
              </a:rPr>
              <a:t>CIE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L*u*v</a:t>
            </a:r>
            <a:r>
              <a:rPr lang="sk-SK" sz="1400" dirty="0">
                <a:solidFill>
                  <a:schemeClr val="bg1"/>
                </a:solidFill>
              </a:rPr>
              <a:t>*.</a:t>
            </a:r>
            <a:r>
              <a:rPr lang="sk-SK" sz="1400" dirty="0" smtClean="0">
                <a:solidFill>
                  <a:schemeClr val="bg1"/>
                </a:solidFill>
              </a:rPr>
              <a:t>  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14887" y="105447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- na posúdenie odlišnosti 2 verzií obrazového signálu (napr. referenčného originálu a poškodeného, resp. filtrovaného)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4046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vyhodnotenie </a:t>
            </a:r>
            <a:r>
              <a:rPr lang="sk-SK" b="1" dirty="0" smtClean="0">
                <a:solidFill>
                  <a:schemeClr val="bg1"/>
                </a:solidFill>
              </a:rPr>
              <a:t>zmeny (chyby) pohybu </a:t>
            </a:r>
            <a:r>
              <a:rPr lang="sk-SK" dirty="0" smtClean="0">
                <a:solidFill>
                  <a:schemeClr val="bg1"/>
                </a:solidFill>
              </a:rPr>
              <a:t>v dynamickej obrazovej sekvencii – porušená hladkosť pohybu </a:t>
            </a:r>
            <a:r>
              <a:rPr lang="sk-SK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zmena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hodnoty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korel</a:t>
            </a:r>
            <a:r>
              <a:rPr lang="sk-SK" dirty="0" smtClean="0">
                <a:solidFill>
                  <a:schemeClr val="bg1"/>
                </a:solidFill>
                <a:sym typeface="Wingdings" panose="05000000000000000000" pitchFamily="2" charset="2"/>
              </a:rPr>
              <a:t>á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cie</a:t>
            </a:r>
            <a:r>
              <a:rPr lang="sk-SK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R</a:t>
            </a:r>
            <a:r>
              <a:rPr lang="sk-SK" baseline="-25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medzi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sk-SK" dirty="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sn</a:t>
            </a:r>
            <a:r>
              <a:rPr lang="sk-SK" dirty="0" smtClean="0">
                <a:solidFill>
                  <a:schemeClr val="bg1"/>
                </a:solidFill>
                <a:sym typeface="Wingdings" panose="05000000000000000000" pitchFamily="2" charset="2"/>
              </a:rPr>
              <a:t>í</a:t>
            </a:r>
            <a:r>
              <a:rPr lang="en-US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mkami</a:t>
            </a:r>
            <a:r>
              <a:rPr lang="sk-SK" dirty="0" smtClean="0">
                <a:solidFill>
                  <a:schemeClr val="bg1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715849"/>
              </p:ext>
            </p:extLst>
          </p:nvPr>
        </p:nvGraphicFramePr>
        <p:xfrm>
          <a:off x="882824" y="1314178"/>
          <a:ext cx="4049216" cy="162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Rovnica" r:id="rId3" imgW="2451100" imgH="990600" progId="Equation.3">
                  <p:embed/>
                </p:oleObj>
              </mc:Choice>
              <mc:Fallback>
                <p:oleObj name="Rovnica" r:id="rId3" imgW="2451100" imgH="990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824" y="1314178"/>
                        <a:ext cx="4049216" cy="1626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076056" y="1327994"/>
            <a:ext cx="352839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400" dirty="0" smtClean="0">
                <a:solidFill>
                  <a:schemeClr val="bg1"/>
                </a:solidFill>
              </a:rPr>
              <a:t>μ, σ </a:t>
            </a:r>
            <a:r>
              <a:rPr lang="sk-SK" sz="1400" dirty="0" smtClean="0">
                <a:solidFill>
                  <a:schemeClr val="bg1"/>
                </a:solidFill>
              </a:rPr>
              <a:t>– stredná hodnota a smerodajná odchýlka hodnoty jasu v snímkach </a:t>
            </a:r>
            <a:r>
              <a:rPr lang="sk-SK" sz="1400" i="1" dirty="0" smtClean="0">
                <a:solidFill>
                  <a:schemeClr val="bg1"/>
                </a:solidFill>
              </a:rPr>
              <a:t>n, n+1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34781" y="32129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bg1"/>
                </a:solidFill>
              </a:rPr>
              <a:t>Kritérium kvality videa približujúce sa ľudskému vnímaniu kvality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	- náročná záležitosť</a:t>
            </a:r>
          </a:p>
          <a:p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	1. riešenie pomocou štandardu </a:t>
            </a:r>
            <a:r>
              <a:rPr lang="sk-SK" dirty="0" err="1" smtClean="0">
                <a:solidFill>
                  <a:schemeClr val="bg1"/>
                </a:solidFill>
              </a:rPr>
              <a:t>ITU-R</a:t>
            </a:r>
            <a:r>
              <a:rPr lang="sk-SK" dirty="0" smtClean="0">
                <a:solidFill>
                  <a:schemeClr val="bg1"/>
                </a:solidFill>
              </a:rPr>
              <a:t> 500 (splnenie mnohých náročných podmienok)</a:t>
            </a:r>
          </a:p>
          <a:p>
            <a:r>
              <a:rPr lang="sk-SK" dirty="0">
                <a:solidFill>
                  <a:schemeClr val="bg1"/>
                </a:solidFill>
              </a:rPr>
              <a:t>		</a:t>
            </a:r>
            <a:r>
              <a:rPr lang="sk-SK" dirty="0" smtClean="0">
                <a:solidFill>
                  <a:schemeClr val="bg1"/>
                </a:solidFill>
              </a:rPr>
              <a:t>2. vývoj objektívneho digitálneho kritéria, obchádzajúceho proces podľa </a:t>
            </a:r>
            <a:r>
              <a:rPr lang="sk-SK" dirty="0" err="1" smtClean="0">
                <a:solidFill>
                  <a:schemeClr val="bg1"/>
                </a:solidFill>
              </a:rPr>
              <a:t>ITU-R</a:t>
            </a:r>
            <a:r>
              <a:rPr lang="sk-SK" dirty="0" smtClean="0">
                <a:solidFill>
                  <a:schemeClr val="bg1"/>
                </a:solidFill>
              </a:rPr>
              <a:t> 500, ale zároveň približujúceho sa subjektívnemu vnímaniu kvality. Napr. </a:t>
            </a:r>
            <a:r>
              <a:rPr lang="en-US" dirty="0" err="1" smtClean="0">
                <a:solidFill>
                  <a:schemeClr val="bg1"/>
                </a:solidFill>
              </a:rPr>
              <a:t>krit</a:t>
            </a:r>
            <a:r>
              <a:rPr lang="sk-SK" dirty="0" smtClean="0">
                <a:solidFill>
                  <a:schemeClr val="bg1"/>
                </a:solidFill>
              </a:rPr>
              <a:t>é</a:t>
            </a:r>
            <a:r>
              <a:rPr lang="en-US" dirty="0" err="1" smtClean="0">
                <a:solidFill>
                  <a:schemeClr val="bg1"/>
                </a:solidFill>
              </a:rPr>
              <a:t>rium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skupiny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VQEG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alebo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štrukturálne kritérium podľa </a:t>
            </a:r>
            <a:r>
              <a:rPr lang="en-US" dirty="0" smtClean="0">
                <a:solidFill>
                  <a:schemeClr val="bg1"/>
                </a:solidFill>
              </a:rPr>
              <a:t>[1], </a:t>
            </a:r>
            <a:r>
              <a:rPr lang="en-US" dirty="0" err="1" smtClean="0">
                <a:solidFill>
                  <a:schemeClr val="bg1"/>
                </a:solidFill>
              </a:rPr>
              <a:t>zoh</a:t>
            </a:r>
            <a:r>
              <a:rPr lang="sk-SK" dirty="0" err="1" smtClean="0">
                <a:solidFill>
                  <a:schemeClr val="bg1"/>
                </a:solidFill>
              </a:rPr>
              <a:t>ľadňujúce</a:t>
            </a:r>
            <a:r>
              <a:rPr lang="sk-SK" dirty="0" smtClean="0">
                <a:solidFill>
                  <a:schemeClr val="bg1"/>
                </a:solidFill>
              </a:rPr>
              <a:t> mieru štrukturálnej podobnosti obrazov (zahŕňa priemer, disperziu aj </a:t>
            </a:r>
            <a:r>
              <a:rPr lang="sk-SK" dirty="0" err="1" smtClean="0">
                <a:solidFill>
                  <a:schemeClr val="bg1"/>
                </a:solidFill>
              </a:rPr>
              <a:t>kovarianciu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(σ</a:t>
            </a:r>
            <a:r>
              <a:rPr lang="sk-SK" baseline="-25000" dirty="0" err="1" smtClean="0">
                <a:solidFill>
                  <a:schemeClr val="bg1"/>
                </a:solidFill>
              </a:rPr>
              <a:t>xy</a:t>
            </a:r>
            <a:r>
              <a:rPr lang="sk-SK" dirty="0" smtClean="0">
                <a:solidFill>
                  <a:schemeClr val="bg1"/>
                </a:solidFill>
              </a:rPr>
              <a:t>) medzi porovnávanými obrazovými signálmi </a:t>
            </a:r>
            <a:r>
              <a:rPr lang="sk-SK" i="1" dirty="0" smtClean="0">
                <a:solidFill>
                  <a:schemeClr val="bg1"/>
                </a:solidFill>
              </a:rPr>
              <a:t>x, y </a:t>
            </a:r>
            <a:r>
              <a:rPr lang="sk-SK" dirty="0" smtClean="0">
                <a:solidFill>
                  <a:schemeClr val="bg1"/>
                </a:solidFill>
              </a:rPr>
              <a:t>súčasne v jednom parametri)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12005"/>
              </p:ext>
            </p:extLst>
          </p:nvPr>
        </p:nvGraphicFramePr>
        <p:xfrm>
          <a:off x="1909763" y="5719526"/>
          <a:ext cx="3310309" cy="8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Rovnica" r:id="rId5" imgW="1752480" imgH="457200" progId="Equation.3">
                  <p:embed/>
                </p:oleObj>
              </mc:Choice>
              <mc:Fallback>
                <p:oleObj name="Rovnica" r:id="rId5" imgW="175248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5719526"/>
                        <a:ext cx="3310309" cy="86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58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053"/>
          <p:cNvSpPr txBox="1">
            <a:spLocks noChangeArrowheads="1"/>
          </p:cNvSpPr>
          <p:nvPr/>
        </p:nvSpPr>
        <p:spPr bwMode="auto">
          <a:xfrm>
            <a:off x="762000" y="838200"/>
            <a:ext cx="7543800" cy="525401"/>
          </a:xfrm>
          <a:prstGeom prst="rect">
            <a:avLst/>
          </a:prstGeom>
          <a:solidFill>
            <a:srgbClr val="00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800" b="1" dirty="0">
                <a:solidFill>
                  <a:schemeClr val="bg2"/>
                </a:solidFill>
              </a:rPr>
              <a:t>Kritérium kvality </a:t>
            </a:r>
            <a:r>
              <a:rPr lang="en-US" altLang="sk-SK" sz="2800" b="1" dirty="0" err="1">
                <a:solidFill>
                  <a:schemeClr val="bg2"/>
                </a:solidFill>
              </a:rPr>
              <a:t>SSIM</a:t>
            </a:r>
            <a:r>
              <a:rPr lang="sk-SK" altLang="sk-SK" sz="2800" b="1" dirty="0">
                <a:solidFill>
                  <a:schemeClr val="bg2"/>
                </a:solidFill>
              </a:rPr>
              <a:t> </a:t>
            </a:r>
            <a:r>
              <a:rPr lang="en-US" altLang="sk-SK" sz="2800" b="1" dirty="0" smtClean="0">
                <a:solidFill>
                  <a:schemeClr val="bg2"/>
                </a:solidFill>
              </a:rPr>
              <a:t>(</a:t>
            </a:r>
            <a:r>
              <a:rPr lang="sk-SK" altLang="sk-SK" sz="2800" b="1" dirty="0" smtClean="0">
                <a:solidFill>
                  <a:schemeClr val="bg2"/>
                </a:solidFill>
              </a:rPr>
              <a:t>štrukturálne)- </a:t>
            </a:r>
            <a:r>
              <a:rPr lang="sk-SK" altLang="sk-SK" sz="2800" b="1" dirty="0">
                <a:solidFill>
                  <a:schemeClr val="folHlink"/>
                </a:solidFill>
              </a:rPr>
              <a:t>definícia</a:t>
            </a:r>
            <a:endParaRPr lang="cs-CZ" altLang="sk-SK" b="1" i="1" dirty="0">
              <a:solidFill>
                <a:schemeClr val="bg2"/>
              </a:solidFill>
            </a:endParaRPr>
          </a:p>
        </p:txBody>
      </p:sp>
      <p:sp>
        <p:nvSpPr>
          <p:cNvPr id="64519" name="Line 2055"/>
          <p:cNvSpPr>
            <a:spLocks noChangeShapeType="1"/>
          </p:cNvSpPr>
          <p:nvPr/>
        </p:nvSpPr>
        <p:spPr bwMode="auto">
          <a:xfrm>
            <a:off x="762000" y="838200"/>
            <a:ext cx="75438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graphicFrame>
        <p:nvGraphicFramePr>
          <p:cNvPr id="64521" name="Object 2057"/>
          <p:cNvGraphicFramePr>
            <a:graphicFrameLocks noChangeAspect="1"/>
          </p:cNvGraphicFramePr>
          <p:nvPr/>
        </p:nvGraphicFramePr>
        <p:xfrm>
          <a:off x="838200" y="2438400"/>
          <a:ext cx="3200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Rovnice" r:id="rId3" imgW="2133360" imgH="469800" progId="Equation.3">
                  <p:embed/>
                </p:oleObj>
              </mc:Choice>
              <mc:Fallback>
                <p:oleObj name="Rovnice" r:id="rId3" imgW="2133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3200400" cy="7048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2058"/>
          <p:cNvGraphicFramePr>
            <a:graphicFrameLocks noChangeAspect="1"/>
          </p:cNvGraphicFramePr>
          <p:nvPr/>
        </p:nvGraphicFramePr>
        <p:xfrm>
          <a:off x="838200" y="3181350"/>
          <a:ext cx="3962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Rovnice" r:id="rId5" imgW="2590560" imgH="469800" progId="Equation.3">
                  <p:embed/>
                </p:oleObj>
              </mc:Choice>
              <mc:Fallback>
                <p:oleObj name="Rovnice" r:id="rId5" imgW="2590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81350"/>
                        <a:ext cx="3962400" cy="704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2059"/>
          <p:cNvSpPr txBox="1">
            <a:spLocks noChangeArrowheads="1"/>
          </p:cNvSpPr>
          <p:nvPr/>
        </p:nvSpPr>
        <p:spPr bwMode="auto">
          <a:xfrm>
            <a:off x="4800600" y="3124200"/>
            <a:ext cx="3505200" cy="1006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000" i="1">
                <a:cs typeface="Times New Roman" pitchFamily="18" charset="0"/>
              </a:rPr>
              <a:t>C</a:t>
            </a:r>
            <a:r>
              <a:rPr lang="sk-SK" altLang="sk-SK" sz="2000" i="1" baseline="-30000">
                <a:cs typeface="Times New Roman" pitchFamily="18" charset="0"/>
              </a:rPr>
              <a:t>1</a:t>
            </a:r>
            <a:r>
              <a:rPr lang="sk-SK" altLang="sk-SK" sz="2000" i="1">
                <a:cs typeface="Times New Roman" pitchFamily="18" charset="0"/>
              </a:rPr>
              <a:t>=(K</a:t>
            </a:r>
            <a:r>
              <a:rPr lang="sk-SK" altLang="sk-SK" sz="2000" i="1" baseline="-30000">
                <a:cs typeface="Times New Roman" pitchFamily="18" charset="0"/>
              </a:rPr>
              <a:t>1</a:t>
            </a:r>
            <a:r>
              <a:rPr lang="sk-SK" altLang="sk-SK" sz="2000" i="1">
                <a:cs typeface="Times New Roman" pitchFamily="18" charset="0"/>
              </a:rPr>
              <a:t>L)</a:t>
            </a:r>
            <a:r>
              <a:rPr lang="sk-SK" altLang="sk-SK" sz="2000" i="1" baseline="30000">
                <a:cs typeface="Times New Roman" pitchFamily="18" charset="0"/>
              </a:rPr>
              <a:t>2</a:t>
            </a:r>
            <a:r>
              <a:rPr lang="sk-SK" altLang="sk-SK" sz="2000" i="1">
                <a:cs typeface="Times New Roman" pitchFamily="18" charset="0"/>
              </a:rPr>
              <a:t>,  C</a:t>
            </a:r>
            <a:r>
              <a:rPr lang="sk-SK" altLang="sk-SK" sz="2000" i="1" baseline="-30000">
                <a:cs typeface="Times New Roman" pitchFamily="18" charset="0"/>
              </a:rPr>
              <a:t>2</a:t>
            </a:r>
            <a:r>
              <a:rPr lang="sk-SK" altLang="sk-SK" sz="2000" i="1">
                <a:cs typeface="Times New Roman" pitchFamily="18" charset="0"/>
              </a:rPr>
              <a:t>=(K</a:t>
            </a:r>
            <a:r>
              <a:rPr lang="sk-SK" altLang="sk-SK" sz="2000" i="1" baseline="-30000">
                <a:cs typeface="Times New Roman" pitchFamily="18" charset="0"/>
              </a:rPr>
              <a:t>2</a:t>
            </a:r>
            <a:r>
              <a:rPr lang="sk-SK" altLang="sk-SK" sz="2000" i="1">
                <a:cs typeface="Times New Roman" pitchFamily="18" charset="0"/>
              </a:rPr>
              <a:t>L)</a:t>
            </a:r>
            <a:r>
              <a:rPr lang="sk-SK" altLang="sk-SK" sz="2000" i="1" baseline="30000">
                <a:cs typeface="Times New Roman" pitchFamily="18" charset="0"/>
              </a:rPr>
              <a:t>2</a:t>
            </a:r>
            <a:r>
              <a:rPr lang="cs-CZ" altLang="sk-SK" sz="2000"/>
              <a:t> </a:t>
            </a:r>
            <a:r>
              <a:rPr lang="en-US" altLang="sk-SK" sz="2000"/>
              <a:t>, </a:t>
            </a:r>
            <a:r>
              <a:rPr lang="en-US" altLang="sk-SK" sz="2000" i="1"/>
              <a:t>L = 255</a:t>
            </a:r>
            <a:r>
              <a:rPr lang="en-US" altLang="sk-SK" sz="2000"/>
              <a:t> (rozsah jasu),</a:t>
            </a:r>
            <a:r>
              <a:rPr lang="sk-SK" altLang="sk-SK" sz="2000"/>
              <a:t> </a:t>
            </a:r>
            <a:r>
              <a:rPr lang="en-US" altLang="sk-SK" sz="2000"/>
              <a:t> K</a:t>
            </a:r>
            <a:r>
              <a:rPr lang="en-US" altLang="sk-SK" sz="2000" baseline="-25000"/>
              <a:t>1</a:t>
            </a:r>
            <a:r>
              <a:rPr lang="en-US" altLang="sk-SK" sz="2000"/>
              <a:t>, K</a:t>
            </a:r>
            <a:r>
              <a:rPr lang="en-US" altLang="sk-SK" sz="2000" baseline="-25000"/>
              <a:t>2</a:t>
            </a:r>
            <a:r>
              <a:rPr lang="en-US" altLang="sk-SK" sz="2000"/>
              <a:t> </a:t>
            </a:r>
            <a:r>
              <a:rPr lang="en-US" altLang="sk-SK" sz="2000">
                <a:sym typeface="Symbol" pitchFamily="18" charset="2"/>
              </a:rPr>
              <a:t></a:t>
            </a:r>
            <a:r>
              <a:rPr lang="en-US" altLang="sk-SK" sz="2000"/>
              <a:t> 10</a:t>
            </a:r>
            <a:r>
              <a:rPr lang="en-US" altLang="sk-SK" sz="2000" baseline="30000"/>
              <a:t>-2</a:t>
            </a:r>
            <a:r>
              <a:rPr lang="en-US" altLang="sk-SK" sz="2000"/>
              <a:t> od pou</a:t>
            </a:r>
            <a:r>
              <a:rPr lang="sk-SK" altLang="sk-SK" sz="2000"/>
              <a:t>žívateľa</a:t>
            </a:r>
            <a:endParaRPr lang="cs-CZ" altLang="sk-SK" sz="2000"/>
          </a:p>
        </p:txBody>
      </p:sp>
      <p:graphicFrame>
        <p:nvGraphicFramePr>
          <p:cNvPr id="64524" name="Object 2060"/>
          <p:cNvGraphicFramePr>
            <a:graphicFrameLocks noChangeAspect="1"/>
          </p:cNvGraphicFramePr>
          <p:nvPr/>
        </p:nvGraphicFramePr>
        <p:xfrm>
          <a:off x="3581400" y="1752600"/>
          <a:ext cx="15621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Rovnice" r:id="rId7" imgW="1117440" imgH="469800" progId="Equation.3">
                  <p:embed/>
                </p:oleObj>
              </mc:Choice>
              <mc:Fallback>
                <p:oleObj name="Rovnice" r:id="rId7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1562100" cy="728663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2061"/>
          <p:cNvGraphicFramePr>
            <a:graphicFrameLocks noChangeAspect="1"/>
          </p:cNvGraphicFramePr>
          <p:nvPr/>
        </p:nvGraphicFramePr>
        <p:xfrm>
          <a:off x="6934200" y="1816100"/>
          <a:ext cx="1371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Rovnice" r:id="rId9" imgW="914400" imgH="469800" progId="Equation.3">
                  <p:embed/>
                </p:oleObj>
              </mc:Choice>
              <mc:Fallback>
                <p:oleObj name="Rovnice" r:id="rId9" imgW="914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16100"/>
                        <a:ext cx="1371600" cy="70485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2062"/>
          <p:cNvGraphicFramePr>
            <a:graphicFrameLocks noChangeAspect="1"/>
          </p:cNvGraphicFramePr>
          <p:nvPr/>
        </p:nvGraphicFramePr>
        <p:xfrm>
          <a:off x="5181600" y="1779588"/>
          <a:ext cx="16875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Rovnice" r:id="rId11" imgW="1130040" imgH="469800" progId="Equation.3">
                  <p:embed/>
                </p:oleObj>
              </mc:Choice>
              <mc:Fallback>
                <p:oleObj name="Rovnice" r:id="rId11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79588"/>
                        <a:ext cx="1687513" cy="70167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7" name="Text Box 2063"/>
          <p:cNvSpPr txBox="1">
            <a:spLocks noChangeArrowheads="1"/>
          </p:cNvSpPr>
          <p:nvPr/>
        </p:nvSpPr>
        <p:spPr bwMode="auto">
          <a:xfrm>
            <a:off x="685800" y="1371600"/>
            <a:ext cx="683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000"/>
              <a:t>- </a:t>
            </a:r>
            <a:r>
              <a:rPr lang="sk-SK" altLang="sk-SK" sz="2000" b="1"/>
              <a:t>Využitie štatist. parametrov obrazu a snímok: </a:t>
            </a:r>
            <a:r>
              <a:rPr lang="el-GR" altLang="sk-SK" sz="2000" b="1"/>
              <a:t>μ, σ, σ</a:t>
            </a:r>
            <a:r>
              <a:rPr lang="sk-SK" altLang="sk-SK" sz="2000" b="1" baseline="-25000"/>
              <a:t>x,y </a:t>
            </a:r>
            <a:endParaRPr lang="cs-CZ" altLang="sk-SK" sz="2000" b="1">
              <a:sym typeface="Symbol" pitchFamily="18" charset="2"/>
            </a:endParaRPr>
          </a:p>
        </p:txBody>
      </p:sp>
      <p:sp>
        <p:nvSpPr>
          <p:cNvPr id="64528" name="Text Box 2064"/>
          <p:cNvSpPr txBox="1">
            <a:spLocks noChangeArrowheads="1"/>
          </p:cNvSpPr>
          <p:nvPr/>
        </p:nvSpPr>
        <p:spPr bwMode="auto">
          <a:xfrm>
            <a:off x="685800" y="1871663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000"/>
              <a:t>- nové koef. podobnosti:</a:t>
            </a:r>
            <a:endParaRPr lang="cs-CZ" altLang="sk-SK" sz="2000"/>
          </a:p>
        </p:txBody>
      </p:sp>
      <p:sp>
        <p:nvSpPr>
          <p:cNvPr id="64529" name="Line 2065"/>
          <p:cNvSpPr>
            <a:spLocks noChangeShapeType="1"/>
          </p:cNvSpPr>
          <p:nvPr/>
        </p:nvSpPr>
        <p:spPr bwMode="auto">
          <a:xfrm flipH="1">
            <a:off x="3733800" y="2362200"/>
            <a:ext cx="381000" cy="228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64530" name="Line 2066"/>
          <p:cNvSpPr>
            <a:spLocks noChangeShapeType="1"/>
          </p:cNvSpPr>
          <p:nvPr/>
        </p:nvSpPr>
        <p:spPr bwMode="auto">
          <a:xfrm flipH="1">
            <a:off x="3733800" y="2286000"/>
            <a:ext cx="2057400" cy="3048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64531" name="Line 2067"/>
          <p:cNvSpPr>
            <a:spLocks noChangeShapeType="1"/>
          </p:cNvSpPr>
          <p:nvPr/>
        </p:nvSpPr>
        <p:spPr bwMode="auto">
          <a:xfrm flipH="1">
            <a:off x="3733800" y="2438400"/>
            <a:ext cx="3733800" cy="1524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sp>
        <p:nvSpPr>
          <p:cNvPr id="64532" name="Text Box 2068"/>
          <p:cNvSpPr txBox="1">
            <a:spLocks noChangeArrowheads="1"/>
          </p:cNvSpPr>
          <p:nvPr/>
        </p:nvSpPr>
        <p:spPr bwMode="auto">
          <a:xfrm>
            <a:off x="838200" y="4183063"/>
            <a:ext cx="7467600" cy="714375"/>
          </a:xfrm>
          <a:prstGeom prst="rect">
            <a:avLst/>
          </a:prstGeom>
          <a:noFill/>
          <a:ln w="12700" cap="sq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000"/>
              <a:t>-</a:t>
            </a:r>
            <a:r>
              <a:rPr lang="sk-SK" altLang="sk-SK" sz="2000" b="1"/>
              <a:t> prakticky</a:t>
            </a:r>
            <a:r>
              <a:rPr lang="sk-SK" altLang="sk-SK" sz="2000"/>
              <a:t>: bloky obrazu – </a:t>
            </a:r>
            <a:r>
              <a:rPr lang="sk-SK" altLang="sk-SK" sz="2000" i="1"/>
              <a:t>SSIM</a:t>
            </a:r>
            <a:r>
              <a:rPr lang="sk-SK" altLang="sk-SK" sz="2000" i="1" baseline="-25000"/>
              <a:t>ij</a:t>
            </a:r>
            <a:r>
              <a:rPr lang="sk-SK" altLang="sk-SK" sz="2000"/>
              <a:t> – priemerný SSIM (</a:t>
            </a:r>
            <a:r>
              <a:rPr lang="sk-SK" altLang="sk-SK" sz="2000" i="1"/>
              <a:t>MSSIM</a:t>
            </a:r>
            <a:r>
              <a:rPr lang="sk-SK" altLang="sk-SK" sz="2000"/>
              <a:t>) pre každý bod obrazu </a:t>
            </a:r>
            <a:r>
              <a:rPr lang="en-US" altLang="sk-SK" sz="2000"/>
              <a:t>(</a:t>
            </a:r>
            <a:r>
              <a:rPr lang="en-US" altLang="sk-SK" sz="2000" i="1"/>
              <a:t>mapa kvality</a:t>
            </a:r>
            <a:r>
              <a:rPr lang="en-US" altLang="sk-SK" sz="2000"/>
              <a:t>)</a:t>
            </a:r>
            <a:r>
              <a:rPr lang="sk-SK" altLang="sk-SK" sz="2000"/>
              <a:t>, alebo pre vybrané bloky obrazu</a:t>
            </a:r>
            <a:endParaRPr lang="cs-CZ" altLang="sk-SK" sz="2000"/>
          </a:p>
        </p:txBody>
      </p:sp>
      <p:grpSp>
        <p:nvGrpSpPr>
          <p:cNvPr id="64541" name="Group 2077"/>
          <p:cNvGrpSpPr>
            <a:grpSpLocks/>
          </p:cNvGrpSpPr>
          <p:nvPr/>
        </p:nvGrpSpPr>
        <p:grpSpPr bwMode="auto">
          <a:xfrm>
            <a:off x="838200" y="4868863"/>
            <a:ext cx="7543800" cy="473075"/>
            <a:chOff x="528" y="3216"/>
            <a:chExt cx="4752" cy="298"/>
          </a:xfrm>
        </p:grpSpPr>
        <p:sp>
          <p:nvSpPr>
            <p:cNvPr id="64538" name="Rectangle 2074"/>
            <p:cNvSpPr>
              <a:spLocks noChangeArrowheads="1"/>
            </p:cNvSpPr>
            <p:nvPr/>
          </p:nvSpPr>
          <p:spPr bwMode="auto">
            <a:xfrm>
              <a:off x="528" y="3216"/>
              <a:ext cx="4704" cy="288"/>
            </a:xfrm>
            <a:prstGeom prst="rect">
              <a:avLst/>
            </a:prstGeom>
            <a:solidFill>
              <a:srgbClr val="FFCC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sk-SK"/>
            </a:p>
          </p:txBody>
        </p:sp>
        <p:sp>
          <p:nvSpPr>
            <p:cNvPr id="64533" name="Text Box 2069"/>
            <p:cNvSpPr txBox="1">
              <a:spLocks noChangeArrowheads="1"/>
            </p:cNvSpPr>
            <p:nvPr/>
          </p:nvSpPr>
          <p:spPr bwMode="auto">
            <a:xfrm>
              <a:off x="528" y="3216"/>
              <a:ext cx="47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sk-SK" altLang="sk-SK" sz="2000"/>
                <a:t>- </a:t>
              </a:r>
              <a:r>
                <a:rPr lang="sk-SK" altLang="sk-SK" sz="2000" b="1">
                  <a:solidFill>
                    <a:srgbClr val="009900"/>
                  </a:solidFill>
                </a:rPr>
                <a:t>pre farby</a:t>
              </a:r>
              <a:r>
                <a:rPr lang="sk-SK" altLang="sk-SK" sz="2000"/>
                <a:t>- po zložkách</a:t>
              </a:r>
              <a:r>
                <a:rPr lang="sk-SK" altLang="sk-SK" sz="2000">
                  <a:sym typeface="Symbol" pitchFamily="18" charset="2"/>
                </a:rPr>
                <a:t></a:t>
              </a:r>
              <a:endParaRPr lang="cs-CZ" altLang="sk-SK" sz="2000"/>
            </a:p>
          </p:txBody>
        </p:sp>
        <p:graphicFrame>
          <p:nvGraphicFramePr>
            <p:cNvPr id="64536" name="Object 2072"/>
            <p:cNvGraphicFramePr>
              <a:graphicFrameLocks noChangeAspect="1"/>
            </p:cNvGraphicFramePr>
            <p:nvPr/>
          </p:nvGraphicFramePr>
          <p:xfrm>
            <a:off x="2304" y="3264"/>
            <a:ext cx="297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4" name="Rovnice" r:id="rId13" imgW="3022560" imgH="253800" progId="Equation.3">
                    <p:embed/>
                  </p:oleObj>
                </mc:Choice>
                <mc:Fallback>
                  <p:oleObj name="Rovnice" r:id="rId13" imgW="30225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264"/>
                          <a:ext cx="2976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534" name="Text Box 2070"/>
          <p:cNvSpPr txBox="1">
            <a:spLocks noChangeArrowheads="1"/>
          </p:cNvSpPr>
          <p:nvPr/>
        </p:nvSpPr>
        <p:spPr bwMode="auto">
          <a:xfrm>
            <a:off x="838200" y="5297488"/>
            <a:ext cx="601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000"/>
              <a:t>- </a:t>
            </a:r>
            <a:r>
              <a:rPr lang="sk-SK" altLang="sk-SK" sz="2000" b="1"/>
              <a:t>pre sekvencie</a:t>
            </a:r>
            <a:r>
              <a:rPr lang="sk-SK" altLang="sk-SK" sz="2000"/>
              <a:t> - úspora výpočtov: náh. výber blokov – ich váhy podľa jasu – váhy snímok podľa miery pohybu (využitie BM alebo R</a:t>
            </a:r>
            <a:r>
              <a:rPr lang="sk-SK" altLang="sk-SK" sz="2000" baseline="-25000"/>
              <a:t>n</a:t>
            </a:r>
            <a:r>
              <a:rPr lang="sk-SK" altLang="sk-SK" sz="2000"/>
              <a:t>): </a:t>
            </a:r>
            <a:endParaRPr lang="cs-CZ" altLang="sk-SK" sz="2000"/>
          </a:p>
        </p:txBody>
      </p:sp>
      <p:graphicFrame>
        <p:nvGraphicFramePr>
          <p:cNvPr id="64537" name="Object 2073"/>
          <p:cNvGraphicFramePr>
            <a:graphicFrameLocks noChangeAspect="1"/>
          </p:cNvGraphicFramePr>
          <p:nvPr/>
        </p:nvGraphicFramePr>
        <p:xfrm>
          <a:off x="6553200" y="5326063"/>
          <a:ext cx="17526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Rovnice" r:id="rId15" imgW="927000" imgH="888840" progId="Equation.3">
                  <p:embed/>
                </p:oleObj>
              </mc:Choice>
              <mc:Fallback>
                <p:oleObj name="Rovnice" r:id="rId15" imgW="9270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26063"/>
                        <a:ext cx="1752600" cy="1227137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2" name="Text Box 2078"/>
          <p:cNvSpPr txBox="1">
            <a:spLocks noChangeArrowheads="1"/>
          </p:cNvSpPr>
          <p:nvPr/>
        </p:nvSpPr>
        <p:spPr bwMode="auto">
          <a:xfrm>
            <a:off x="4572000" y="1063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fld id="{D4A62828-AC96-491B-90C8-20C49E8BE170}" type="slidenum">
              <a:rPr lang="cs-CZ" altLang="sk-SK" sz="1200"/>
              <a:pPr/>
              <a:t>12</a:t>
            </a:fld>
            <a:endParaRPr lang="cs-CZ" altLang="sk-SK" sz="1200"/>
          </a:p>
        </p:txBody>
      </p:sp>
    </p:spTree>
    <p:extLst>
      <p:ext uri="{BB962C8B-B14F-4D97-AF65-F5344CB8AC3E}">
        <p14:creationId xmlns:p14="http://schemas.microsoft.com/office/powerpoint/2010/main" val="24268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 autoUpdateAnimBg="0"/>
      <p:bldP spid="6453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683568" y="1297305"/>
            <a:ext cx="4072890" cy="5070475"/>
            <a:chOff x="2321" y="7186"/>
            <a:chExt cx="6414" cy="7985"/>
          </a:xfrm>
        </p:grpSpPr>
        <p:pic>
          <p:nvPicPr>
            <p:cNvPr id="3" name="Picture 1058" descr="obdp\L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" y="7186"/>
              <a:ext cx="304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59" descr="obdp\Lgbl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" y="11109"/>
              <a:ext cx="304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60" descr="obdp\Lgjpe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" y="11109"/>
              <a:ext cx="304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61"/>
            <p:cNvSpPr txBox="1">
              <a:spLocks noChangeArrowheads="1"/>
            </p:cNvSpPr>
            <p:nvPr/>
          </p:nvSpPr>
          <p:spPr bwMode="auto">
            <a:xfrm>
              <a:off x="5691" y="10353"/>
              <a:ext cx="304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14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(b) Lena – zvýšený kontrast</a:t>
              </a:r>
            </a:p>
          </p:txBody>
        </p:sp>
        <p:sp>
          <p:nvSpPr>
            <p:cNvPr id="7" name="Text Box 1062"/>
            <p:cNvSpPr txBox="1">
              <a:spLocks noChangeArrowheads="1"/>
            </p:cNvSpPr>
            <p:nvPr/>
          </p:nvSpPr>
          <p:spPr bwMode="auto">
            <a:xfrm>
              <a:off x="2321" y="10353"/>
              <a:ext cx="304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14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(a) Lena - originál</a:t>
              </a:r>
            </a:p>
          </p:txBody>
        </p:sp>
        <p:sp>
          <p:nvSpPr>
            <p:cNvPr id="8" name="Text Box 1063"/>
            <p:cNvSpPr txBox="1">
              <a:spLocks noChangeArrowheads="1"/>
            </p:cNvSpPr>
            <p:nvPr/>
          </p:nvSpPr>
          <p:spPr bwMode="auto">
            <a:xfrm>
              <a:off x="2321" y="14438"/>
              <a:ext cx="3044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14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(c) Lena – obraz poškodený vyhladením</a:t>
              </a:r>
            </a:p>
          </p:txBody>
        </p:sp>
        <p:sp>
          <p:nvSpPr>
            <p:cNvPr id="9" name="Text Box 1064"/>
            <p:cNvSpPr txBox="1">
              <a:spLocks noChangeArrowheads="1"/>
            </p:cNvSpPr>
            <p:nvPr/>
          </p:nvSpPr>
          <p:spPr bwMode="auto">
            <a:xfrm>
              <a:off x="5691" y="14438"/>
              <a:ext cx="304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14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(d) Lena – kompresia JPEG</a:t>
              </a:r>
            </a:p>
          </p:txBody>
        </p:sp>
        <p:pic>
          <p:nvPicPr>
            <p:cNvPr id="11" name="Picture 1066" descr="obdp\Lgc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" y="7193"/>
              <a:ext cx="3044" cy="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56131"/>
              </p:ext>
            </p:extLst>
          </p:nvPr>
        </p:nvGraphicFramePr>
        <p:xfrm>
          <a:off x="5076056" y="4221088"/>
          <a:ext cx="3862206" cy="1809069"/>
        </p:xfrm>
        <a:graphic>
          <a:graphicData uri="http://schemas.openxmlformats.org/drawingml/2006/table">
            <a:tbl>
              <a:tblPr firstRow="1" firstCol="1" bandRow="1" bandCol="1">
                <a:tableStyleId>{073A0DAA-6AF3-43AB-8588-CEC1D06C72B9}</a:tableStyleId>
              </a:tblPr>
              <a:tblGrid>
                <a:gridCol w="1552973"/>
                <a:gridCol w="716368"/>
                <a:gridCol w="876497"/>
                <a:gridCol w="716368"/>
              </a:tblGrid>
              <a:tr h="49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 dirty="0">
                          <a:effectLst/>
                        </a:rPr>
                        <a:t>Typ zmeny obrazu Lena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 dirty="0" err="1">
                          <a:effectLst/>
                        </a:rPr>
                        <a:t>MSE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 dirty="0" smtClean="0">
                          <a:effectLst/>
                        </a:rPr>
                        <a:t>Známka subjektívneho hodnotenia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 dirty="0" smtClean="0">
                          <a:effectLst/>
                        </a:rPr>
                        <a:t>S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Zvýšený kontrast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226.36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1,9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0.943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 dirty="0" err="1">
                          <a:effectLst/>
                        </a:rPr>
                        <a:t>JPEG</a:t>
                      </a:r>
                      <a:r>
                        <a:rPr lang="sk-SK" sz="1400" dirty="0">
                          <a:effectLst/>
                        </a:rPr>
                        <a:t> kompresia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225.92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5,14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0.745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7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Vyhladenie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225.23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>
                          <a:effectLst/>
                        </a:rPr>
                        <a:t>5,24</a:t>
                      </a:r>
                      <a:endParaRPr lang="sk-SK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130800" algn="r"/>
                        </a:tabLst>
                      </a:pPr>
                      <a:r>
                        <a:rPr lang="sk-SK" sz="1400" dirty="0">
                          <a:effectLst/>
                        </a:rPr>
                        <a:t>0.741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611560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Times New Roman"/>
                <a:ea typeface="Times New Roman"/>
              </a:rPr>
              <a:t>U</a:t>
            </a:r>
            <a:r>
              <a:rPr lang="sk-SK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kážka 3 druhov zmeny kvality, pričom každý zmenený obraz bol v porovnaní s originálom vyhodnotený rovnakou chybou </a:t>
            </a:r>
            <a:r>
              <a:rPr lang="sk-SK" b="1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MSE</a:t>
            </a:r>
            <a:r>
              <a:rPr lang="sk-SK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(originál je vzťažný, najlepší a má známku 1)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671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76470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Literatúra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[1]	</a:t>
            </a:r>
            <a:r>
              <a:rPr lang="en-US" dirty="0" err="1" smtClean="0">
                <a:solidFill>
                  <a:schemeClr val="bg1"/>
                </a:solidFill>
              </a:rPr>
              <a:t>Zeng</a:t>
            </a:r>
            <a:r>
              <a:rPr lang="en-US" dirty="0">
                <a:solidFill>
                  <a:schemeClr val="bg1"/>
                </a:solidFill>
              </a:rPr>
              <a:t>, K. - Wang, Z.: 3D-SSIM for Video </a:t>
            </a:r>
            <a:r>
              <a:rPr lang="en-US" dirty="0" err="1">
                <a:solidFill>
                  <a:schemeClr val="bg1"/>
                </a:solidFill>
              </a:rPr>
              <a:t>Qality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Assesment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ICIP</a:t>
            </a:r>
            <a:r>
              <a:rPr lang="en-US" dirty="0">
                <a:solidFill>
                  <a:schemeClr val="bg1"/>
                </a:solidFill>
              </a:rPr>
              <a:t> 2012, IEEE,  pp. 621-624.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755576" y="289097"/>
            <a:ext cx="7776665" cy="5444159"/>
            <a:chOff x="2040" y="9698"/>
            <a:chExt cx="7515" cy="4762"/>
          </a:xfrm>
        </p:grpSpPr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5956" y="10375"/>
              <a:ext cx="2625" cy="2372"/>
              <a:chOff x="6234" y="6741"/>
              <a:chExt cx="2587" cy="2372"/>
            </a:xfrm>
          </p:grpSpPr>
          <p:sp>
            <p:nvSpPr>
              <p:cNvPr id="50" name="Text Box 65"/>
              <p:cNvSpPr txBox="1">
                <a:spLocks noChangeArrowheads="1"/>
              </p:cNvSpPr>
              <p:nvPr/>
            </p:nvSpPr>
            <p:spPr bwMode="auto">
              <a:xfrm>
                <a:off x="7182" y="6741"/>
                <a:ext cx="271" cy="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5130800" algn="r"/>
                  </a:tabLst>
                </a:pPr>
                <a:r>
                  <a:rPr lang="sk-SK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j</a:t>
                </a: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6234" y="6741"/>
                <a:ext cx="2167" cy="181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2" name="Line 67"/>
              <p:cNvCxnSpPr/>
              <p:nvPr/>
            </p:nvCxnSpPr>
            <p:spPr bwMode="auto">
              <a:xfrm>
                <a:off x="6505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68"/>
              <p:cNvCxnSpPr/>
              <p:nvPr/>
            </p:nvCxnSpPr>
            <p:spPr bwMode="auto">
              <a:xfrm>
                <a:off x="6776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69"/>
              <p:cNvCxnSpPr/>
              <p:nvPr/>
            </p:nvCxnSpPr>
            <p:spPr bwMode="auto">
              <a:xfrm>
                <a:off x="7047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Line 70"/>
              <p:cNvCxnSpPr/>
              <p:nvPr/>
            </p:nvCxnSpPr>
            <p:spPr bwMode="auto">
              <a:xfrm>
                <a:off x="7318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71"/>
              <p:cNvCxnSpPr/>
              <p:nvPr/>
            </p:nvCxnSpPr>
            <p:spPr bwMode="auto">
              <a:xfrm>
                <a:off x="7588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72"/>
              <p:cNvCxnSpPr/>
              <p:nvPr/>
            </p:nvCxnSpPr>
            <p:spPr bwMode="auto">
              <a:xfrm>
                <a:off x="7859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73"/>
              <p:cNvCxnSpPr/>
              <p:nvPr/>
            </p:nvCxnSpPr>
            <p:spPr bwMode="auto">
              <a:xfrm>
                <a:off x="6234" y="7001"/>
                <a:ext cx="21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74"/>
              <p:cNvCxnSpPr/>
              <p:nvPr/>
            </p:nvCxnSpPr>
            <p:spPr bwMode="auto">
              <a:xfrm>
                <a:off x="6234" y="7262"/>
                <a:ext cx="21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75"/>
              <p:cNvCxnSpPr/>
              <p:nvPr/>
            </p:nvCxnSpPr>
            <p:spPr bwMode="auto">
              <a:xfrm>
                <a:off x="6234" y="7522"/>
                <a:ext cx="21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76"/>
              <p:cNvCxnSpPr/>
              <p:nvPr/>
            </p:nvCxnSpPr>
            <p:spPr bwMode="auto">
              <a:xfrm>
                <a:off x="6234" y="7783"/>
                <a:ext cx="21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77"/>
              <p:cNvCxnSpPr/>
              <p:nvPr/>
            </p:nvCxnSpPr>
            <p:spPr bwMode="auto">
              <a:xfrm>
                <a:off x="6234" y="8043"/>
                <a:ext cx="21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78"/>
              <p:cNvCxnSpPr/>
              <p:nvPr/>
            </p:nvCxnSpPr>
            <p:spPr bwMode="auto">
              <a:xfrm>
                <a:off x="6234" y="8304"/>
                <a:ext cx="21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79"/>
              <p:cNvCxnSpPr/>
              <p:nvPr/>
            </p:nvCxnSpPr>
            <p:spPr bwMode="auto">
              <a:xfrm>
                <a:off x="6234" y="7001"/>
                <a:ext cx="18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80"/>
              <p:cNvCxnSpPr/>
              <p:nvPr/>
            </p:nvCxnSpPr>
            <p:spPr bwMode="auto">
              <a:xfrm>
                <a:off x="8130" y="6741"/>
                <a:ext cx="0" cy="18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Rectangle 81"/>
              <p:cNvSpPr>
                <a:spLocks noChangeArrowheads="1"/>
              </p:cNvSpPr>
              <p:nvPr/>
            </p:nvSpPr>
            <p:spPr bwMode="auto">
              <a:xfrm>
                <a:off x="7321" y="7262"/>
                <a:ext cx="270" cy="25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 Box 82"/>
              <p:cNvSpPr txBox="1">
                <a:spLocks noChangeArrowheads="1"/>
              </p:cNvSpPr>
              <p:nvPr/>
            </p:nvSpPr>
            <p:spPr bwMode="auto">
              <a:xfrm>
                <a:off x="7226" y="8661"/>
                <a:ext cx="1595" cy="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450215" indent="-450215" algn="just">
                  <a:spcAft>
                    <a:spcPts val="0"/>
                  </a:spcAft>
                  <a:tabLst>
                    <a:tab pos="5130800" algn="r"/>
                  </a:tabLst>
                </a:pPr>
                <a:r>
                  <a:rPr lang="sk-SK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snímka n+1</a:t>
                </a:r>
              </a:p>
            </p:txBody>
          </p:sp>
          <p:cxnSp>
            <p:nvCxnSpPr>
              <p:cNvPr id="68" name="Line 98"/>
              <p:cNvCxnSpPr/>
              <p:nvPr/>
            </p:nvCxnSpPr>
            <p:spPr bwMode="auto">
              <a:xfrm>
                <a:off x="6458" y="7291"/>
                <a:ext cx="0" cy="18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040" y="13997"/>
              <a:ext cx="751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indent="-450215"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dirty="0" smtClean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Obr. </a:t>
              </a: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Číslicový – maticový model obrazovej sekvencie</a:t>
              </a:r>
            </a:p>
          </p:txBody>
        </p:sp>
        <p:sp>
          <p:nvSpPr>
            <p:cNvPr id="5" name="Text Box 83"/>
            <p:cNvSpPr txBox="1">
              <a:spLocks noChangeArrowheads="1"/>
            </p:cNvSpPr>
            <p:nvPr/>
          </p:nvSpPr>
          <p:spPr bwMode="auto">
            <a:xfrm>
              <a:off x="4031" y="10884"/>
              <a:ext cx="487" cy="5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i</a:t>
              </a:r>
            </a:p>
          </p:txBody>
        </p:sp>
        <p:sp>
          <p:nvSpPr>
            <p:cNvPr id="6" name="Rectangle 84"/>
            <p:cNvSpPr>
              <a:spLocks noChangeArrowheads="1"/>
            </p:cNvSpPr>
            <p:nvPr/>
          </p:nvSpPr>
          <p:spPr bwMode="auto">
            <a:xfrm>
              <a:off x="4527" y="10951"/>
              <a:ext cx="2196" cy="18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cxnSp>
          <p:nvCxnSpPr>
            <p:cNvPr id="7" name="Line 85"/>
            <p:cNvCxnSpPr/>
            <p:nvPr/>
          </p:nvCxnSpPr>
          <p:spPr bwMode="auto">
            <a:xfrm>
              <a:off x="4798" y="1095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86"/>
            <p:cNvCxnSpPr/>
            <p:nvPr/>
          </p:nvCxnSpPr>
          <p:spPr bwMode="auto">
            <a:xfrm>
              <a:off x="5069" y="1095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87"/>
            <p:cNvCxnSpPr/>
            <p:nvPr/>
          </p:nvCxnSpPr>
          <p:spPr bwMode="auto">
            <a:xfrm>
              <a:off x="5340" y="1095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88"/>
            <p:cNvCxnSpPr/>
            <p:nvPr/>
          </p:nvCxnSpPr>
          <p:spPr bwMode="auto">
            <a:xfrm>
              <a:off x="5611" y="1095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89"/>
            <p:cNvCxnSpPr/>
            <p:nvPr/>
          </p:nvCxnSpPr>
          <p:spPr bwMode="auto">
            <a:xfrm>
              <a:off x="5881" y="1095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91"/>
            <p:cNvCxnSpPr/>
            <p:nvPr/>
          </p:nvCxnSpPr>
          <p:spPr bwMode="auto">
            <a:xfrm>
              <a:off x="4527" y="11211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92"/>
            <p:cNvCxnSpPr/>
            <p:nvPr/>
          </p:nvCxnSpPr>
          <p:spPr bwMode="auto">
            <a:xfrm>
              <a:off x="4527" y="11472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3"/>
            <p:cNvCxnSpPr/>
            <p:nvPr/>
          </p:nvCxnSpPr>
          <p:spPr bwMode="auto">
            <a:xfrm>
              <a:off x="4527" y="11732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94"/>
            <p:cNvCxnSpPr/>
            <p:nvPr/>
          </p:nvCxnSpPr>
          <p:spPr bwMode="auto">
            <a:xfrm>
              <a:off x="4527" y="11992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95"/>
            <p:cNvCxnSpPr/>
            <p:nvPr/>
          </p:nvCxnSpPr>
          <p:spPr bwMode="auto">
            <a:xfrm>
              <a:off x="4527" y="12253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96"/>
            <p:cNvCxnSpPr/>
            <p:nvPr/>
          </p:nvCxnSpPr>
          <p:spPr bwMode="auto">
            <a:xfrm>
              <a:off x="4527" y="12513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97"/>
            <p:cNvCxnSpPr/>
            <p:nvPr/>
          </p:nvCxnSpPr>
          <p:spPr bwMode="auto">
            <a:xfrm>
              <a:off x="4527" y="11211"/>
              <a:ext cx="19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90"/>
            <p:cNvCxnSpPr/>
            <p:nvPr/>
          </p:nvCxnSpPr>
          <p:spPr bwMode="auto">
            <a:xfrm>
              <a:off x="6172" y="1095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99"/>
            <p:cNvCxnSpPr/>
            <p:nvPr/>
          </p:nvCxnSpPr>
          <p:spPr bwMode="auto">
            <a:xfrm>
              <a:off x="4527" y="10821"/>
              <a:ext cx="5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00"/>
            <p:cNvCxnSpPr/>
            <p:nvPr/>
          </p:nvCxnSpPr>
          <p:spPr bwMode="auto">
            <a:xfrm>
              <a:off x="4392" y="10951"/>
              <a:ext cx="1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Rectangle 101"/>
            <p:cNvSpPr>
              <a:spLocks noChangeArrowheads="1"/>
            </p:cNvSpPr>
            <p:nvPr/>
          </p:nvSpPr>
          <p:spPr bwMode="auto">
            <a:xfrm>
              <a:off x="5611" y="11463"/>
              <a:ext cx="274" cy="26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sp>
          <p:nvSpPr>
            <p:cNvPr id="23" name="Text Box 102"/>
            <p:cNvSpPr txBox="1">
              <a:spLocks noChangeArrowheads="1"/>
            </p:cNvSpPr>
            <p:nvPr/>
          </p:nvSpPr>
          <p:spPr bwMode="auto">
            <a:xfrm>
              <a:off x="4663" y="10440"/>
              <a:ext cx="579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j</a:t>
              </a:r>
            </a:p>
          </p:txBody>
        </p:sp>
        <p:sp>
          <p:nvSpPr>
            <p:cNvPr id="24" name="Text Box 104"/>
            <p:cNvSpPr txBox="1">
              <a:spLocks noChangeArrowheads="1"/>
            </p:cNvSpPr>
            <p:nvPr/>
          </p:nvSpPr>
          <p:spPr bwMode="auto">
            <a:xfrm>
              <a:off x="2952" y="10520"/>
              <a:ext cx="89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pixel</a:t>
              </a:r>
            </a:p>
          </p:txBody>
        </p:sp>
        <p:sp>
          <p:nvSpPr>
            <p:cNvPr id="25" name="Text Box 105"/>
            <p:cNvSpPr txBox="1">
              <a:spLocks noChangeArrowheads="1"/>
            </p:cNvSpPr>
            <p:nvPr/>
          </p:nvSpPr>
          <p:spPr bwMode="auto">
            <a:xfrm>
              <a:off x="5788" y="12870"/>
              <a:ext cx="1296" cy="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indent="-450215"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snímka n</a:t>
              </a:r>
            </a:p>
          </p:txBody>
        </p:sp>
        <p:sp>
          <p:nvSpPr>
            <p:cNvPr id="26" name="Text Box 106"/>
            <p:cNvSpPr txBox="1">
              <a:spLocks noChangeArrowheads="1"/>
            </p:cNvSpPr>
            <p:nvPr/>
          </p:nvSpPr>
          <p:spPr bwMode="auto">
            <a:xfrm>
              <a:off x="4054" y="11541"/>
              <a:ext cx="275" cy="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j</a:t>
              </a:r>
            </a:p>
          </p:txBody>
        </p:sp>
        <p:sp>
          <p:nvSpPr>
            <p:cNvPr id="27" name="Rectangle 107"/>
            <p:cNvSpPr>
              <a:spLocks noChangeArrowheads="1"/>
            </p:cNvSpPr>
            <p:nvPr/>
          </p:nvSpPr>
          <p:spPr bwMode="auto">
            <a:xfrm>
              <a:off x="3106" y="11541"/>
              <a:ext cx="2196" cy="18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cxnSp>
          <p:nvCxnSpPr>
            <p:cNvPr id="28" name="Line 108"/>
            <p:cNvCxnSpPr/>
            <p:nvPr/>
          </p:nvCxnSpPr>
          <p:spPr bwMode="auto">
            <a:xfrm>
              <a:off x="3377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09"/>
            <p:cNvCxnSpPr/>
            <p:nvPr/>
          </p:nvCxnSpPr>
          <p:spPr bwMode="auto">
            <a:xfrm>
              <a:off x="3648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10"/>
            <p:cNvCxnSpPr/>
            <p:nvPr/>
          </p:nvCxnSpPr>
          <p:spPr bwMode="auto">
            <a:xfrm>
              <a:off x="3919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11"/>
            <p:cNvCxnSpPr/>
            <p:nvPr/>
          </p:nvCxnSpPr>
          <p:spPr bwMode="auto">
            <a:xfrm>
              <a:off x="4190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12"/>
            <p:cNvCxnSpPr/>
            <p:nvPr/>
          </p:nvCxnSpPr>
          <p:spPr bwMode="auto">
            <a:xfrm>
              <a:off x="4460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13"/>
            <p:cNvCxnSpPr/>
            <p:nvPr/>
          </p:nvCxnSpPr>
          <p:spPr bwMode="auto">
            <a:xfrm>
              <a:off x="4731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14"/>
            <p:cNvCxnSpPr/>
            <p:nvPr/>
          </p:nvCxnSpPr>
          <p:spPr bwMode="auto">
            <a:xfrm>
              <a:off x="3106" y="11801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15"/>
            <p:cNvCxnSpPr/>
            <p:nvPr/>
          </p:nvCxnSpPr>
          <p:spPr bwMode="auto">
            <a:xfrm>
              <a:off x="3106" y="12062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16"/>
            <p:cNvCxnSpPr/>
            <p:nvPr/>
          </p:nvCxnSpPr>
          <p:spPr bwMode="auto">
            <a:xfrm>
              <a:off x="3106" y="12322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17"/>
            <p:cNvCxnSpPr/>
            <p:nvPr/>
          </p:nvCxnSpPr>
          <p:spPr bwMode="auto">
            <a:xfrm>
              <a:off x="3106" y="12582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18"/>
            <p:cNvCxnSpPr/>
            <p:nvPr/>
          </p:nvCxnSpPr>
          <p:spPr bwMode="auto">
            <a:xfrm>
              <a:off x="3106" y="12843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119"/>
            <p:cNvCxnSpPr/>
            <p:nvPr/>
          </p:nvCxnSpPr>
          <p:spPr bwMode="auto">
            <a:xfrm>
              <a:off x="3106" y="13103"/>
              <a:ext cx="21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120"/>
            <p:cNvCxnSpPr/>
            <p:nvPr/>
          </p:nvCxnSpPr>
          <p:spPr bwMode="auto">
            <a:xfrm>
              <a:off x="3106" y="11801"/>
              <a:ext cx="19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21"/>
            <p:cNvCxnSpPr/>
            <p:nvPr/>
          </p:nvCxnSpPr>
          <p:spPr bwMode="auto">
            <a:xfrm>
              <a:off x="5002" y="11541"/>
              <a:ext cx="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122"/>
            <p:cNvSpPr>
              <a:spLocks noChangeArrowheads="1"/>
            </p:cNvSpPr>
            <p:nvPr/>
          </p:nvSpPr>
          <p:spPr bwMode="auto">
            <a:xfrm>
              <a:off x="4190" y="12065"/>
              <a:ext cx="274" cy="25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sp>
          <p:nvSpPr>
            <p:cNvPr id="43" name="Text Box 123"/>
            <p:cNvSpPr txBox="1">
              <a:spLocks noChangeArrowheads="1"/>
            </p:cNvSpPr>
            <p:nvPr/>
          </p:nvSpPr>
          <p:spPr bwMode="auto">
            <a:xfrm>
              <a:off x="4098" y="13460"/>
              <a:ext cx="1601" cy="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indent="-450215"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snímka n-1</a:t>
              </a:r>
            </a:p>
          </p:txBody>
        </p:sp>
        <p:cxnSp>
          <p:nvCxnSpPr>
            <p:cNvPr id="44" name="Line 126"/>
            <p:cNvCxnSpPr/>
            <p:nvPr/>
          </p:nvCxnSpPr>
          <p:spPr bwMode="auto">
            <a:xfrm>
              <a:off x="6443" y="10951"/>
              <a:ext cx="1" cy="18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103"/>
            <p:cNvCxnSpPr/>
            <p:nvPr/>
          </p:nvCxnSpPr>
          <p:spPr bwMode="auto">
            <a:xfrm flipH="1">
              <a:off x="3259" y="10951"/>
              <a:ext cx="120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206"/>
            <p:cNvSpPr txBox="1">
              <a:spLocks noChangeArrowheads="1"/>
            </p:cNvSpPr>
            <p:nvPr/>
          </p:nvSpPr>
          <p:spPr bwMode="auto">
            <a:xfrm>
              <a:off x="2040" y="12195"/>
              <a:ext cx="986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počet riadkov</a:t>
              </a:r>
            </a:p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b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M</a:t>
              </a:r>
            </a:p>
          </p:txBody>
        </p:sp>
        <p:sp>
          <p:nvSpPr>
            <p:cNvPr id="47" name="Text Box 207"/>
            <p:cNvSpPr txBox="1">
              <a:spLocks noChangeArrowheads="1"/>
            </p:cNvSpPr>
            <p:nvPr/>
          </p:nvSpPr>
          <p:spPr bwMode="auto">
            <a:xfrm>
              <a:off x="6535" y="9698"/>
              <a:ext cx="1207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počet stĺpcov </a:t>
              </a:r>
              <a:r>
                <a:rPr lang="sk-SK" b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N</a:t>
              </a:r>
              <a:endParaRPr lang="sk-SK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214"/>
            <p:cNvSpPr txBox="1">
              <a:spLocks noChangeArrowheads="1"/>
            </p:cNvSpPr>
            <p:nvPr/>
          </p:nvSpPr>
          <p:spPr bwMode="auto">
            <a:xfrm>
              <a:off x="6928" y="13232"/>
              <a:ext cx="804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čas</a:t>
              </a:r>
            </a:p>
          </p:txBody>
        </p:sp>
        <p:cxnSp>
          <p:nvCxnSpPr>
            <p:cNvPr id="49" name="Line 213"/>
            <p:cNvCxnSpPr/>
            <p:nvPr/>
          </p:nvCxnSpPr>
          <p:spPr bwMode="auto">
            <a:xfrm flipV="1">
              <a:off x="6330" y="13077"/>
              <a:ext cx="1362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4874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ok 85" descr="..\f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20" y="477224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Obrázok 84" descr="..\claire2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65" y="5263391"/>
            <a:ext cx="122745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61" descr="MANDR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44" y="1412776"/>
            <a:ext cx="3437470" cy="34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Obrázok 77" descr="..\programy\obr\Bridge\Most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908720"/>
            <a:ext cx="3442660" cy="344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Obrázok 76" descr="..\programy\obr\Lena\Lena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3442660" cy="344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Obrázok 78" descr="..\..\..\_experimenty_\19-snimky\orig\PEOPL019.bmp"/>
          <p:cNvPicPr/>
          <p:nvPr/>
        </p:nvPicPr>
        <p:blipFill>
          <a:blip r:embed="rId7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577314" cy="15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Obrázok 79" descr="..\..\..\_experimenty_\19-snimky\orig\TREVO019.bmp"/>
          <p:cNvPicPr/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33" y="4459726"/>
            <a:ext cx="1536121" cy="165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Obrázok 80" descr="..\..\..\_experimenty_\19-snimky\orig\SALES019.bmp"/>
          <p:cNvPicPr/>
          <p:nvPr/>
        </p:nvPicPr>
        <p:blipFill>
          <a:blip r:embed="rId9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19" y="5085184"/>
            <a:ext cx="1330325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Obrázok 81" descr="..\..\..\_experimenty_\19-snimky\orig\SUSIE019.bmp"/>
          <p:cNvPicPr/>
          <p:nvPr/>
        </p:nvPicPr>
        <p:blipFill>
          <a:blip r:embed="rId10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3" y="4673527"/>
            <a:ext cx="1330325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 Box 60"/>
          <p:cNvSpPr txBox="1">
            <a:spLocks noChangeArrowheads="1"/>
          </p:cNvSpPr>
          <p:nvPr/>
        </p:nvSpPr>
        <p:spPr bwMode="auto">
          <a:xfrm>
            <a:off x="5508104" y="5101149"/>
            <a:ext cx="3635896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sk-SK" altLang="sk-SK" dirty="0">
                <a:solidFill>
                  <a:schemeClr val="bg1"/>
                </a:solidFill>
              </a:rPr>
              <a:t> štandardné </a:t>
            </a:r>
            <a:r>
              <a:rPr lang="sk-SK" altLang="sk-SK" dirty="0" err="1" smtClean="0">
                <a:solidFill>
                  <a:schemeClr val="bg1"/>
                </a:solidFill>
              </a:rPr>
              <a:t>dig</a:t>
            </a:r>
            <a:r>
              <a:rPr lang="sk-SK" altLang="sk-SK" dirty="0" smtClean="0">
                <a:solidFill>
                  <a:schemeClr val="bg1"/>
                </a:solidFill>
              </a:rPr>
              <a:t>. obrazy </a:t>
            </a:r>
            <a:r>
              <a:rPr lang="sk-SK" altLang="sk-SK" dirty="0">
                <a:solidFill>
                  <a:schemeClr val="bg1"/>
                </a:solidFill>
              </a:rPr>
              <a:t>a </a:t>
            </a:r>
            <a:r>
              <a:rPr lang="sk-SK" altLang="sk-SK" dirty="0" smtClean="0">
                <a:solidFill>
                  <a:schemeClr val="bg1"/>
                </a:solidFill>
              </a:rPr>
              <a:t>sekvencie</a:t>
            </a:r>
          </a:p>
          <a:p>
            <a:r>
              <a:rPr lang="sk-SK" altLang="sk-SK" dirty="0" smtClean="0">
                <a:solidFill>
                  <a:schemeClr val="bg1"/>
                </a:solidFill>
              </a:rPr>
              <a:t>- kvôli možnosti posudzovať a porovnávať výsledky experimentov (metód filtrácie, opravy chýb, atď.)</a:t>
            </a:r>
            <a:endParaRPr lang="cs-CZ" alt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4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45"/>
          <p:cNvGrpSpPr>
            <a:grpSpLocks/>
          </p:cNvGrpSpPr>
          <p:nvPr/>
        </p:nvGrpSpPr>
        <p:grpSpPr bwMode="auto">
          <a:xfrm>
            <a:off x="683637" y="908720"/>
            <a:ext cx="7848803" cy="3240360"/>
            <a:chOff x="766" y="4070"/>
            <a:chExt cx="9244" cy="3386"/>
          </a:xfrm>
        </p:grpSpPr>
        <p:sp>
          <p:nvSpPr>
            <p:cNvPr id="13" name="Text Box 1146"/>
            <p:cNvSpPr txBox="1">
              <a:spLocks noChangeArrowheads="1"/>
            </p:cNvSpPr>
            <p:nvPr/>
          </p:nvSpPr>
          <p:spPr bwMode="auto">
            <a:xfrm>
              <a:off x="766" y="7032"/>
              <a:ext cx="9244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indent="-450215"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 dirty="0" smtClean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Obr. </a:t>
              </a:r>
              <a:r>
                <a:rPr lang="sk-SK" sz="2000" dirty="0" smtClean="0">
                  <a:solidFill>
                    <a:schemeClr val="bg1"/>
                  </a:solidFill>
                  <a:latin typeface="Times New Roman"/>
                  <a:ea typeface="Times New Roman"/>
                </a:rPr>
                <a:t>Číslicové spracovanie</a:t>
              </a:r>
              <a:r>
                <a:rPr lang="sk-SK" sz="2000" dirty="0" smtClean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 v rôznych farebných priestoroch – podľa účelu</a:t>
              </a:r>
              <a:endParaRPr lang="sk-SK" sz="2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4" name="Picture 1147" descr="cie_xyz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" y="4568"/>
              <a:ext cx="3570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148"/>
            <p:cNvSpPr txBox="1">
              <a:spLocks noChangeArrowheads="1"/>
            </p:cNvSpPr>
            <p:nvPr/>
          </p:nvSpPr>
          <p:spPr bwMode="auto">
            <a:xfrm>
              <a:off x="7200" y="6488"/>
              <a:ext cx="2640" cy="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vlnová dĺžka [nm]</a:t>
              </a:r>
            </a:p>
          </p:txBody>
        </p:sp>
        <p:sp>
          <p:nvSpPr>
            <p:cNvPr id="16" name="Text Box 1149"/>
            <p:cNvSpPr txBox="1">
              <a:spLocks noChangeArrowheads="1"/>
            </p:cNvSpPr>
            <p:nvPr/>
          </p:nvSpPr>
          <p:spPr bwMode="auto">
            <a:xfrm>
              <a:off x="5509" y="4568"/>
              <a:ext cx="986" cy="18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7" name="Text Box 1150"/>
            <p:cNvSpPr txBox="1">
              <a:spLocks noChangeArrowheads="1"/>
            </p:cNvSpPr>
            <p:nvPr/>
          </p:nvSpPr>
          <p:spPr bwMode="auto">
            <a:xfrm>
              <a:off x="6192" y="4070"/>
              <a:ext cx="254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zložky </a:t>
              </a:r>
              <a:r>
                <a:rPr lang="sk-SK" sz="2000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XYZ</a:t>
              </a:r>
              <a:endParaRPr lang="sk-SK" sz="2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pic>
          <p:nvPicPr>
            <p:cNvPr id="18" name="Picture 1151" descr="RGB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" y="4747"/>
              <a:ext cx="3471" cy="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152"/>
            <p:cNvSpPr txBox="1">
              <a:spLocks noChangeArrowheads="1"/>
            </p:cNvSpPr>
            <p:nvPr/>
          </p:nvSpPr>
          <p:spPr bwMode="auto">
            <a:xfrm>
              <a:off x="2885" y="6478"/>
              <a:ext cx="2545" cy="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vlnová dĺžka [nm]</a:t>
              </a:r>
            </a:p>
          </p:txBody>
        </p:sp>
        <p:sp>
          <p:nvSpPr>
            <p:cNvPr id="20" name="Text Box 1153"/>
            <p:cNvSpPr txBox="1">
              <a:spLocks noChangeArrowheads="1"/>
            </p:cNvSpPr>
            <p:nvPr/>
          </p:nvSpPr>
          <p:spPr bwMode="auto">
            <a:xfrm>
              <a:off x="1614" y="4747"/>
              <a:ext cx="986" cy="18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1" name="Text Box 1154"/>
            <p:cNvSpPr txBox="1">
              <a:spLocks noChangeArrowheads="1"/>
            </p:cNvSpPr>
            <p:nvPr/>
          </p:nvSpPr>
          <p:spPr bwMode="auto">
            <a:xfrm>
              <a:off x="2262" y="4191"/>
              <a:ext cx="232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zložky </a:t>
              </a:r>
              <a:r>
                <a:rPr lang="sk-SK" sz="2000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RGB</a:t>
              </a:r>
              <a:endParaRPr lang="sk-SK" sz="2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sz="20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17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3" y="2558970"/>
            <a:ext cx="4473376" cy="115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39552" y="2606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Modely znehodnotenia obrazov a obrazových sekvencií</a:t>
            </a:r>
          </a:p>
        </p:txBody>
      </p:sp>
      <p:pic>
        <p:nvPicPr>
          <p:cNvPr id="22" name="Obrázok 21" descr="..\programy\obr\Lena\L1G20.bmp"/>
          <p:cNvPicPr/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41267"/>
            <a:ext cx="1909936" cy="205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457200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O</a:t>
            </a:r>
            <a:r>
              <a:rPr lang="sk-SK" dirty="0" smtClean="0">
                <a:solidFill>
                  <a:schemeClr val="bg1"/>
                </a:solidFill>
              </a:rPr>
              <a:t>br. Lena </a:t>
            </a:r>
            <a:r>
              <a:rPr lang="sk-SK" dirty="0">
                <a:solidFill>
                  <a:schemeClr val="bg1"/>
                </a:solidFill>
              </a:rPr>
              <a:t>(Lg20) – ilustrácia znehodnotenia </a:t>
            </a:r>
            <a:r>
              <a:rPr lang="sk-SK" dirty="0" err="1">
                <a:solidFill>
                  <a:schemeClr val="bg1"/>
                </a:solidFill>
              </a:rPr>
              <a:t>Gaussovým</a:t>
            </a:r>
            <a:r>
              <a:rPr lang="sk-SK" dirty="0">
                <a:solidFill>
                  <a:schemeClr val="bg1"/>
                </a:solidFill>
              </a:rPr>
              <a:t> aditívnym šumom </a:t>
            </a:r>
            <a:r>
              <a:rPr lang="sk-SK" i="1" dirty="0" smtClean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1"/>
                </a:solidFill>
              </a:rPr>
              <a:t>μ, σ</a:t>
            </a:r>
            <a:r>
              <a:rPr lang="sk-SK" baseline="30000" dirty="0" smtClean="0">
                <a:solidFill>
                  <a:schemeClr val="bg1"/>
                </a:solidFill>
              </a:rPr>
              <a:t>2</a:t>
            </a:r>
            <a:r>
              <a:rPr lang="sk-SK" dirty="0">
                <a:solidFill>
                  <a:schemeClr val="bg1"/>
                </a:solidFill>
              </a:rPr>
              <a:t>) = </a:t>
            </a:r>
            <a:r>
              <a:rPr lang="sk-SK" i="1" dirty="0">
                <a:solidFill>
                  <a:schemeClr val="bg1"/>
                </a:solidFill>
              </a:rPr>
              <a:t>N</a:t>
            </a:r>
            <a:r>
              <a:rPr lang="sk-SK" dirty="0">
                <a:solidFill>
                  <a:schemeClr val="bg1"/>
                </a:solidFill>
              </a:rPr>
              <a:t>(0,20</a:t>
            </a:r>
            <a:r>
              <a:rPr lang="sk-SK" baseline="30000" dirty="0">
                <a:solidFill>
                  <a:schemeClr val="bg1"/>
                </a:solidFill>
              </a:rPr>
              <a:t>2</a:t>
            </a:r>
            <a:r>
              <a:rPr lang="sk-SK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251520" y="184656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apr. </a:t>
            </a:r>
            <a:r>
              <a:rPr lang="sk-SK" dirty="0" err="1" smtClean="0">
                <a:solidFill>
                  <a:schemeClr val="bg1"/>
                </a:solidFill>
              </a:rPr>
              <a:t>Gaussov</a:t>
            </a:r>
            <a:r>
              <a:rPr lang="sk-SK" dirty="0" smtClean="0">
                <a:solidFill>
                  <a:schemeClr val="bg1"/>
                </a:solidFill>
              </a:rPr>
              <a:t> aditívny šum s rozdelením pravdepodobnosti (výskytu chyby </a:t>
            </a:r>
            <a:r>
              <a:rPr lang="sk-SK" i="1" dirty="0" smtClean="0">
                <a:solidFill>
                  <a:schemeClr val="bg1"/>
                </a:solidFill>
              </a:rPr>
              <a:t>e)</a:t>
            </a:r>
            <a:r>
              <a:rPr lang="sk-SK" dirty="0" smtClean="0">
                <a:solidFill>
                  <a:schemeClr val="bg1"/>
                </a:solidFill>
              </a:rPr>
              <a:t>: 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8806" y="374664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chemeClr val="bg1"/>
                </a:solidFill>
              </a:rPr>
              <a:t>e je hodnota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šumu v obrazovom bode </a:t>
            </a:r>
            <a:r>
              <a:rPr lang="sk-SK" i="1" dirty="0">
                <a:solidFill>
                  <a:schemeClr val="bg1"/>
                </a:solidFill>
              </a:rPr>
              <a:t>x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el-GR" i="1" dirty="0">
                <a:solidFill>
                  <a:schemeClr val="bg1"/>
                </a:solidFill>
              </a:rPr>
              <a:t>μ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je </a:t>
            </a:r>
            <a:r>
              <a:rPr lang="sk-SK" dirty="0" smtClean="0">
                <a:solidFill>
                  <a:schemeClr val="bg1"/>
                </a:solidFill>
              </a:rPr>
              <a:t>jej stredná </a:t>
            </a:r>
            <a:r>
              <a:rPr lang="sk-SK" dirty="0">
                <a:solidFill>
                  <a:schemeClr val="bg1"/>
                </a:solidFill>
              </a:rPr>
              <a:t>hodnota 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el-GR" i="1" dirty="0" smtClean="0">
                <a:solidFill>
                  <a:schemeClr val="bg1"/>
                </a:solidFill>
              </a:rPr>
              <a:t>σ</a:t>
            </a:r>
            <a:r>
              <a:rPr lang="sk-SK" i="1" baseline="30000" dirty="0" smtClean="0">
                <a:solidFill>
                  <a:schemeClr val="bg1"/>
                </a:solidFill>
              </a:rPr>
              <a:t>2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je rozptyl šumových hodnôt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78806" y="5301208"/>
            <a:ext cx="614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potom celkový jas obrazového bodu  </a:t>
            </a:r>
            <a:r>
              <a:rPr lang="sk-SK" i="1" dirty="0" smtClean="0">
                <a:solidFill>
                  <a:schemeClr val="bg1"/>
                </a:solidFill>
              </a:rPr>
              <a:t>x </a:t>
            </a:r>
            <a:r>
              <a:rPr lang="sk-SK" dirty="0" smtClean="0">
                <a:solidFill>
                  <a:schemeClr val="bg1"/>
                </a:solidFill>
              </a:rPr>
              <a:t>s pridaným šumom: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00392"/>
              </p:ext>
            </p:extLst>
          </p:nvPr>
        </p:nvGraphicFramePr>
        <p:xfrm>
          <a:off x="512417" y="6021669"/>
          <a:ext cx="2547416" cy="47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Rovnica" r:id="rId5" imgW="1257300" imgH="228600" progId="Equation.3">
                  <p:embed/>
                </p:oleObj>
              </mc:Choice>
              <mc:Fallback>
                <p:oleObj name="Rovnica" r:id="rId5" imgW="1257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17" y="6021669"/>
                        <a:ext cx="2547416" cy="473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4" name="BlokTextu 23"/>
          <p:cNvSpPr txBox="1"/>
          <p:nvPr/>
        </p:nvSpPr>
        <p:spPr>
          <a:xfrm>
            <a:off x="368152" y="849486"/>
            <a:ext cx="855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p</a:t>
            </a:r>
            <a:r>
              <a:rPr lang="sk-SK" dirty="0" err="1" smtClean="0">
                <a:solidFill>
                  <a:schemeClr val="bg1"/>
                </a:solidFill>
              </a:rPr>
              <a:t>rogramové</a:t>
            </a:r>
            <a:r>
              <a:rPr lang="sk-SK" dirty="0" smtClean="0">
                <a:solidFill>
                  <a:schemeClr val="bg1"/>
                </a:solidFill>
              </a:rPr>
              <a:t> generátory šumu, ktoré pridajú k hodnote intenzity </a:t>
            </a:r>
            <a:r>
              <a:rPr lang="sk-SK" dirty="0" err="1" smtClean="0">
                <a:solidFill>
                  <a:schemeClr val="bg1"/>
                </a:solidFill>
              </a:rPr>
              <a:t>pixelu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i="1" dirty="0" smtClean="0">
                <a:solidFill>
                  <a:schemeClr val="bg1"/>
                </a:solidFill>
              </a:rPr>
              <a:t>x </a:t>
            </a:r>
            <a:r>
              <a:rPr lang="sk-SK" dirty="0" smtClean="0">
                <a:solidFill>
                  <a:schemeClr val="bg1"/>
                </a:solidFill>
              </a:rPr>
              <a:t>chybu vybranú zo zvoleného rozdelenia, alebo hodnotu náhodne vybratého </a:t>
            </a:r>
            <a:r>
              <a:rPr lang="sk-SK" dirty="0" err="1" smtClean="0">
                <a:solidFill>
                  <a:schemeClr val="bg1"/>
                </a:solidFill>
              </a:rPr>
              <a:t>pixelu</a:t>
            </a:r>
            <a:r>
              <a:rPr lang="sk-SK" dirty="0" smtClean="0">
                <a:solidFill>
                  <a:schemeClr val="bg1"/>
                </a:solidFill>
              </a:rPr>
              <a:t> zamenia maximálnou /minimálnou hodnotou a pod.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0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..\programy\obr\FarLena\lcci10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5" y="476672"/>
            <a:ext cx="2880320" cy="284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 descr="..\programy\obr\FarLena\lcnw20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2779"/>
            <a:ext cx="2880320" cy="2879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66"/>
          <p:cNvSpPr txBox="1">
            <a:spLocks noChangeArrowheads="1"/>
          </p:cNvSpPr>
          <p:nvPr/>
        </p:nvSpPr>
        <p:spPr bwMode="auto">
          <a:xfrm>
            <a:off x="577693" y="3591526"/>
            <a:ext cx="8003228" cy="52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540385" indent="-540385" algn="ctr">
              <a:spcBef>
                <a:spcPts val="600"/>
              </a:spcBef>
              <a:spcAft>
                <a:spcPts val="0"/>
              </a:spcAft>
              <a:tabLst>
                <a:tab pos="5130800" algn="r"/>
              </a:tabLst>
            </a:pP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Obr. </a:t>
            </a:r>
            <a:r>
              <a:rPr lang="sk-SK" dirty="0" smtClean="0">
                <a:solidFill>
                  <a:schemeClr val="bg1"/>
                </a:solidFill>
                <a:latin typeface="Times New Roman"/>
                <a:ea typeface="Times New Roman"/>
              </a:rPr>
              <a:t>: 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Lena vo </a:t>
            </a:r>
            <a:r>
              <a:rPr lang="sk-SK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farebnej 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verzii; </a:t>
            </a:r>
            <a:r>
              <a:rPr lang="sk-SK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znehodnotené 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simulovan</a:t>
            </a:r>
            <a:r>
              <a:rPr lang="sk-SK" dirty="0" smtClean="0">
                <a:solidFill>
                  <a:schemeClr val="bg1"/>
                </a:solidFill>
                <a:latin typeface="Times New Roman"/>
                <a:ea typeface="Times New Roman"/>
              </a:rPr>
              <a:t>ým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impulzovým šumom (vľavo- </a:t>
            </a:r>
            <a:r>
              <a:rPr lang="sk-SK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korelovaným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vo všetkých kanáloch </a:t>
            </a:r>
            <a:r>
              <a:rPr lang="sk-SK" dirty="0" err="1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R,G,B</a:t>
            </a:r>
            <a:r>
              <a:rPr lang="sk-SK" dirty="0" smtClean="0">
                <a:solidFill>
                  <a:schemeClr val="bg1"/>
                </a:solidFill>
                <a:latin typeface="Times New Roman"/>
                <a:ea typeface="Times New Roman"/>
              </a:rPr>
              <a:t>, t.j. max. alebo min. hodnota súčasne vo všetkých kanáloch </a:t>
            </a:r>
            <a:r>
              <a:rPr lang="sk-SK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RGB</a:t>
            </a:r>
            <a:r>
              <a:rPr lang="sk-SK" dirty="0" smtClean="0">
                <a:solidFill>
                  <a:schemeClr val="bg1"/>
                </a:solidFill>
                <a:latin typeface="Times New Roman"/>
                <a:ea typeface="Times New Roman"/>
              </a:rPr>
              <a:t>, alebo vpravo - </a:t>
            </a:r>
            <a:r>
              <a:rPr lang="sk-SK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nekorelovane</a:t>
            </a:r>
            <a:r>
              <a:rPr lang="sk-SK" dirty="0" smtClean="0">
                <a:solidFill>
                  <a:schemeClr val="bg1"/>
                </a:solidFill>
                <a:latin typeface="Times New Roman"/>
                <a:ea typeface="Times New Roman"/>
              </a:rPr>
              <a:t> – náhodné max., alebo min. v niektorom z kanálov </a:t>
            </a:r>
            <a:r>
              <a:rPr lang="sk-SK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R,G,B</a:t>
            </a:r>
            <a:r>
              <a:rPr lang="sk-SK" dirty="0" smtClean="0">
                <a:solidFill>
                  <a:schemeClr val="bg1"/>
                </a:solidFill>
                <a:latin typeface="Times New Roman"/>
                <a:ea typeface="Times New Roman"/>
              </a:rPr>
              <a:t>)</a:t>
            </a:r>
            <a:r>
              <a:rPr lang="sk-SK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endParaRPr lang="sk-SK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Obrázok 5"/>
          <p:cNvPicPr/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94" y="4797152"/>
            <a:ext cx="1944216" cy="1987024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3275856" y="58772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Obr. : Simulované náhodné </a:t>
            </a:r>
            <a:r>
              <a:rPr lang="sk-SK" dirty="0" err="1" smtClean="0">
                <a:solidFill>
                  <a:schemeClr val="bg1"/>
                </a:solidFill>
              </a:rPr>
              <a:t>ČB</a:t>
            </a:r>
            <a:r>
              <a:rPr lang="sk-SK" dirty="0" smtClean="0">
                <a:solidFill>
                  <a:schemeClr val="bg1"/>
                </a:solidFill>
              </a:rPr>
              <a:t> - škvrny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899592" y="40466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Filtrácia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 – proces spracovania hodnôt intenzít </a:t>
            </a:r>
            <a:r>
              <a:rPr lang="sk-SK" dirty="0" err="1" smtClean="0">
                <a:solidFill>
                  <a:schemeClr val="bg1"/>
                </a:solidFill>
              </a:rPr>
              <a:t>pixelov</a:t>
            </a:r>
            <a:r>
              <a:rPr lang="sk-SK" dirty="0" smtClean="0">
                <a:solidFill>
                  <a:schemeClr val="bg1"/>
                </a:solidFill>
              </a:rPr>
              <a:t> (oprava / úprava, odstránenie šumu a pod. = matematické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operácie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alebo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</a:t>
            </a:r>
            <a:r>
              <a:rPr lang="sk-SK" dirty="0" err="1" smtClean="0">
                <a:solidFill>
                  <a:schemeClr val="bg1"/>
                </a:solidFill>
              </a:rPr>
              <a:t>ácie</a:t>
            </a:r>
            <a:r>
              <a:rPr lang="sk-SK" dirty="0" smtClean="0">
                <a:solidFill>
                  <a:schemeClr val="bg1"/>
                </a:solidFill>
              </a:rPr>
              <a:t> výberu)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11560" y="162880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- napr. </a:t>
            </a:r>
            <a:r>
              <a:rPr lang="sk-SK" i="1" dirty="0" err="1" smtClean="0">
                <a:solidFill>
                  <a:schemeClr val="bg1"/>
                </a:solidFill>
              </a:rPr>
              <a:t>mediánová</a:t>
            </a:r>
            <a:r>
              <a:rPr lang="sk-SK" i="1" dirty="0" smtClean="0">
                <a:solidFill>
                  <a:schemeClr val="bg1"/>
                </a:solidFill>
              </a:rPr>
              <a:t> filtrácia  </a:t>
            </a:r>
            <a:r>
              <a:rPr lang="sk-SK" dirty="0" smtClean="0">
                <a:solidFill>
                  <a:schemeClr val="bg1"/>
                </a:solidFill>
              </a:rPr>
              <a:t>- výber mediánu z hodnôt posuvného okna (vhodné pre potlačenie impulzového šumu, do istej miery aj pre potlačenie škvŕn typu „špina a iskrenie“)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21957"/>
              </p:ext>
            </p:extLst>
          </p:nvPr>
        </p:nvGraphicFramePr>
        <p:xfrm>
          <a:off x="899592" y="3376843"/>
          <a:ext cx="2464496" cy="42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Rovnica" r:id="rId3" imgW="1358900" imgH="228600" progId="Equation.3">
                  <p:embed/>
                </p:oleObj>
              </mc:Choice>
              <mc:Fallback>
                <p:oleObj name="Rovnica" r:id="rId3" imgW="13589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76843"/>
                        <a:ext cx="2464496" cy="429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424"/>
          <p:cNvGrpSpPr>
            <a:grpSpLocks/>
          </p:cNvGrpSpPr>
          <p:nvPr/>
        </p:nvGrpSpPr>
        <p:grpSpPr bwMode="auto">
          <a:xfrm>
            <a:off x="3779645" y="2492897"/>
            <a:ext cx="5257196" cy="1457623"/>
            <a:chOff x="1958" y="8186"/>
            <a:chExt cx="7568" cy="2053"/>
          </a:xfrm>
        </p:grpSpPr>
        <p:grpSp>
          <p:nvGrpSpPr>
            <p:cNvPr id="11" name="Group 425"/>
            <p:cNvGrpSpPr>
              <a:grpSpLocks/>
            </p:cNvGrpSpPr>
            <p:nvPr/>
          </p:nvGrpSpPr>
          <p:grpSpPr bwMode="auto">
            <a:xfrm>
              <a:off x="3308" y="8186"/>
              <a:ext cx="1025" cy="1020"/>
              <a:chOff x="2475" y="4440"/>
              <a:chExt cx="1025" cy="1020"/>
            </a:xfrm>
          </p:grpSpPr>
          <p:sp>
            <p:nvSpPr>
              <p:cNvPr id="36" name="Rectangle 426"/>
              <p:cNvSpPr>
                <a:spLocks noChangeArrowheads="1"/>
              </p:cNvSpPr>
              <p:nvPr/>
            </p:nvSpPr>
            <p:spPr bwMode="auto">
              <a:xfrm>
                <a:off x="2475" y="444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427"/>
              <p:cNvSpPr>
                <a:spLocks noChangeArrowheads="1"/>
              </p:cNvSpPr>
              <p:nvPr/>
            </p:nvSpPr>
            <p:spPr bwMode="auto">
              <a:xfrm>
                <a:off x="2475" y="512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428"/>
              <p:cNvSpPr>
                <a:spLocks noChangeArrowheads="1"/>
              </p:cNvSpPr>
              <p:nvPr/>
            </p:nvSpPr>
            <p:spPr bwMode="auto">
              <a:xfrm>
                <a:off x="3160" y="4445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429"/>
              <p:cNvSpPr>
                <a:spLocks noChangeArrowheads="1"/>
              </p:cNvSpPr>
              <p:nvPr/>
            </p:nvSpPr>
            <p:spPr bwMode="auto">
              <a:xfrm>
                <a:off x="2820" y="478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430"/>
              <p:cNvSpPr>
                <a:spLocks noChangeArrowheads="1"/>
              </p:cNvSpPr>
              <p:nvPr/>
            </p:nvSpPr>
            <p:spPr bwMode="auto">
              <a:xfrm>
                <a:off x="3160" y="512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 Box 431"/>
              <p:cNvSpPr txBox="1">
                <a:spLocks noChangeArrowheads="1"/>
              </p:cNvSpPr>
              <p:nvPr/>
            </p:nvSpPr>
            <p:spPr bwMode="auto">
              <a:xfrm>
                <a:off x="2935" y="4785"/>
                <a:ext cx="39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5130800" algn="r"/>
                  </a:tabLst>
                </a:pPr>
                <a:r>
                  <a:rPr lang="sk-SK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x*</a:t>
                </a:r>
              </a:p>
            </p:txBody>
          </p:sp>
        </p:grpSp>
        <p:grpSp>
          <p:nvGrpSpPr>
            <p:cNvPr id="12" name="Group 432"/>
            <p:cNvGrpSpPr>
              <a:grpSpLocks/>
            </p:cNvGrpSpPr>
            <p:nvPr/>
          </p:nvGrpSpPr>
          <p:grpSpPr bwMode="auto">
            <a:xfrm>
              <a:off x="5073" y="8186"/>
              <a:ext cx="1020" cy="1020"/>
              <a:chOff x="4240" y="4440"/>
              <a:chExt cx="1020" cy="1020"/>
            </a:xfrm>
          </p:grpSpPr>
          <p:sp>
            <p:nvSpPr>
              <p:cNvPr id="30" name="Rectangle 433"/>
              <p:cNvSpPr>
                <a:spLocks noChangeArrowheads="1"/>
              </p:cNvSpPr>
              <p:nvPr/>
            </p:nvSpPr>
            <p:spPr bwMode="auto">
              <a:xfrm>
                <a:off x="4580" y="444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434"/>
              <p:cNvSpPr>
                <a:spLocks noChangeArrowheads="1"/>
              </p:cNvSpPr>
              <p:nvPr/>
            </p:nvSpPr>
            <p:spPr bwMode="auto">
              <a:xfrm>
                <a:off x="4580" y="478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435"/>
              <p:cNvSpPr>
                <a:spLocks noChangeArrowheads="1"/>
              </p:cNvSpPr>
              <p:nvPr/>
            </p:nvSpPr>
            <p:spPr bwMode="auto">
              <a:xfrm>
                <a:off x="4920" y="4785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436"/>
              <p:cNvSpPr>
                <a:spLocks noChangeArrowheads="1"/>
              </p:cNvSpPr>
              <p:nvPr/>
            </p:nvSpPr>
            <p:spPr bwMode="auto">
              <a:xfrm>
                <a:off x="4240" y="4785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437"/>
              <p:cNvSpPr>
                <a:spLocks noChangeArrowheads="1"/>
              </p:cNvSpPr>
              <p:nvPr/>
            </p:nvSpPr>
            <p:spPr bwMode="auto">
              <a:xfrm>
                <a:off x="4580" y="512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 Box 438"/>
              <p:cNvSpPr txBox="1">
                <a:spLocks noChangeArrowheads="1"/>
              </p:cNvSpPr>
              <p:nvPr/>
            </p:nvSpPr>
            <p:spPr bwMode="auto">
              <a:xfrm>
                <a:off x="4670" y="4780"/>
                <a:ext cx="375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5130800" algn="r"/>
                  </a:tabLst>
                </a:pPr>
                <a:r>
                  <a:rPr lang="sk-SK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x*</a:t>
                </a:r>
              </a:p>
            </p:txBody>
          </p:sp>
        </p:grpSp>
        <p:grpSp>
          <p:nvGrpSpPr>
            <p:cNvPr id="13" name="Group 439"/>
            <p:cNvGrpSpPr>
              <a:grpSpLocks/>
            </p:cNvGrpSpPr>
            <p:nvPr/>
          </p:nvGrpSpPr>
          <p:grpSpPr bwMode="auto">
            <a:xfrm>
              <a:off x="6988" y="8186"/>
              <a:ext cx="1020" cy="1010"/>
              <a:chOff x="6155" y="4440"/>
              <a:chExt cx="1020" cy="1010"/>
            </a:xfrm>
          </p:grpSpPr>
          <p:sp>
            <p:nvSpPr>
              <p:cNvPr id="20" name="Text Box 440"/>
              <p:cNvSpPr txBox="1">
                <a:spLocks noChangeArrowheads="1"/>
              </p:cNvSpPr>
              <p:nvPr/>
            </p:nvSpPr>
            <p:spPr bwMode="auto">
              <a:xfrm>
                <a:off x="6600" y="4780"/>
                <a:ext cx="375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5130800" algn="r"/>
                  </a:tabLst>
                </a:pPr>
                <a:r>
                  <a:rPr lang="sk-SK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x*</a:t>
                </a:r>
              </a:p>
            </p:txBody>
          </p:sp>
          <p:sp>
            <p:nvSpPr>
              <p:cNvPr id="21" name="Rectangle 441"/>
              <p:cNvSpPr>
                <a:spLocks noChangeArrowheads="1"/>
              </p:cNvSpPr>
              <p:nvPr/>
            </p:nvSpPr>
            <p:spPr bwMode="auto">
              <a:xfrm>
                <a:off x="6495" y="478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442"/>
              <p:cNvSpPr>
                <a:spLocks noChangeArrowheads="1"/>
              </p:cNvSpPr>
              <p:nvPr/>
            </p:nvSpPr>
            <p:spPr bwMode="auto">
              <a:xfrm>
                <a:off x="6155" y="444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443"/>
              <p:cNvSpPr>
                <a:spLocks noChangeArrowheads="1"/>
              </p:cNvSpPr>
              <p:nvPr/>
            </p:nvSpPr>
            <p:spPr bwMode="auto">
              <a:xfrm>
                <a:off x="6495" y="444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444"/>
              <p:cNvSpPr>
                <a:spLocks noChangeArrowheads="1"/>
              </p:cNvSpPr>
              <p:nvPr/>
            </p:nvSpPr>
            <p:spPr bwMode="auto">
              <a:xfrm>
                <a:off x="6835" y="4445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445"/>
              <p:cNvSpPr>
                <a:spLocks noChangeArrowheads="1"/>
              </p:cNvSpPr>
              <p:nvPr/>
            </p:nvSpPr>
            <p:spPr bwMode="auto">
              <a:xfrm>
                <a:off x="6835" y="478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446"/>
              <p:cNvSpPr>
                <a:spLocks noChangeArrowheads="1"/>
              </p:cNvSpPr>
              <p:nvPr/>
            </p:nvSpPr>
            <p:spPr bwMode="auto">
              <a:xfrm>
                <a:off x="6155" y="478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447"/>
              <p:cNvSpPr>
                <a:spLocks noChangeArrowheads="1"/>
              </p:cNvSpPr>
              <p:nvPr/>
            </p:nvSpPr>
            <p:spPr bwMode="auto">
              <a:xfrm>
                <a:off x="6155" y="511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448"/>
              <p:cNvSpPr>
                <a:spLocks noChangeArrowheads="1"/>
              </p:cNvSpPr>
              <p:nvPr/>
            </p:nvSpPr>
            <p:spPr bwMode="auto">
              <a:xfrm>
                <a:off x="6495" y="511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449"/>
              <p:cNvSpPr>
                <a:spLocks noChangeArrowheads="1"/>
              </p:cNvSpPr>
              <p:nvPr/>
            </p:nvSpPr>
            <p:spPr bwMode="auto">
              <a:xfrm>
                <a:off x="6835" y="5110"/>
                <a:ext cx="340" cy="3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" name="Line 450"/>
            <p:cNvCxnSpPr/>
            <p:nvPr/>
          </p:nvCxnSpPr>
          <p:spPr bwMode="auto">
            <a:xfrm flipV="1">
              <a:off x="5073" y="8681"/>
              <a:ext cx="43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451"/>
            <p:cNvSpPr txBox="1">
              <a:spLocks noChangeArrowheads="1"/>
            </p:cNvSpPr>
            <p:nvPr/>
          </p:nvSpPr>
          <p:spPr bwMode="auto">
            <a:xfrm>
              <a:off x="4333" y="9431"/>
              <a:ext cx="239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aktuálny prvok</a:t>
              </a:r>
            </a:p>
          </p:txBody>
        </p:sp>
        <p:sp>
          <p:nvSpPr>
            <p:cNvPr id="19" name="Text Box 455"/>
            <p:cNvSpPr txBox="1">
              <a:spLocks noChangeArrowheads="1"/>
            </p:cNvSpPr>
            <p:nvPr/>
          </p:nvSpPr>
          <p:spPr bwMode="auto">
            <a:xfrm>
              <a:off x="1958" y="9879"/>
              <a:ext cx="7568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50215" indent="-450215" algn="ctr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dirty="0" smtClean="0">
                  <a:solidFill>
                    <a:schemeClr val="bg1"/>
                  </a:solidFill>
                  <a:latin typeface="Times New Roman"/>
                  <a:ea typeface="Times New Roman"/>
                </a:rPr>
                <a:t>Obr.: Príklady tvarov</a:t>
              </a:r>
              <a:r>
                <a:rPr lang="sk-SK" dirty="0" smtClean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 2-rozmerných filtračných </a:t>
              </a: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okien </a:t>
              </a:r>
              <a:r>
                <a:rPr lang="sk-SK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mediánových</a:t>
              </a: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sk-SK" dirty="0" err="1" smtClean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fitrov</a:t>
              </a:r>
              <a:r>
                <a:rPr lang="sk-SK" dirty="0" smtClean="0">
                  <a:solidFill>
                    <a:schemeClr val="bg1"/>
                  </a:solidFill>
                  <a:latin typeface="Times New Roman"/>
                  <a:ea typeface="Times New Roman"/>
                </a:rPr>
                <a:t>; použitie každého má iný účinok</a:t>
              </a:r>
              <a:endParaRPr lang="sk-SK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2" name="BlokTextu 41"/>
          <p:cNvSpPr txBox="1"/>
          <p:nvPr/>
        </p:nvSpPr>
        <p:spPr>
          <a:xfrm>
            <a:off x="611560" y="28443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Základná operácia výberu mediánu:</a:t>
            </a:r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45" name="Group 25"/>
          <p:cNvGrpSpPr>
            <a:grpSpLocks/>
          </p:cNvGrpSpPr>
          <p:nvPr/>
        </p:nvGrpSpPr>
        <p:grpSpPr bwMode="auto">
          <a:xfrm>
            <a:off x="308118" y="3948152"/>
            <a:ext cx="3672409" cy="2714684"/>
            <a:chOff x="3360" y="2448"/>
            <a:chExt cx="1872" cy="1594"/>
          </a:xfrm>
        </p:grpSpPr>
        <p:pic>
          <p:nvPicPr>
            <p:cNvPr id="46" name="Picture 14" descr="MOS_2s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1872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3360" y="3792"/>
              <a:ext cx="1872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sk-SK" altLang="sk-SK" sz="2000"/>
                <a:t>dvojsmerové štruktúry</a:t>
              </a:r>
              <a:endParaRPr lang="cs-CZ" altLang="sk-SK" sz="2000"/>
            </a:p>
          </p:txBody>
        </p:sp>
      </p:grpSp>
      <p:sp>
        <p:nvSpPr>
          <p:cNvPr id="44" name="BlokTextu 43"/>
          <p:cNvSpPr txBox="1"/>
          <p:nvPr/>
        </p:nvSpPr>
        <p:spPr>
          <a:xfrm>
            <a:off x="2987824" y="618779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Obr.: Príklady 3-rozmerných filtračných okien pri filtrácii obrazovej sekvencie (</a:t>
            </a:r>
            <a:r>
              <a:rPr lang="sk-SK" dirty="0" err="1" smtClean="0">
                <a:solidFill>
                  <a:schemeClr val="bg1"/>
                </a:solidFill>
              </a:rPr>
              <a:t>pixely</a:t>
            </a:r>
            <a:r>
              <a:rPr lang="sk-SK" dirty="0" smtClean="0">
                <a:solidFill>
                  <a:schemeClr val="bg1"/>
                </a:solidFill>
              </a:rPr>
              <a:t> z 3 snímok za sebou)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3983455" y="494116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- pri farebných obrazoch môžu byť prvkami v okne vektory farieb </a:t>
            </a:r>
            <a:r>
              <a:rPr lang="el-GR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sk-SK" dirty="0" smtClean="0">
                <a:solidFill>
                  <a:srgbClr val="00B050"/>
                </a:solidFill>
                <a:sym typeface="Wingdings" panose="05000000000000000000" pitchFamily="2" charset="2"/>
              </a:rPr>
              <a:t>vektorová filtrácia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7"/>
          <p:cNvGrpSpPr>
            <a:grpSpLocks/>
          </p:cNvGrpSpPr>
          <p:nvPr/>
        </p:nvGrpSpPr>
        <p:grpSpPr bwMode="auto">
          <a:xfrm>
            <a:off x="1043622" y="2628265"/>
            <a:ext cx="6192520" cy="1601470"/>
            <a:chOff x="-75" y="3929"/>
            <a:chExt cx="9752" cy="2522"/>
          </a:xfrm>
        </p:grpSpPr>
        <p:sp>
          <p:nvSpPr>
            <p:cNvPr id="3" name="Text Box 585"/>
            <p:cNvSpPr txBox="1">
              <a:spLocks noChangeArrowheads="1"/>
            </p:cNvSpPr>
            <p:nvPr/>
          </p:nvSpPr>
          <p:spPr bwMode="auto">
            <a:xfrm>
              <a:off x="4276" y="3929"/>
              <a:ext cx="1560" cy="5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de-DE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detektor</a:t>
              </a:r>
              <a:endParaRPr lang="sk-SK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" name="Text Box 586"/>
            <p:cNvSpPr txBox="1">
              <a:spLocks noChangeArrowheads="1"/>
            </p:cNvSpPr>
            <p:nvPr/>
          </p:nvSpPr>
          <p:spPr bwMode="auto">
            <a:xfrm>
              <a:off x="4276" y="5162"/>
              <a:ext cx="1168" cy="5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de-DE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filter</a:t>
              </a:r>
              <a:endParaRPr lang="sk-SK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" name="Line 587"/>
            <p:cNvCxnSpPr/>
            <p:nvPr/>
          </p:nvCxnSpPr>
          <p:spPr bwMode="auto">
            <a:xfrm>
              <a:off x="3391" y="4787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588"/>
            <p:cNvCxnSpPr/>
            <p:nvPr/>
          </p:nvCxnSpPr>
          <p:spPr bwMode="auto">
            <a:xfrm flipV="1">
              <a:off x="3841" y="4187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589"/>
            <p:cNvCxnSpPr/>
            <p:nvPr/>
          </p:nvCxnSpPr>
          <p:spPr bwMode="auto">
            <a:xfrm>
              <a:off x="3841" y="4187"/>
              <a:ext cx="4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90"/>
            <p:cNvCxnSpPr/>
            <p:nvPr/>
          </p:nvCxnSpPr>
          <p:spPr bwMode="auto">
            <a:xfrm>
              <a:off x="3841" y="4787"/>
              <a:ext cx="0" cy="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591"/>
            <p:cNvCxnSpPr/>
            <p:nvPr/>
          </p:nvCxnSpPr>
          <p:spPr bwMode="auto">
            <a:xfrm>
              <a:off x="3841" y="5447"/>
              <a:ext cx="4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592"/>
            <p:cNvSpPr>
              <a:spLocks noChangeArrowheads="1"/>
            </p:cNvSpPr>
            <p:nvPr/>
          </p:nvSpPr>
          <p:spPr bwMode="auto">
            <a:xfrm>
              <a:off x="3811" y="4742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cxnSp>
          <p:nvCxnSpPr>
            <p:cNvPr id="11" name="Line 593"/>
            <p:cNvCxnSpPr/>
            <p:nvPr/>
          </p:nvCxnSpPr>
          <p:spPr bwMode="auto">
            <a:xfrm flipV="1">
              <a:off x="5836" y="4202"/>
              <a:ext cx="523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594"/>
            <p:cNvCxnSpPr/>
            <p:nvPr/>
          </p:nvCxnSpPr>
          <p:spPr bwMode="auto">
            <a:xfrm flipV="1">
              <a:off x="5444" y="5477"/>
              <a:ext cx="8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595"/>
            <p:cNvCxnSpPr/>
            <p:nvPr/>
          </p:nvCxnSpPr>
          <p:spPr bwMode="auto">
            <a:xfrm flipV="1">
              <a:off x="6316" y="5067"/>
              <a:ext cx="0" cy="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596"/>
            <p:cNvSpPr>
              <a:spLocks noChangeArrowheads="1"/>
            </p:cNvSpPr>
            <p:nvPr/>
          </p:nvSpPr>
          <p:spPr bwMode="auto">
            <a:xfrm>
              <a:off x="6151" y="4742"/>
              <a:ext cx="85" cy="8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sp>
          <p:nvSpPr>
            <p:cNvPr id="15" name="Oval 597"/>
            <p:cNvSpPr>
              <a:spLocks noChangeArrowheads="1"/>
            </p:cNvSpPr>
            <p:nvPr/>
          </p:nvSpPr>
          <p:spPr bwMode="auto">
            <a:xfrm>
              <a:off x="6274" y="4982"/>
              <a:ext cx="85" cy="8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cxnSp>
          <p:nvCxnSpPr>
            <p:cNvPr id="16" name="Line 598"/>
            <p:cNvCxnSpPr/>
            <p:nvPr/>
          </p:nvCxnSpPr>
          <p:spPr bwMode="auto">
            <a:xfrm>
              <a:off x="6586" y="4787"/>
              <a:ext cx="1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599"/>
            <p:cNvSpPr>
              <a:spLocks noChangeArrowheads="1"/>
            </p:cNvSpPr>
            <p:nvPr/>
          </p:nvSpPr>
          <p:spPr bwMode="auto">
            <a:xfrm>
              <a:off x="6514" y="4742"/>
              <a:ext cx="85" cy="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k-SK">
                <a:solidFill>
                  <a:schemeClr val="bg1"/>
                </a:solidFill>
              </a:endParaRPr>
            </a:p>
          </p:txBody>
        </p:sp>
        <p:cxnSp>
          <p:nvCxnSpPr>
            <p:cNvPr id="18" name="Line 600"/>
            <p:cNvCxnSpPr/>
            <p:nvPr/>
          </p:nvCxnSpPr>
          <p:spPr bwMode="auto">
            <a:xfrm flipV="1">
              <a:off x="6236" y="4787"/>
              <a:ext cx="278" cy="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01"/>
            <p:cNvCxnSpPr/>
            <p:nvPr/>
          </p:nvCxnSpPr>
          <p:spPr bwMode="auto">
            <a:xfrm>
              <a:off x="6359" y="4202"/>
              <a:ext cx="0" cy="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602"/>
            <p:cNvSpPr txBox="1">
              <a:spLocks noChangeArrowheads="1"/>
            </p:cNvSpPr>
            <p:nvPr/>
          </p:nvSpPr>
          <p:spPr bwMode="auto">
            <a:xfrm>
              <a:off x="2691" y="4866"/>
              <a:ext cx="1177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de-DE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x</a:t>
              </a:r>
              <a:r>
                <a:rPr lang="de-DE" baseline="-25000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i,j,n</a:t>
              </a:r>
              <a:endParaRPr lang="sk-SK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 Box 603"/>
            <p:cNvSpPr txBox="1">
              <a:spLocks noChangeArrowheads="1"/>
            </p:cNvSpPr>
            <p:nvPr/>
          </p:nvSpPr>
          <p:spPr bwMode="auto">
            <a:xfrm>
              <a:off x="7277" y="5061"/>
              <a:ext cx="1039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de-DE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y</a:t>
              </a:r>
              <a:r>
                <a:rPr lang="de-DE" baseline="-25000" dirty="0" err="1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i,j,n</a:t>
              </a:r>
              <a:endParaRPr lang="sk-SK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 Box 604"/>
            <p:cNvSpPr txBox="1">
              <a:spLocks noChangeArrowheads="1"/>
            </p:cNvSpPr>
            <p:nvPr/>
          </p:nvSpPr>
          <p:spPr bwMode="auto">
            <a:xfrm>
              <a:off x="-75" y="5822"/>
              <a:ext cx="9752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indent="-450215"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Obr.3.1 Filtrácia s využitím detektora poškodenia</a:t>
              </a:r>
            </a:p>
          </p:txBody>
        </p:sp>
        <p:sp>
          <p:nvSpPr>
            <p:cNvPr id="23" name="Text Box 605"/>
            <p:cNvSpPr txBox="1">
              <a:spLocks noChangeArrowheads="1"/>
            </p:cNvSpPr>
            <p:nvPr/>
          </p:nvSpPr>
          <p:spPr bwMode="auto">
            <a:xfrm>
              <a:off x="5836" y="4481"/>
              <a:ext cx="52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0</a:t>
              </a:r>
            </a:p>
          </p:txBody>
        </p:sp>
        <p:sp>
          <p:nvSpPr>
            <p:cNvPr id="24" name="Text Box 606"/>
            <p:cNvSpPr txBox="1">
              <a:spLocks noChangeArrowheads="1"/>
            </p:cNvSpPr>
            <p:nvPr/>
          </p:nvSpPr>
          <p:spPr bwMode="auto">
            <a:xfrm>
              <a:off x="5973" y="4949"/>
              <a:ext cx="75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  <a:tabLst>
                  <a:tab pos="5130800" algn="r"/>
                </a:tabLst>
              </a:pPr>
              <a:r>
                <a:rPr lang="sk-SK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1</a:t>
              </a:r>
            </a:p>
          </p:txBody>
        </p:sp>
      </p:grpSp>
      <p:sp>
        <p:nvSpPr>
          <p:cNvPr id="25" name="BlokTextu 24"/>
          <p:cNvSpPr txBox="1"/>
          <p:nvPr/>
        </p:nvSpPr>
        <p:spPr>
          <a:xfrm>
            <a:off x="1259632" y="6926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400" b="1" dirty="0">
                <a:solidFill>
                  <a:schemeClr val="bg1"/>
                </a:solidFill>
              </a:rPr>
              <a:t>Detekcia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poškodenia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827584" y="163713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- nutná pred filtráciou, aby sa vyhlo </a:t>
            </a:r>
            <a:r>
              <a:rPr lang="sk-SK" dirty="0" err="1" smtClean="0">
                <a:solidFill>
                  <a:schemeClr val="bg1"/>
                </a:solidFill>
              </a:rPr>
              <a:t>nežiadúcim</a:t>
            </a:r>
            <a:r>
              <a:rPr lang="sk-SK" dirty="0" smtClean="0">
                <a:solidFill>
                  <a:schemeClr val="bg1"/>
                </a:solidFill>
              </a:rPr>
              <a:t> efektom filtrácie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8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62000" y="852488"/>
            <a:ext cx="75438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800" b="1" dirty="0">
                <a:solidFill>
                  <a:schemeClr val="bg1"/>
                </a:solidFill>
              </a:rPr>
              <a:t>Číselné kritériá kvality obrazu a videa</a:t>
            </a:r>
            <a:endParaRPr lang="cs-CZ" altLang="sk-SK" sz="2800" b="1" dirty="0">
              <a:solidFill>
                <a:schemeClr val="bg1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838200" y="838200"/>
            <a:ext cx="74676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sk-SK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143000" y="2286000"/>
          <a:ext cx="4235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Rovnice" r:id="rId3" imgW="2819160" imgH="444240" progId="Equation.3">
                  <p:embed/>
                </p:oleObj>
              </mc:Choice>
              <mc:Fallback>
                <p:oleObj name="Rovnice" r:id="rId3" imgW="2819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42354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1114425" y="1524000"/>
          <a:ext cx="40957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Rovnice" r:id="rId5" imgW="2743200" imgH="444240" progId="Equation.3">
                  <p:embed/>
                </p:oleObj>
              </mc:Choice>
              <mc:Fallback>
                <p:oleObj name="Rovnice" r:id="rId5" imgW="2743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524000"/>
                        <a:ext cx="40957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38200" y="1219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- </a:t>
            </a:r>
            <a:r>
              <a:rPr lang="sk-SK" altLang="sk-SK" sz="2000"/>
              <a:t>pre obraz</a:t>
            </a:r>
            <a:r>
              <a:rPr lang="sk-SK" altLang="sk-SK"/>
              <a:t>:</a:t>
            </a:r>
            <a:endParaRPr lang="cs-CZ" altLang="sk-SK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410200" y="1295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- </a:t>
            </a:r>
            <a:r>
              <a:rPr lang="sk-SK" altLang="sk-SK" sz="2000"/>
              <a:t>pre sekvenciu</a:t>
            </a:r>
            <a:r>
              <a:rPr lang="sk-SK" altLang="sk-SK"/>
              <a:t>:</a:t>
            </a:r>
            <a:endParaRPr lang="cs-CZ" altLang="sk-SK"/>
          </a:p>
        </p:txBody>
      </p: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5562600" y="1576388"/>
          <a:ext cx="27241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Rovnice" r:id="rId7" imgW="1663560" imgH="431640" progId="Equation.3">
                  <p:embed/>
                </p:oleObj>
              </mc:Choice>
              <mc:Fallback>
                <p:oleObj name="Rovnice" r:id="rId7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76388"/>
                        <a:ext cx="27241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410200" y="1371600"/>
            <a:ext cx="3048000" cy="10668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1836738" y="3276600"/>
          <a:ext cx="287813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9" imgW="2158920" imgH="888840" progId="Equation.3">
                  <p:embed/>
                </p:oleObj>
              </mc:Choice>
              <mc:Fallback>
                <p:oleObj name="Equation" r:id="rId9" imgW="21589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276600"/>
                        <a:ext cx="287813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5791200" y="3463925"/>
          <a:ext cx="2667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Rovnice" r:id="rId11" imgW="1688760" imgH="431640" progId="Equation.3">
                  <p:embed/>
                </p:oleObj>
              </mc:Choice>
              <mc:Fallback>
                <p:oleObj name="Rovnice" r:id="rId11" imgW="1688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63925"/>
                        <a:ext cx="26670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762000" y="2971800"/>
            <a:ext cx="820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 sz="2000" b="1">
                <a:solidFill>
                  <a:schemeClr val="bg1"/>
                </a:solidFill>
              </a:rPr>
              <a:t>Pomer signál </a:t>
            </a:r>
            <a:r>
              <a:rPr lang="en-US" altLang="sk-SK" sz="2000" b="1">
                <a:solidFill>
                  <a:schemeClr val="bg1"/>
                </a:solidFill>
              </a:rPr>
              <a:t>/</a:t>
            </a:r>
            <a:r>
              <a:rPr lang="fr-FR" altLang="sk-SK" sz="2000" b="1">
                <a:solidFill>
                  <a:schemeClr val="bg1"/>
                </a:solidFill>
              </a:rPr>
              <a:t> </a:t>
            </a:r>
            <a:r>
              <a:rPr lang="sk-SK" altLang="sk-SK" sz="2000" b="1">
                <a:solidFill>
                  <a:schemeClr val="bg1"/>
                </a:solidFill>
              </a:rPr>
              <a:t>šum:                                   </a:t>
            </a:r>
            <a:r>
              <a:rPr lang="en-US" altLang="sk-SK" sz="2000" b="1">
                <a:solidFill>
                  <a:schemeClr val="bg1"/>
                </a:solidFill>
              </a:rPr>
              <a:t>V</a:t>
            </a:r>
            <a:r>
              <a:rPr lang="sk-SK" altLang="sk-SK" sz="2000" b="1">
                <a:solidFill>
                  <a:schemeClr val="bg1"/>
                </a:solidFill>
              </a:rPr>
              <a:t>rcho</a:t>
            </a:r>
            <a:r>
              <a:rPr lang="en-US" altLang="sk-SK" sz="2000" b="1">
                <a:solidFill>
                  <a:schemeClr val="bg1"/>
                </a:solidFill>
              </a:rPr>
              <a:t>lo</a:t>
            </a:r>
            <a:r>
              <a:rPr lang="sk-SK" altLang="sk-SK" sz="2000" b="1">
                <a:solidFill>
                  <a:schemeClr val="bg1"/>
                </a:solidFill>
              </a:rPr>
              <a:t>vý pomer signál</a:t>
            </a:r>
            <a:r>
              <a:rPr lang="en-US" altLang="sk-SK" sz="2000" b="1">
                <a:solidFill>
                  <a:schemeClr val="bg1"/>
                </a:solidFill>
              </a:rPr>
              <a:t> / </a:t>
            </a:r>
            <a:r>
              <a:rPr lang="sk-SK" altLang="sk-SK" sz="2000" b="1">
                <a:solidFill>
                  <a:schemeClr val="bg1"/>
                </a:solidFill>
              </a:rPr>
              <a:t>šum:</a:t>
            </a:r>
            <a:endParaRPr lang="cs-CZ" altLang="sk-SK" sz="2000" b="1">
              <a:solidFill>
                <a:schemeClr val="bg1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838200" y="3048000"/>
            <a:ext cx="7772400" cy="13716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sk-SK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838200" y="44196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- </a:t>
            </a:r>
            <a:r>
              <a:rPr lang="sk-SK" altLang="sk-SK" sz="2000">
                <a:solidFill>
                  <a:srgbClr val="FF0000"/>
                </a:solidFill>
              </a:rPr>
              <a:t>farebný rozdiel</a:t>
            </a:r>
            <a:r>
              <a:rPr lang="sk-SK" altLang="sk-SK" sz="2000"/>
              <a:t>: zložitá postupná transformácia: lin.RGB </a:t>
            </a:r>
            <a:r>
              <a:rPr lang="sk-SK" altLang="sk-SK" sz="2000"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sk-SK" sz="2000"/>
              <a:t>XYZ </a:t>
            </a:r>
            <a:r>
              <a:rPr lang="sk-SK" altLang="sk-SK" sz="2000"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sk-SK" sz="2000"/>
              <a:t> u’, v’, u’</a:t>
            </a:r>
            <a:r>
              <a:rPr lang="en-US" altLang="sk-SK" sz="2000" baseline="-25000"/>
              <a:t>n</a:t>
            </a:r>
            <a:r>
              <a:rPr lang="en-US" altLang="sk-SK" sz="2000"/>
              <a:t>, v’</a:t>
            </a:r>
            <a:r>
              <a:rPr lang="en-US" altLang="sk-SK" sz="2000" baseline="-25000"/>
              <a:t>n</a:t>
            </a:r>
            <a:r>
              <a:rPr lang="en-US" altLang="sk-SK" sz="2000"/>
              <a:t> </a:t>
            </a:r>
            <a:r>
              <a:rPr lang="sk-SK" altLang="sk-SK" sz="2000"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sk-SK" sz="2000"/>
              <a:t> L*u*v* </a:t>
            </a:r>
            <a:r>
              <a:rPr lang="sk-SK" altLang="sk-SK" sz="2000">
                <a:cs typeface="Times New Roman" pitchFamily="18" charset="0"/>
                <a:sym typeface="Symbol" pitchFamily="18" charset="2"/>
              </a:rPr>
              <a:t></a:t>
            </a:r>
            <a:endParaRPr lang="cs-CZ" altLang="sk-SK" sz="200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3269" name="Object 21"/>
          <p:cNvGraphicFramePr>
            <a:graphicFrameLocks noChangeAspect="1"/>
          </p:cNvGraphicFramePr>
          <p:nvPr/>
        </p:nvGraphicFramePr>
        <p:xfrm>
          <a:off x="3962400" y="4773613"/>
          <a:ext cx="3657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Rovnice" r:id="rId13" imgW="2209680" imgH="291960" progId="Equation.3">
                  <p:embed/>
                </p:oleObj>
              </mc:Choice>
              <mc:Fallback>
                <p:oleObj name="Rovnice" r:id="rId13" imgW="220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73613"/>
                        <a:ext cx="36576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3810000" y="4800600"/>
            <a:ext cx="3886200" cy="4572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838200" y="5257800"/>
            <a:ext cx="381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sk-SK" altLang="sk-SK"/>
              <a:t>- </a:t>
            </a:r>
            <a:r>
              <a:rPr lang="sk-SK" altLang="sk-SK" sz="2000"/>
              <a:t>zachovanie, resp. chyba </a:t>
            </a:r>
            <a:r>
              <a:rPr lang="sk-SK" altLang="sk-SK" sz="2000" b="1">
                <a:solidFill>
                  <a:schemeClr val="bg1"/>
                </a:solidFill>
              </a:rPr>
              <a:t>pohybu v sekvenciách</a:t>
            </a:r>
            <a:r>
              <a:rPr lang="sk-SK" altLang="sk-SK" sz="2000"/>
              <a:t> – zmena medzi</a:t>
            </a:r>
            <a:r>
              <a:rPr lang="en-US" altLang="sk-SK" sz="2000"/>
              <a:t>- </a:t>
            </a:r>
            <a:r>
              <a:rPr lang="sk-SK" altLang="sk-SK" sz="2000"/>
              <a:t>snímkovej korelácie </a:t>
            </a:r>
            <a:r>
              <a:rPr lang="el-GR" altLang="sk-SK" sz="2000"/>
              <a:t>Δ</a:t>
            </a:r>
            <a:r>
              <a:rPr lang="sk-SK" altLang="sk-SK" sz="2000"/>
              <a:t>R;  </a:t>
            </a:r>
            <a:endParaRPr lang="cs-CZ" altLang="sk-SK" sz="2000"/>
          </a:p>
        </p:txBody>
      </p:sp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4038600" y="5334000"/>
          <a:ext cx="46482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Rovnice" r:id="rId15" imgW="2400120" imgH="990360" progId="Equation.3">
                  <p:embed/>
                </p:oleObj>
              </mc:Choice>
              <mc:Fallback>
                <p:oleObj name="Rovnice" r:id="rId15" imgW="24001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4648200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4572000" y="6629400"/>
            <a:ext cx="4191000" cy="228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838200" y="5334000"/>
            <a:ext cx="7848600" cy="1295400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sk-SK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4572000" y="1063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fld id="{B98350F9-9B55-4C0D-BD74-CA24F6086738}" type="slidenum">
              <a:rPr lang="cs-CZ" altLang="sk-SK" sz="1200"/>
              <a:pPr/>
              <a:t>9</a:t>
            </a:fld>
            <a:endParaRPr lang="cs-CZ" altLang="sk-SK" sz="1200"/>
          </a:p>
        </p:txBody>
      </p:sp>
    </p:spTree>
    <p:extLst>
      <p:ext uri="{BB962C8B-B14F-4D97-AF65-F5344CB8AC3E}">
        <p14:creationId xmlns:p14="http://schemas.microsoft.com/office/powerpoint/2010/main" val="40591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765</Words>
  <Application>Microsoft Office PowerPoint</Application>
  <PresentationFormat>Prezentácia na obrazovke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Motív Office</vt:lpstr>
      <vt:lpstr>Rovnica</vt:lpstr>
      <vt:lpstr>Rovnice</vt:lpstr>
      <vt:lpstr>Equation</vt:lpstr>
      <vt:lpstr>Spracovanie digitálneho videa a vyhodnocovanie jeho kvality - základy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Spracovanie digitálneho videa a vyhodnocovanie jeho kvality</dc:title>
  <dc:creator>macekova</dc:creator>
  <cp:lastModifiedBy>macekova</cp:lastModifiedBy>
  <cp:revision>59</cp:revision>
  <dcterms:created xsi:type="dcterms:W3CDTF">2013-10-11T09:46:01Z</dcterms:created>
  <dcterms:modified xsi:type="dcterms:W3CDTF">2015-09-24T08:15:26Z</dcterms:modified>
</cp:coreProperties>
</file>