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9" r:id="rId3"/>
    <p:sldId id="257" r:id="rId4"/>
    <p:sldId id="276" r:id="rId5"/>
    <p:sldId id="278" r:id="rId6"/>
    <p:sldId id="279" r:id="rId7"/>
    <p:sldId id="288" r:id="rId8"/>
    <p:sldId id="289" r:id="rId9"/>
    <p:sldId id="290" r:id="rId10"/>
  </p:sldIdLst>
  <p:sldSz cx="9144000" cy="6858000" type="overhead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kumimoji="1" sz="24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kumimoji="1" sz="24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kumimoji="1" sz="24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kumimoji="1" sz="24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kumimoji="1" sz="24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rgbClr val="0000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rgbClr val="0000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rgbClr val="0000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rgbClr val="000000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00"/>
    <a:srgbClr val="FFFFFF"/>
    <a:srgbClr val="99CC00"/>
    <a:srgbClr val="C0C0C0"/>
    <a:srgbClr val="FF33CC"/>
    <a:srgbClr val="FF99CC"/>
    <a:srgbClr val="33CC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>
        <p:scale>
          <a:sx n="75" d="100"/>
          <a:sy n="75" d="100"/>
        </p:scale>
        <p:origin x="-1018" y="-6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3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200">
                <a:solidFill>
                  <a:schemeClr val="tx1"/>
                </a:solidFill>
              </a:defRPr>
            </a:lvl1pPr>
          </a:lstStyle>
          <a:p>
            <a:r>
              <a:rPr lang="cs-CZ" altLang="sk-SK"/>
              <a:t>Bhuthrus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200">
                <a:solidFill>
                  <a:schemeClr val="tx1"/>
                </a:solidFill>
              </a:defRPr>
            </a:lvl1pPr>
          </a:lstStyle>
          <a:p>
            <a:endParaRPr lang="cs-CZ" altLang="sk-SK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200">
                <a:solidFill>
                  <a:schemeClr val="tx1"/>
                </a:solidFill>
              </a:defRPr>
            </a:lvl1pPr>
          </a:lstStyle>
          <a:p>
            <a:r>
              <a:rPr lang="cs-CZ" altLang="sk-SK"/>
              <a:t>Zilina'99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200">
                <a:solidFill>
                  <a:schemeClr val="tx1"/>
                </a:solidFill>
              </a:defRPr>
            </a:lvl1pPr>
          </a:lstStyle>
          <a:p>
            <a:fld id="{1D770C60-F701-4203-8891-5AE624EF9E95}" type="slidenum">
              <a:rPr lang="cs-CZ" altLang="sk-SK"/>
              <a:pPr/>
              <a:t>‹#›</a:t>
            </a:fld>
            <a:endParaRPr lang="cs-CZ" altLang="sk-SK"/>
          </a:p>
        </p:txBody>
      </p:sp>
    </p:spTree>
    <p:extLst>
      <p:ext uri="{BB962C8B-B14F-4D97-AF65-F5344CB8AC3E}">
        <p14:creationId xmlns:p14="http://schemas.microsoft.com/office/powerpoint/2010/main" val="666477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defRPr kumimoji="0" sz="1200">
                <a:solidFill>
                  <a:schemeClr val="tx1"/>
                </a:solidFill>
              </a:defRPr>
            </a:lvl1pPr>
          </a:lstStyle>
          <a:p>
            <a:endParaRPr lang="cs-CZ" altLang="sk-SK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>
            <a:lvl1pPr algn="r">
              <a:spcBef>
                <a:spcPct val="0"/>
              </a:spcBef>
              <a:defRPr kumimoji="0" sz="1200">
                <a:solidFill>
                  <a:schemeClr val="tx1"/>
                </a:solidFill>
              </a:defRPr>
            </a:lvl1pPr>
          </a:lstStyle>
          <a:p>
            <a:endParaRPr lang="cs-CZ" altLang="sk-SK"/>
          </a:p>
        </p:txBody>
      </p:sp>
      <p:sp>
        <p:nvSpPr>
          <p:cNvPr id="3482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1227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cs-CZ" altLang="sk-SK" smtClean="0"/>
              <a:t>Klepnutím lze upravit styly předlohy textu</a:t>
            </a:r>
          </a:p>
          <a:p>
            <a:pPr lvl="1"/>
            <a:r>
              <a:rPr lang="cs-CZ" altLang="sk-SK" smtClean="0"/>
              <a:t>Druhá úroveň</a:t>
            </a:r>
          </a:p>
          <a:p>
            <a:pPr lvl="2"/>
            <a:r>
              <a:rPr lang="cs-CZ" altLang="sk-SK" smtClean="0"/>
              <a:t>Třetí úroveň</a:t>
            </a:r>
          </a:p>
          <a:p>
            <a:pPr lvl="3"/>
            <a:r>
              <a:rPr lang="cs-CZ" altLang="sk-SK" smtClean="0"/>
              <a:t>Čtvrtá úroveň</a:t>
            </a:r>
          </a:p>
          <a:p>
            <a:pPr lvl="4"/>
            <a:r>
              <a:rPr lang="cs-CZ" altLang="sk-SK" smtClean="0"/>
              <a:t>Pátá úroveň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defRPr kumimoji="0" sz="1200">
                <a:solidFill>
                  <a:schemeClr val="tx1"/>
                </a:solidFill>
              </a:defRPr>
            </a:lvl1pPr>
          </a:lstStyle>
          <a:p>
            <a:endParaRPr lang="cs-CZ" altLang="sk-SK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69363"/>
            <a:ext cx="2971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  <a:spAutoFit/>
          </a:bodyPr>
          <a:lstStyle>
            <a:lvl1pPr algn="r">
              <a:spcBef>
                <a:spcPct val="0"/>
              </a:spcBef>
              <a:defRPr kumimoji="0" sz="1200">
                <a:solidFill>
                  <a:schemeClr val="tx1"/>
                </a:solidFill>
              </a:defRPr>
            </a:lvl1pPr>
          </a:lstStyle>
          <a:p>
            <a:fld id="{9051E2FC-CDA3-4E14-A903-FF0A0EAC3397}" type="slidenum">
              <a:rPr lang="cs-CZ" altLang="sk-SK"/>
              <a:pPr/>
              <a:t>‹#›</a:t>
            </a:fld>
            <a:endParaRPr lang="cs-CZ" altLang="sk-SK"/>
          </a:p>
        </p:txBody>
      </p:sp>
    </p:spTree>
    <p:extLst>
      <p:ext uri="{BB962C8B-B14F-4D97-AF65-F5344CB8AC3E}">
        <p14:creationId xmlns:p14="http://schemas.microsoft.com/office/powerpoint/2010/main" val="4030574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FA5F97-6D10-434C-9340-A66152D7C3B0}" type="slidenum">
              <a:rPr lang="cs-CZ" altLang="sk-SK"/>
              <a:pPr/>
              <a:t>2</a:t>
            </a:fld>
            <a:endParaRPr lang="cs-CZ" altLang="sk-SK"/>
          </a:p>
        </p:txBody>
      </p:sp>
      <p:sp>
        <p:nvSpPr>
          <p:cNvPr id="399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endParaRPr lang="cs-CZ" alt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k-SK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371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CA" altLang="sk-SK" noProof="0" smtClean="0"/>
              <a:t>Klepnutím upravíte styl předlohy nadpisu.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CA" altLang="sk-SK" noProof="0" smtClean="0"/>
              <a:t>Klepnutím upravíte styl předlohy podnadpisu.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CA" altLang="sk-SK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CA" altLang="sk-SK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DC80ADA4-01A5-4F98-B259-A073653A765F}" type="slidenum">
              <a:rPr lang="en-CA" altLang="sk-SK"/>
              <a:pPr/>
              <a:t>‹#›</a:t>
            </a:fld>
            <a:endParaRPr lang="en-CA" altLang="sk-SK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k-SK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  <p:bldP spid="2560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FD01E-0C8F-4AE0-9E4D-5A611D4A6149}" type="slidenum">
              <a:rPr lang="en-CA" altLang="sk-SK"/>
              <a:pPr/>
              <a:t>‹#›</a:t>
            </a:fld>
            <a:endParaRPr lang="en-CA" altLang="sk-SK"/>
          </a:p>
        </p:txBody>
      </p:sp>
    </p:spTree>
    <p:extLst>
      <p:ext uri="{BB962C8B-B14F-4D97-AF65-F5344CB8AC3E}">
        <p14:creationId xmlns:p14="http://schemas.microsoft.com/office/powerpoint/2010/main" val="1728515344"/>
      </p:ext>
    </p:extLst>
  </p:cSld>
  <p:clrMapOvr>
    <a:masterClrMapping/>
  </p:clrMapOvr>
  <p:transition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400800" y="228600"/>
            <a:ext cx="2057400" cy="5867400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019800" cy="5867400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B4F20-3FE2-42E7-93F2-5DE52691B044}" type="slidenum">
              <a:rPr lang="en-CA" altLang="sk-SK"/>
              <a:pPr/>
              <a:t>‹#›</a:t>
            </a:fld>
            <a:endParaRPr lang="en-CA" altLang="sk-SK"/>
          </a:p>
        </p:txBody>
      </p:sp>
    </p:spTree>
    <p:extLst>
      <p:ext uri="{BB962C8B-B14F-4D97-AF65-F5344CB8AC3E}">
        <p14:creationId xmlns:p14="http://schemas.microsoft.com/office/powerpoint/2010/main" val="493400353"/>
      </p:ext>
    </p:extLst>
  </p:cSld>
  <p:clrMapOvr>
    <a:masterClrMapping/>
  </p:clrMapOvr>
  <p:transition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4AA6C-F054-4A84-BAF4-F3DE35CEC282}" type="slidenum">
              <a:rPr lang="en-CA" altLang="sk-SK"/>
              <a:pPr/>
              <a:t>‹#›</a:t>
            </a:fld>
            <a:endParaRPr lang="en-CA" altLang="sk-SK"/>
          </a:p>
        </p:txBody>
      </p:sp>
    </p:spTree>
    <p:extLst>
      <p:ext uri="{BB962C8B-B14F-4D97-AF65-F5344CB8AC3E}">
        <p14:creationId xmlns:p14="http://schemas.microsoft.com/office/powerpoint/2010/main" val="3404734820"/>
      </p:ext>
    </p:extLst>
  </p:cSld>
  <p:clrMapOvr>
    <a:masterClrMapping/>
  </p:clrMapOvr>
  <p:transition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86D4E-B96D-4CD6-9739-AC4F483876B6}" type="slidenum">
              <a:rPr lang="en-CA" altLang="sk-SK"/>
              <a:pPr/>
              <a:t>‹#›</a:t>
            </a:fld>
            <a:endParaRPr lang="en-CA" altLang="sk-SK"/>
          </a:p>
        </p:txBody>
      </p:sp>
    </p:spTree>
    <p:extLst>
      <p:ext uri="{BB962C8B-B14F-4D97-AF65-F5344CB8AC3E}">
        <p14:creationId xmlns:p14="http://schemas.microsoft.com/office/powerpoint/2010/main" val="1674917707"/>
      </p:ext>
    </p:extLst>
  </p:cSld>
  <p:clrMapOvr>
    <a:masterClrMapping/>
  </p:clrMapOvr>
  <p:transition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8CE50-2F71-48A6-AAC7-B0C8DDFADBE8}" type="slidenum">
              <a:rPr lang="en-CA" altLang="sk-SK"/>
              <a:pPr/>
              <a:t>‹#›</a:t>
            </a:fld>
            <a:endParaRPr lang="en-CA" altLang="sk-SK"/>
          </a:p>
        </p:txBody>
      </p:sp>
    </p:spTree>
    <p:extLst>
      <p:ext uri="{BB962C8B-B14F-4D97-AF65-F5344CB8AC3E}">
        <p14:creationId xmlns:p14="http://schemas.microsoft.com/office/powerpoint/2010/main" val="1380489766"/>
      </p:ext>
    </p:extLst>
  </p:cSld>
  <p:clrMapOvr>
    <a:masterClrMapping/>
  </p:clrMapOvr>
  <p:transition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FBBD1-06CA-4F6B-8F97-F46CC3B1402D}" type="slidenum">
              <a:rPr lang="en-CA" altLang="sk-SK"/>
              <a:pPr/>
              <a:t>‹#›</a:t>
            </a:fld>
            <a:endParaRPr lang="en-CA" altLang="sk-SK"/>
          </a:p>
        </p:txBody>
      </p:sp>
    </p:spTree>
    <p:extLst>
      <p:ext uri="{BB962C8B-B14F-4D97-AF65-F5344CB8AC3E}">
        <p14:creationId xmlns:p14="http://schemas.microsoft.com/office/powerpoint/2010/main" val="96126891"/>
      </p:ext>
    </p:extLst>
  </p:cSld>
  <p:clrMapOvr>
    <a:masterClrMapping/>
  </p:clrMapOvr>
  <p:transition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71BFF8-8C3E-4544-BE23-71B8B237F134}" type="slidenum">
              <a:rPr lang="en-CA" altLang="sk-SK"/>
              <a:pPr/>
              <a:t>‹#›</a:t>
            </a:fld>
            <a:endParaRPr lang="en-CA" altLang="sk-SK"/>
          </a:p>
        </p:txBody>
      </p:sp>
    </p:spTree>
    <p:extLst>
      <p:ext uri="{BB962C8B-B14F-4D97-AF65-F5344CB8AC3E}">
        <p14:creationId xmlns:p14="http://schemas.microsoft.com/office/powerpoint/2010/main" val="1361045921"/>
      </p:ext>
    </p:extLst>
  </p:cSld>
  <p:clrMapOvr>
    <a:masterClrMapping/>
  </p:clrMapOvr>
  <p:transition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2E987-AA7D-4245-BCF1-621A499193E4}" type="slidenum">
              <a:rPr lang="en-CA" altLang="sk-SK"/>
              <a:pPr/>
              <a:t>‹#›</a:t>
            </a:fld>
            <a:endParaRPr lang="en-CA" altLang="sk-SK"/>
          </a:p>
        </p:txBody>
      </p:sp>
    </p:spTree>
    <p:extLst>
      <p:ext uri="{BB962C8B-B14F-4D97-AF65-F5344CB8AC3E}">
        <p14:creationId xmlns:p14="http://schemas.microsoft.com/office/powerpoint/2010/main" val="3391391332"/>
      </p:ext>
    </p:extLst>
  </p:cSld>
  <p:clrMapOvr>
    <a:masterClrMapping/>
  </p:clrMapOvr>
  <p:transition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35790-29DF-4A0F-896A-7F83A6F50169}" type="slidenum">
              <a:rPr lang="en-CA" altLang="sk-SK"/>
              <a:pPr/>
              <a:t>‹#›</a:t>
            </a:fld>
            <a:endParaRPr lang="en-CA" altLang="sk-SK"/>
          </a:p>
        </p:txBody>
      </p:sp>
    </p:spTree>
    <p:extLst>
      <p:ext uri="{BB962C8B-B14F-4D97-AF65-F5344CB8AC3E}">
        <p14:creationId xmlns:p14="http://schemas.microsoft.com/office/powerpoint/2010/main" val="162822371"/>
      </p:ext>
    </p:extLst>
  </p:cSld>
  <p:clrMapOvr>
    <a:masterClrMapping/>
  </p:clrMapOvr>
  <p:transition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F336DB-2D83-4D08-864E-E3E1AD658FF1}" type="slidenum">
              <a:rPr lang="en-CA" altLang="sk-SK"/>
              <a:pPr/>
              <a:t>‹#›</a:t>
            </a:fld>
            <a:endParaRPr lang="en-CA" altLang="sk-SK"/>
          </a:p>
        </p:txBody>
      </p:sp>
    </p:spTree>
    <p:extLst>
      <p:ext uri="{BB962C8B-B14F-4D97-AF65-F5344CB8AC3E}">
        <p14:creationId xmlns:p14="http://schemas.microsoft.com/office/powerpoint/2010/main" val="2928956305"/>
      </p:ext>
    </p:extLst>
  </p:cSld>
  <p:clrMapOvr>
    <a:masterClrMapping/>
  </p:clrMapOvr>
  <p:transition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rotWithShape="0">
          <a:gsLst>
            <a:gs pos="0">
              <a:srgbClr val="C0C0C0"/>
            </a:gs>
            <a:gs pos="100000">
              <a:srgbClr val="C0C0C0">
                <a:gamma/>
                <a:tint val="94118"/>
                <a:invGamma/>
              </a:srgb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7772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sk-SK" smtClean="0"/>
              <a:t>Klepnutím upravíte styl předlohy nadpisu.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sk-SK" smtClean="0"/>
              <a:t>Klepnutím upravíte styly předlohy textu.</a:t>
            </a:r>
          </a:p>
          <a:p>
            <a:pPr lvl="1"/>
            <a:r>
              <a:rPr lang="en-CA" altLang="sk-SK" smtClean="0"/>
              <a:t>Druhá úroveň</a:t>
            </a:r>
          </a:p>
          <a:p>
            <a:pPr lvl="2"/>
            <a:r>
              <a:rPr lang="en-CA" altLang="sk-SK" smtClean="0"/>
              <a:t>Třetí úroveň</a:t>
            </a:r>
          </a:p>
          <a:p>
            <a:pPr lvl="3"/>
            <a:r>
              <a:rPr lang="en-CA" altLang="sk-SK" smtClean="0"/>
              <a:t>Čtvrtá úroveň</a:t>
            </a:r>
          </a:p>
          <a:p>
            <a:pPr lvl="4"/>
            <a:r>
              <a:rPr lang="en-CA" altLang="sk-SK" smtClean="0"/>
              <a:t>Pátá úroveň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CA" altLang="sk-SK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CA" altLang="sk-SK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64A08061-AB35-4DE3-8D14-1AC120CE96C2}" type="slidenum">
              <a:rPr lang="en-CA" altLang="sk-SK"/>
              <a:pPr/>
              <a:t>‹#›</a:t>
            </a:fld>
            <a:endParaRPr lang="en-CA" altLang="sk-SK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k-SK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 animBg="1"/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Monotype Sort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Monotype Sort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rgbClr val="DDD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9" name="Group 13"/>
          <p:cNvGrpSpPr>
            <a:grpSpLocks/>
          </p:cNvGrpSpPr>
          <p:nvPr/>
        </p:nvGrpSpPr>
        <p:grpSpPr bwMode="auto">
          <a:xfrm>
            <a:off x="1828800" y="838200"/>
            <a:ext cx="6096000" cy="5257800"/>
            <a:chOff x="1152" y="528"/>
            <a:chExt cx="3840" cy="3312"/>
          </a:xfrm>
        </p:grpSpPr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3360" y="528"/>
              <a:ext cx="1632" cy="1680"/>
            </a:xfrm>
            <a:prstGeom prst="rect">
              <a:avLst/>
            </a:prstGeom>
            <a:gradFill rotWithShape="0">
              <a:gsLst>
                <a:gs pos="0">
                  <a:srgbClr val="C0C0C0">
                    <a:gamma/>
                    <a:shade val="87843"/>
                    <a:invGamma/>
                  </a:srgbClr>
                </a:gs>
                <a:gs pos="50000">
                  <a:srgbClr val="C0C0C0"/>
                </a:gs>
                <a:gs pos="100000">
                  <a:srgbClr val="C0C0C0">
                    <a:gamma/>
                    <a:shade val="87843"/>
                    <a:invGamma/>
                  </a:srgbClr>
                </a:gs>
              </a:gsLst>
              <a:lin ang="18900000" scaled="1"/>
            </a:gradFill>
            <a:ln w="12700" cap="sq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sk-SK"/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2784" y="912"/>
              <a:ext cx="1632" cy="1680"/>
            </a:xfrm>
            <a:prstGeom prst="rect">
              <a:avLst/>
            </a:prstGeom>
            <a:gradFill rotWithShape="0">
              <a:gsLst>
                <a:gs pos="0">
                  <a:srgbClr val="C0C0C0">
                    <a:gamma/>
                    <a:shade val="87843"/>
                    <a:invGamma/>
                  </a:srgbClr>
                </a:gs>
                <a:gs pos="50000">
                  <a:srgbClr val="C0C0C0"/>
                </a:gs>
                <a:gs pos="100000">
                  <a:srgbClr val="C0C0C0">
                    <a:gamma/>
                    <a:shade val="87843"/>
                    <a:invGamma/>
                  </a:srgbClr>
                </a:gs>
              </a:gsLst>
              <a:lin ang="18900000" scaled="1"/>
            </a:gradFill>
            <a:ln w="12700" cap="sq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sk-SK"/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2256" y="1296"/>
              <a:ext cx="1632" cy="1680"/>
            </a:xfrm>
            <a:prstGeom prst="rect">
              <a:avLst/>
            </a:prstGeom>
            <a:gradFill rotWithShape="0">
              <a:gsLst>
                <a:gs pos="0">
                  <a:srgbClr val="C0C0C0">
                    <a:gamma/>
                    <a:shade val="87843"/>
                    <a:invGamma/>
                  </a:srgbClr>
                </a:gs>
                <a:gs pos="50000">
                  <a:srgbClr val="C0C0C0"/>
                </a:gs>
                <a:gs pos="100000">
                  <a:srgbClr val="C0C0C0">
                    <a:gamma/>
                    <a:shade val="87843"/>
                    <a:invGamma/>
                  </a:srgbClr>
                </a:gs>
              </a:gsLst>
              <a:lin ang="18900000" scaled="1"/>
            </a:gradFill>
            <a:ln w="12700" cap="sq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sk-SK"/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1728" y="1776"/>
              <a:ext cx="1632" cy="1680"/>
            </a:xfrm>
            <a:prstGeom prst="rect">
              <a:avLst/>
            </a:prstGeom>
            <a:gradFill rotWithShape="0">
              <a:gsLst>
                <a:gs pos="0">
                  <a:srgbClr val="C0C0C0">
                    <a:gamma/>
                    <a:shade val="87843"/>
                    <a:invGamma/>
                  </a:srgbClr>
                </a:gs>
                <a:gs pos="50000">
                  <a:srgbClr val="C0C0C0"/>
                </a:gs>
                <a:gs pos="100000">
                  <a:srgbClr val="C0C0C0">
                    <a:gamma/>
                    <a:shade val="87843"/>
                    <a:invGamma/>
                  </a:srgbClr>
                </a:gs>
              </a:gsLst>
              <a:lin ang="18900000" scaled="1"/>
            </a:gradFill>
            <a:ln w="12700" cap="sq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sk-SK"/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1152" y="2160"/>
              <a:ext cx="1632" cy="1680"/>
            </a:xfrm>
            <a:prstGeom prst="rect">
              <a:avLst/>
            </a:prstGeom>
            <a:gradFill rotWithShape="0">
              <a:gsLst>
                <a:gs pos="0">
                  <a:srgbClr val="C0C0C0">
                    <a:gamma/>
                    <a:shade val="87843"/>
                    <a:invGamma/>
                  </a:srgbClr>
                </a:gs>
                <a:gs pos="50000">
                  <a:srgbClr val="C0C0C0"/>
                </a:gs>
                <a:gs pos="100000">
                  <a:srgbClr val="C0C0C0">
                    <a:gamma/>
                    <a:shade val="87843"/>
                    <a:invGamma/>
                  </a:srgbClr>
                </a:gs>
              </a:gsLst>
              <a:lin ang="18900000" scaled="1"/>
            </a:gradFill>
            <a:ln w="12700" cap="sq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sk-SK"/>
            </a:p>
          </p:txBody>
        </p:sp>
      </p:grpSp>
      <p:sp>
        <p:nvSpPr>
          <p:cNvPr id="4098" name="Rectangle 2"/>
          <p:cNvSpPr>
            <a:spLocks noChangeArrowheads="1"/>
          </p:cNvSpPr>
          <p:nvPr>
            <p:ph type="ctrTitle"/>
          </p:nvPr>
        </p:nvSpPr>
        <p:spPr>
          <a:xfrm>
            <a:off x="609600" y="762000"/>
            <a:ext cx="7696200" cy="1371600"/>
          </a:xfrm>
          <a:noFill/>
          <a:ln/>
        </p:spPr>
        <p:txBody>
          <a:bodyPr lIns="21600" tIns="46038" rIns="21600" bIns="46038" anchor="ctr"/>
          <a:lstStyle/>
          <a:p>
            <a:r>
              <a:rPr kumimoji="0" lang="en-US" altLang="sk-SK" sz="3600" b="1">
                <a:solidFill>
                  <a:srgbClr val="000000"/>
                </a:solidFill>
                <a:effectLst/>
              </a:rPr>
              <a:t>Spracovanie digit</a:t>
            </a:r>
            <a:r>
              <a:rPr kumimoji="0" lang="sk-SK" altLang="sk-SK" sz="3600" b="1">
                <a:solidFill>
                  <a:srgbClr val="000000"/>
                </a:solidFill>
                <a:effectLst/>
              </a:rPr>
              <a:t>á</a:t>
            </a:r>
            <a:r>
              <a:rPr kumimoji="0" lang="en-US" altLang="sk-SK" sz="3600" b="1">
                <a:solidFill>
                  <a:srgbClr val="000000"/>
                </a:solidFill>
                <a:effectLst/>
              </a:rPr>
              <a:t>lneho</a:t>
            </a:r>
            <a:r>
              <a:rPr kumimoji="0" lang="sk-SK" altLang="sk-SK" sz="3600" b="1">
                <a:solidFill>
                  <a:srgbClr val="000000"/>
                </a:solidFill>
                <a:effectLst/>
              </a:rPr>
              <a:t> obrazového signálu</a:t>
            </a:r>
            <a:endParaRPr kumimoji="0" lang="cs-CZ" altLang="sk-SK" sz="3600" b="1">
              <a:solidFill>
                <a:srgbClr val="000000"/>
              </a:solidFill>
              <a:effectLst/>
            </a:endParaRP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270992"/>
          </a:xfrm>
        </p:spPr>
        <p:txBody>
          <a:bodyPr/>
          <a:lstStyle/>
          <a:p>
            <a:r>
              <a:rPr lang="sk-SK" altLang="sk-SK" dirty="0" err="1"/>
              <a:t>TT</a:t>
            </a:r>
            <a:r>
              <a:rPr lang="sk-SK" altLang="sk-SK" dirty="0"/>
              <a:t> cvičenie </a:t>
            </a:r>
            <a:r>
              <a:rPr lang="en-US" altLang="sk-SK" dirty="0" smtClean="0"/>
              <a:t>3</a:t>
            </a:r>
            <a:endParaRPr lang="sk-SK" altLang="sk-SK" dirty="0"/>
          </a:p>
          <a:p>
            <a:r>
              <a:rPr lang="sk-SK" altLang="sk-SK" dirty="0" smtClean="0"/>
              <a:t>20</a:t>
            </a:r>
            <a:r>
              <a:rPr lang="en-US" altLang="sk-SK" dirty="0" smtClean="0"/>
              <a:t>14/15</a:t>
            </a:r>
          </a:p>
        </p:txBody>
      </p:sp>
      <p:sp>
        <p:nvSpPr>
          <p:cNvPr id="2" name="BlokTextu 1"/>
          <p:cNvSpPr txBox="1"/>
          <p:nvPr/>
        </p:nvSpPr>
        <p:spPr>
          <a:xfrm>
            <a:off x="3124200" y="5486399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i="1" dirty="0" smtClean="0">
                <a:latin typeface="Brush Script MT" panose="03060802040406070304" pitchFamily="66" charset="0"/>
                <a:cs typeface="Adobe Arabic" pitchFamily="18" charset="-78"/>
              </a:rPr>
              <a:t>Lˇ. Maceková</a:t>
            </a:r>
            <a:endParaRPr lang="en-US" sz="3200" i="1" dirty="0">
              <a:latin typeface="Brush Script MT" panose="03060802040406070304" pitchFamily="66" charset="0"/>
              <a:cs typeface="Adobe Arabic" pitchFamily="18" charset="-78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 autoUpdateAnimBg="0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87" name="Group 75"/>
          <p:cNvGrpSpPr>
            <a:grpSpLocks/>
          </p:cNvGrpSpPr>
          <p:nvPr/>
        </p:nvGrpSpPr>
        <p:grpSpPr bwMode="auto">
          <a:xfrm>
            <a:off x="685800" y="1600200"/>
            <a:ext cx="3810000" cy="2725738"/>
            <a:chOff x="432" y="1008"/>
            <a:chExt cx="2400" cy="1717"/>
          </a:xfrm>
        </p:grpSpPr>
        <p:sp>
          <p:nvSpPr>
            <p:cNvPr id="38932" name="Rectangle 20"/>
            <p:cNvSpPr>
              <a:spLocks noChangeArrowheads="1"/>
            </p:cNvSpPr>
            <p:nvPr/>
          </p:nvSpPr>
          <p:spPr bwMode="auto">
            <a:xfrm>
              <a:off x="1597" y="1008"/>
              <a:ext cx="1235" cy="1179"/>
            </a:xfrm>
            <a:prstGeom prst="rect">
              <a:avLst/>
            </a:prstGeom>
            <a:pattFill prst="smGrid">
              <a:fgClr>
                <a:srgbClr val="000000"/>
              </a:fgClr>
              <a:bgClr>
                <a:srgbClr val="FFFFFF"/>
              </a:bgClr>
            </a:pattFill>
            <a:ln w="381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8933" name="Rectangle 21"/>
            <p:cNvSpPr>
              <a:spLocks noChangeArrowheads="1"/>
            </p:cNvSpPr>
            <p:nvPr/>
          </p:nvSpPr>
          <p:spPr bwMode="auto">
            <a:xfrm>
              <a:off x="818" y="1292"/>
              <a:ext cx="1235" cy="1179"/>
            </a:xfrm>
            <a:prstGeom prst="rect">
              <a:avLst/>
            </a:prstGeom>
            <a:pattFill prst="smGrid">
              <a:fgClr>
                <a:srgbClr val="000000"/>
              </a:fgClr>
              <a:bgClr>
                <a:srgbClr val="FFFFFF"/>
              </a:bgClr>
            </a:pattFill>
            <a:ln w="381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8934" name="Rectangle 22"/>
            <p:cNvSpPr>
              <a:spLocks noChangeArrowheads="1"/>
            </p:cNvSpPr>
            <p:nvPr/>
          </p:nvSpPr>
          <p:spPr bwMode="auto">
            <a:xfrm>
              <a:off x="602" y="1410"/>
              <a:ext cx="1235" cy="1179"/>
            </a:xfrm>
            <a:prstGeom prst="rect">
              <a:avLst/>
            </a:prstGeom>
            <a:pattFill prst="smGrid">
              <a:fgClr>
                <a:srgbClr val="000000"/>
              </a:fgClr>
              <a:bgClr>
                <a:srgbClr val="FFFFFF"/>
              </a:bgClr>
            </a:pattFill>
            <a:ln w="381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8935" name="Rectangle 23"/>
            <p:cNvSpPr>
              <a:spLocks noChangeArrowheads="1"/>
            </p:cNvSpPr>
            <p:nvPr/>
          </p:nvSpPr>
          <p:spPr bwMode="auto">
            <a:xfrm>
              <a:off x="432" y="1546"/>
              <a:ext cx="1235" cy="1179"/>
            </a:xfrm>
            <a:prstGeom prst="rect">
              <a:avLst/>
            </a:prstGeom>
            <a:pattFill prst="smGrid">
              <a:fgClr>
                <a:srgbClr val="000000"/>
              </a:fgClr>
              <a:bgClr>
                <a:srgbClr val="FFFFFF"/>
              </a:bgClr>
            </a:pattFill>
            <a:ln w="381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38941" name="Text Box 29"/>
          <p:cNvSpPr txBox="1">
            <a:spLocks noChangeArrowheads="1"/>
          </p:cNvSpPr>
          <p:nvPr/>
        </p:nvSpPr>
        <p:spPr bwMode="auto">
          <a:xfrm>
            <a:off x="762000" y="838200"/>
            <a:ext cx="79867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800" b="1">
                <a:solidFill>
                  <a:schemeClr val="folHlink"/>
                </a:solidFill>
              </a:rPr>
              <a:t>Model digitálneho obrazu a obrazovej sekvencie</a:t>
            </a:r>
            <a:endParaRPr lang="cs-CZ" altLang="sk-SK" sz="2800" b="1">
              <a:solidFill>
                <a:schemeClr val="folHlink"/>
              </a:solidFill>
            </a:endParaRPr>
          </a:p>
        </p:txBody>
      </p:sp>
      <p:sp>
        <p:nvSpPr>
          <p:cNvPr id="38944" name="Text Box 32"/>
          <p:cNvSpPr txBox="1">
            <a:spLocks noChangeArrowheads="1"/>
          </p:cNvSpPr>
          <p:nvPr/>
        </p:nvSpPr>
        <p:spPr bwMode="auto">
          <a:xfrm>
            <a:off x="4648200" y="1295400"/>
            <a:ext cx="4191000" cy="469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20000"/>
              </a:spcBef>
              <a:buFont typeface="Wingdings" pitchFamily="2" charset="2"/>
              <a:buChar char="ü"/>
            </a:pPr>
            <a:r>
              <a:rPr lang="sk-SK" altLang="sk-SK"/>
              <a:t>matice </a:t>
            </a:r>
            <a:r>
              <a:rPr lang="en-US" altLang="sk-SK"/>
              <a:t>M x N</a:t>
            </a:r>
            <a:r>
              <a:rPr lang="sk-SK" altLang="sk-SK"/>
              <a:t> bodov (</a:t>
            </a:r>
            <a:r>
              <a:rPr lang="sk-SK" altLang="sk-SK" b="1"/>
              <a:t>pixelov)</a:t>
            </a:r>
            <a:endParaRPr lang="en-US" altLang="sk-SK"/>
          </a:p>
          <a:p>
            <a:pPr>
              <a:spcBef>
                <a:spcPct val="20000"/>
              </a:spcBef>
              <a:buFont typeface="Wingdings" pitchFamily="2" charset="2"/>
              <a:buChar char="ü"/>
            </a:pPr>
            <a:r>
              <a:rPr lang="sk-SK" altLang="sk-SK"/>
              <a:t>úroveň jasu: 8 bit</a:t>
            </a:r>
            <a:r>
              <a:rPr lang="en-US" altLang="sk-SK"/>
              <a:t>/</a:t>
            </a:r>
            <a:r>
              <a:rPr lang="fr-FR" altLang="sk-SK"/>
              <a:t>pixel</a:t>
            </a:r>
            <a:r>
              <a:rPr lang="sk-SK" altLang="sk-SK"/>
              <a:t> (ČB obraz)</a:t>
            </a:r>
          </a:p>
          <a:p>
            <a:pPr>
              <a:spcBef>
                <a:spcPct val="20000"/>
              </a:spcBef>
              <a:buFont typeface="Wingdings" pitchFamily="2" charset="2"/>
              <a:buChar char="ü"/>
            </a:pPr>
            <a:endParaRPr lang="sk-SK" altLang="sk-SK"/>
          </a:p>
          <a:p>
            <a:pPr>
              <a:spcBef>
                <a:spcPct val="20000"/>
              </a:spcBef>
              <a:buFont typeface="Wingdings" pitchFamily="2" charset="2"/>
              <a:buChar char="ü"/>
            </a:pPr>
            <a:r>
              <a:rPr lang="sk-SK" altLang="sk-SK"/>
              <a:t> </a:t>
            </a:r>
            <a:r>
              <a:rPr lang="sk-SK" altLang="sk-SK">
                <a:solidFill>
                  <a:schemeClr val="bg1"/>
                </a:solidFill>
              </a:rPr>
              <a:t>3 x 8 bit </a:t>
            </a:r>
            <a:r>
              <a:rPr lang="en-US" altLang="sk-SK">
                <a:solidFill>
                  <a:schemeClr val="bg1"/>
                </a:solidFill>
              </a:rPr>
              <a:t>/pixel</a:t>
            </a:r>
            <a:r>
              <a:rPr lang="sk-SK" altLang="sk-SK">
                <a:solidFill>
                  <a:schemeClr val="bg1"/>
                </a:solidFill>
              </a:rPr>
              <a:t> - dig. vyjadrenie farby (napr. </a:t>
            </a:r>
            <a:r>
              <a:rPr lang="sk-SK" altLang="sk-SK">
                <a:solidFill>
                  <a:srgbClr val="FF0000"/>
                </a:solidFill>
              </a:rPr>
              <a:t>R</a:t>
            </a:r>
            <a:r>
              <a:rPr lang="sk-SK" altLang="sk-SK">
                <a:solidFill>
                  <a:srgbClr val="33CC33"/>
                </a:solidFill>
              </a:rPr>
              <a:t>G</a:t>
            </a:r>
            <a:r>
              <a:rPr lang="sk-SK" altLang="sk-SK">
                <a:solidFill>
                  <a:schemeClr val="bg1"/>
                </a:solidFill>
              </a:rPr>
              <a:t>B)</a:t>
            </a:r>
          </a:p>
          <a:p>
            <a:pPr>
              <a:spcBef>
                <a:spcPct val="20000"/>
              </a:spcBef>
              <a:buFont typeface="Wingdings" pitchFamily="2" charset="2"/>
              <a:buChar char="ü"/>
            </a:pPr>
            <a:endParaRPr lang="sk-SK" altLang="sk-SK"/>
          </a:p>
          <a:p>
            <a:pPr>
              <a:spcBef>
                <a:spcPct val="20000"/>
              </a:spcBef>
              <a:buFont typeface="Wingdings" pitchFamily="2" charset="2"/>
              <a:buChar char="ü"/>
            </a:pPr>
            <a:endParaRPr lang="sk-SK" altLang="sk-SK"/>
          </a:p>
          <a:p>
            <a:pPr>
              <a:spcBef>
                <a:spcPct val="20000"/>
              </a:spcBef>
              <a:buFont typeface="Wingdings" pitchFamily="2" charset="2"/>
              <a:buChar char="ü"/>
            </a:pPr>
            <a:r>
              <a:rPr lang="sk-SK" altLang="sk-SK"/>
              <a:t>obrazová sekvencia = 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lang="sk-SK" altLang="sk-SK"/>
              <a:t>   (</a:t>
            </a:r>
            <a:r>
              <a:rPr lang="sk-SK" altLang="sk-SK" i="1"/>
              <a:t>n</a:t>
            </a:r>
            <a:r>
              <a:rPr lang="sk-SK" altLang="sk-SK"/>
              <a:t> snímok </a:t>
            </a:r>
            <a:r>
              <a:rPr lang="en-US" altLang="sk-SK"/>
              <a:t>/ </a:t>
            </a:r>
            <a:r>
              <a:rPr lang="sk-SK" altLang="sk-SK"/>
              <a:t>se</a:t>
            </a:r>
            <a:r>
              <a:rPr lang="en-US" altLang="sk-SK"/>
              <a:t>c</a:t>
            </a:r>
            <a:r>
              <a:rPr lang="sk-SK" altLang="sk-SK"/>
              <a:t>.) </a:t>
            </a:r>
            <a:r>
              <a:rPr lang="sk-SK" altLang="sk-SK">
                <a:sym typeface="Symbol" pitchFamily="18" charset="2"/>
              </a:rPr>
              <a:t></a:t>
            </a:r>
            <a:r>
              <a:rPr lang="sk-SK" altLang="sk-SK"/>
              <a:t> čas, 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lang="sk-SK" altLang="sk-SK"/>
              <a:t>t.j. obrovské množstvo dát</a:t>
            </a:r>
            <a:endParaRPr lang="cs-CZ" altLang="sk-SK"/>
          </a:p>
        </p:txBody>
      </p:sp>
      <p:sp>
        <p:nvSpPr>
          <p:cNvPr id="38966" name="Text Box 54"/>
          <p:cNvSpPr txBox="1">
            <a:spLocks noChangeArrowheads="1"/>
          </p:cNvSpPr>
          <p:nvPr/>
        </p:nvSpPr>
        <p:spPr bwMode="auto">
          <a:xfrm>
            <a:off x="304800" y="3200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/>
              <a:t>M</a:t>
            </a:r>
            <a:endParaRPr lang="cs-CZ" altLang="sk-SK"/>
          </a:p>
        </p:txBody>
      </p:sp>
      <p:sp>
        <p:nvSpPr>
          <p:cNvPr id="38968" name="Text Box 56"/>
          <p:cNvSpPr txBox="1">
            <a:spLocks noChangeArrowheads="1"/>
          </p:cNvSpPr>
          <p:nvPr/>
        </p:nvSpPr>
        <p:spPr bwMode="auto">
          <a:xfrm>
            <a:off x="1524000" y="1905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/>
              <a:t>N</a:t>
            </a:r>
            <a:endParaRPr lang="cs-CZ" altLang="sk-SK"/>
          </a:p>
        </p:txBody>
      </p:sp>
      <p:sp>
        <p:nvSpPr>
          <p:cNvPr id="38971" name="Rectangle 59"/>
          <p:cNvSpPr>
            <a:spLocks noChangeArrowheads="1"/>
          </p:cNvSpPr>
          <p:nvPr/>
        </p:nvSpPr>
        <p:spPr bwMode="auto">
          <a:xfrm>
            <a:off x="3400425" y="2257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38974" name="Rectangle 62"/>
          <p:cNvSpPr>
            <a:spLocks noChangeArrowheads="1"/>
          </p:cNvSpPr>
          <p:nvPr/>
        </p:nvSpPr>
        <p:spPr bwMode="auto">
          <a:xfrm>
            <a:off x="3400425" y="2257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38978" name="Rectangle 66"/>
          <p:cNvSpPr>
            <a:spLocks noChangeArrowheads="1"/>
          </p:cNvSpPr>
          <p:nvPr/>
        </p:nvSpPr>
        <p:spPr bwMode="auto">
          <a:xfrm flipV="1">
            <a:off x="3048000" y="3733800"/>
            <a:ext cx="76200" cy="76200"/>
          </a:xfrm>
          <a:prstGeom prst="rect">
            <a:avLst/>
          </a:prstGeom>
          <a:solidFill>
            <a:srgbClr val="996633"/>
          </a:solidFill>
          <a:ln w="127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sk-SK"/>
          </a:p>
        </p:txBody>
      </p:sp>
      <p:sp>
        <p:nvSpPr>
          <p:cNvPr id="38979" name="Line 67"/>
          <p:cNvSpPr>
            <a:spLocks noChangeShapeType="1"/>
          </p:cNvSpPr>
          <p:nvPr/>
        </p:nvSpPr>
        <p:spPr bwMode="auto">
          <a:xfrm>
            <a:off x="3200400" y="3810000"/>
            <a:ext cx="381000" cy="762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38983" name="Oval 71"/>
          <p:cNvSpPr>
            <a:spLocks noChangeArrowheads="1"/>
          </p:cNvSpPr>
          <p:nvPr/>
        </p:nvSpPr>
        <p:spPr bwMode="auto">
          <a:xfrm>
            <a:off x="2971800" y="3657600"/>
            <a:ext cx="228600" cy="228600"/>
          </a:xfrm>
          <a:prstGeom prst="ellips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sk-SK"/>
          </a:p>
        </p:txBody>
      </p:sp>
      <p:grpSp>
        <p:nvGrpSpPr>
          <p:cNvPr id="38989" name="Group 77"/>
          <p:cNvGrpSpPr>
            <a:grpSpLocks/>
          </p:cNvGrpSpPr>
          <p:nvPr/>
        </p:nvGrpSpPr>
        <p:grpSpPr bwMode="auto">
          <a:xfrm>
            <a:off x="3581400" y="3657600"/>
            <a:ext cx="685800" cy="609600"/>
            <a:chOff x="2256" y="2304"/>
            <a:chExt cx="432" cy="384"/>
          </a:xfrm>
        </p:grpSpPr>
        <p:sp>
          <p:nvSpPr>
            <p:cNvPr id="38980" name="Rectangle 68"/>
            <p:cNvSpPr>
              <a:spLocks noChangeArrowheads="1"/>
            </p:cNvSpPr>
            <p:nvPr/>
          </p:nvSpPr>
          <p:spPr bwMode="auto">
            <a:xfrm flipV="1">
              <a:off x="2304" y="2448"/>
              <a:ext cx="48" cy="48"/>
            </a:xfrm>
            <a:prstGeom prst="rect">
              <a:avLst/>
            </a:prstGeom>
            <a:solidFill>
              <a:srgbClr val="FF0000"/>
            </a:solidFill>
            <a:ln w="1270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sk-SK"/>
            </a:p>
          </p:txBody>
        </p:sp>
        <p:sp>
          <p:nvSpPr>
            <p:cNvPr id="38981" name="Rectangle 69"/>
            <p:cNvSpPr>
              <a:spLocks noChangeArrowheads="1"/>
            </p:cNvSpPr>
            <p:nvPr/>
          </p:nvSpPr>
          <p:spPr bwMode="auto">
            <a:xfrm flipV="1">
              <a:off x="2448" y="2448"/>
              <a:ext cx="48" cy="48"/>
            </a:xfrm>
            <a:prstGeom prst="rect">
              <a:avLst/>
            </a:prstGeom>
            <a:solidFill>
              <a:srgbClr val="339966"/>
            </a:solidFill>
            <a:ln w="1270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sk-SK"/>
            </a:p>
          </p:txBody>
        </p:sp>
        <p:sp>
          <p:nvSpPr>
            <p:cNvPr id="38982" name="Rectangle 70"/>
            <p:cNvSpPr>
              <a:spLocks noChangeArrowheads="1"/>
            </p:cNvSpPr>
            <p:nvPr/>
          </p:nvSpPr>
          <p:spPr bwMode="auto">
            <a:xfrm flipV="1">
              <a:off x="2592" y="2448"/>
              <a:ext cx="48" cy="48"/>
            </a:xfrm>
            <a:prstGeom prst="rect">
              <a:avLst/>
            </a:prstGeom>
            <a:solidFill>
              <a:srgbClr val="0000FF"/>
            </a:solidFill>
            <a:ln w="1270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sk-SK"/>
            </a:p>
          </p:txBody>
        </p:sp>
        <p:sp>
          <p:nvSpPr>
            <p:cNvPr id="38984" name="Oval 72"/>
            <p:cNvSpPr>
              <a:spLocks noChangeArrowheads="1"/>
            </p:cNvSpPr>
            <p:nvPr/>
          </p:nvSpPr>
          <p:spPr bwMode="auto">
            <a:xfrm>
              <a:off x="2256" y="2304"/>
              <a:ext cx="432" cy="384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50000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sk-SK"/>
            </a:p>
          </p:txBody>
        </p:sp>
      </p:grpSp>
      <p:sp>
        <p:nvSpPr>
          <p:cNvPr id="38990" name="Text Box 78"/>
          <p:cNvSpPr txBox="1">
            <a:spLocks noChangeArrowheads="1"/>
          </p:cNvSpPr>
          <p:nvPr/>
        </p:nvSpPr>
        <p:spPr bwMode="auto">
          <a:xfrm>
            <a:off x="4572000" y="106363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800" rIns="90000" bIns="46800">
            <a:spAutoFit/>
          </a:bodyPr>
          <a:lstStyle/>
          <a:p>
            <a:fld id="{B6EDA5B3-59FB-4069-B034-E88702C145C2}" type="slidenum">
              <a:rPr lang="cs-CZ" altLang="sk-SK" sz="1200"/>
              <a:pPr/>
              <a:t>2</a:t>
            </a:fld>
            <a:endParaRPr lang="cs-CZ" altLang="sk-SK" sz="1200"/>
          </a:p>
        </p:txBody>
      </p:sp>
      <p:sp>
        <p:nvSpPr>
          <p:cNvPr id="38991" name="Text Box 79"/>
          <p:cNvSpPr txBox="1">
            <a:spLocks noChangeArrowheads="1"/>
          </p:cNvSpPr>
          <p:nvPr/>
        </p:nvSpPr>
        <p:spPr bwMode="auto">
          <a:xfrm>
            <a:off x="539750" y="6165850"/>
            <a:ext cx="8208963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en-US" altLang="sk-SK" dirty="0">
                <a:sym typeface="Wingdings" pitchFamily="2" charset="2"/>
              </a:rPr>
              <a:t></a:t>
            </a:r>
            <a:r>
              <a:rPr lang="en-US" altLang="sk-SK" dirty="0" err="1">
                <a:sym typeface="Wingdings" pitchFamily="2" charset="2"/>
              </a:rPr>
              <a:t>celk</a:t>
            </a:r>
            <a:r>
              <a:rPr lang="sk-SK" altLang="sk-SK" dirty="0" err="1" smtClean="0">
                <a:sym typeface="Wingdings" pitchFamily="2" charset="2"/>
              </a:rPr>
              <a:t>ový</a:t>
            </a:r>
            <a:r>
              <a:rPr lang="sk-SK" altLang="sk-SK" dirty="0" smtClean="0">
                <a:sym typeface="Wingdings" pitchFamily="2" charset="2"/>
              </a:rPr>
              <a:t> </a:t>
            </a:r>
            <a:r>
              <a:rPr lang="sk-SK" altLang="sk-SK" dirty="0">
                <a:sym typeface="Wingdings" pitchFamily="2" charset="2"/>
              </a:rPr>
              <a:t>objem dát: M </a:t>
            </a:r>
            <a:r>
              <a:rPr lang="sk-SK" altLang="sk-SK" dirty="0" smtClean="0">
                <a:sym typeface="Wingdings" pitchFamily="2" charset="2"/>
              </a:rPr>
              <a:t>×</a:t>
            </a:r>
            <a:r>
              <a:rPr lang="sk-SK" altLang="sk-SK" dirty="0" smtClean="0">
                <a:sym typeface="Wingdings" pitchFamily="2" charset="2"/>
              </a:rPr>
              <a:t> </a:t>
            </a:r>
            <a:r>
              <a:rPr lang="sk-SK" altLang="sk-SK" dirty="0">
                <a:sym typeface="Wingdings" pitchFamily="2" charset="2"/>
              </a:rPr>
              <a:t>N </a:t>
            </a:r>
            <a:r>
              <a:rPr lang="sk-SK" altLang="sk-SK" dirty="0" smtClean="0">
                <a:sym typeface="Wingdings" pitchFamily="2" charset="2"/>
              </a:rPr>
              <a:t>×</a:t>
            </a:r>
            <a:r>
              <a:rPr lang="sk-SK" altLang="sk-SK" dirty="0" smtClean="0">
                <a:sym typeface="Wingdings" pitchFamily="2" charset="2"/>
              </a:rPr>
              <a:t> </a:t>
            </a:r>
            <a:r>
              <a:rPr lang="sk-SK" altLang="sk-SK" dirty="0">
                <a:sym typeface="Wingdings" pitchFamily="2" charset="2"/>
              </a:rPr>
              <a:t>8 </a:t>
            </a:r>
            <a:r>
              <a:rPr lang="sk-SK" altLang="sk-SK" dirty="0" smtClean="0">
                <a:sym typeface="Wingdings" pitchFamily="2" charset="2"/>
              </a:rPr>
              <a:t>×</a:t>
            </a:r>
            <a:r>
              <a:rPr lang="sk-SK" altLang="sk-SK" dirty="0" smtClean="0">
                <a:sym typeface="Wingdings" pitchFamily="2" charset="2"/>
              </a:rPr>
              <a:t> </a:t>
            </a:r>
            <a:r>
              <a:rPr lang="sk-SK" altLang="sk-SK" i="1" dirty="0">
                <a:sym typeface="Wingdings" pitchFamily="2" charset="2"/>
              </a:rPr>
              <a:t>n</a:t>
            </a:r>
            <a:r>
              <a:rPr lang="sk-SK" altLang="sk-SK" dirty="0">
                <a:sym typeface="Wingdings" pitchFamily="2" charset="2"/>
              </a:rPr>
              <a:t> </a:t>
            </a:r>
            <a:r>
              <a:rPr lang="sk-SK" altLang="sk-SK" dirty="0" smtClean="0">
                <a:sym typeface="Wingdings" pitchFamily="2" charset="2"/>
              </a:rPr>
              <a:t>×</a:t>
            </a:r>
            <a:r>
              <a:rPr lang="sk-SK" altLang="sk-SK" dirty="0" smtClean="0">
                <a:sym typeface="Wingdings" pitchFamily="2" charset="2"/>
              </a:rPr>
              <a:t> </a:t>
            </a:r>
            <a:r>
              <a:rPr lang="sk-SK" altLang="sk-SK" dirty="0">
                <a:sym typeface="Wingdings" pitchFamily="2" charset="2"/>
              </a:rPr>
              <a:t>počet sekúnd   (dosť...  )</a:t>
            </a:r>
            <a:endParaRPr lang="en-US" altLang="sk-SK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3" name="Rectangle 213"/>
          <p:cNvSpPr>
            <a:spLocks noChangeArrowheads="1"/>
          </p:cNvSpPr>
          <p:nvPr/>
        </p:nvSpPr>
        <p:spPr bwMode="auto">
          <a:xfrm>
            <a:off x="38862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5335" name="Rectangle 215"/>
          <p:cNvSpPr>
            <a:spLocks noChangeArrowheads="1"/>
          </p:cNvSpPr>
          <p:nvPr/>
        </p:nvSpPr>
        <p:spPr bwMode="auto">
          <a:xfrm>
            <a:off x="38862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5337" name="Rectangle 217"/>
          <p:cNvSpPr>
            <a:spLocks noChangeArrowheads="1"/>
          </p:cNvSpPr>
          <p:nvPr/>
        </p:nvSpPr>
        <p:spPr bwMode="auto">
          <a:xfrm>
            <a:off x="38862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pic>
        <p:nvPicPr>
          <p:cNvPr id="5336" name="Picture 216" descr="lccw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196975"/>
            <a:ext cx="2790825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39" name="Rectangle 219"/>
          <p:cNvSpPr>
            <a:spLocks noChangeArrowheads="1"/>
          </p:cNvSpPr>
          <p:nvPr/>
        </p:nvSpPr>
        <p:spPr bwMode="auto">
          <a:xfrm>
            <a:off x="38862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pic>
        <p:nvPicPr>
          <p:cNvPr id="5338" name="Picture 218" descr="lcnw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924175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41" name="Text Box 221"/>
          <p:cNvSpPr txBox="1">
            <a:spLocks noChangeArrowheads="1"/>
          </p:cNvSpPr>
          <p:nvPr/>
        </p:nvSpPr>
        <p:spPr bwMode="auto">
          <a:xfrm>
            <a:off x="1028700" y="5791200"/>
            <a:ext cx="7863780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r>
              <a:rPr lang="sk-SK" altLang="sk-SK" dirty="0"/>
              <a:t>- zašumený </a:t>
            </a:r>
            <a:r>
              <a:rPr lang="sk-SK" altLang="sk-SK" dirty="0" smtClean="0"/>
              <a:t>obraz (</a:t>
            </a:r>
            <a:r>
              <a:rPr lang="sk-SK" altLang="sk-SK" dirty="0" err="1" smtClean="0"/>
              <a:t>korelovaný</a:t>
            </a:r>
            <a:r>
              <a:rPr lang="sk-SK" altLang="sk-SK" dirty="0" smtClean="0"/>
              <a:t> v </a:t>
            </a:r>
            <a:r>
              <a:rPr lang="sk-SK" altLang="sk-SK" dirty="0" err="1" smtClean="0"/>
              <a:t>RGB</a:t>
            </a:r>
            <a:r>
              <a:rPr lang="sk-SK" altLang="sk-SK" dirty="0" smtClean="0"/>
              <a:t> kanáloch – výsledok sú </a:t>
            </a:r>
            <a:r>
              <a:rPr lang="sk-SK" altLang="sk-SK" dirty="0" err="1" smtClean="0"/>
              <a:t>ČB</a:t>
            </a:r>
            <a:r>
              <a:rPr lang="sk-SK" altLang="sk-SK" dirty="0" smtClean="0"/>
              <a:t> artefakty;  </a:t>
            </a:r>
            <a:r>
              <a:rPr lang="sk-SK" altLang="sk-SK" dirty="0" err="1" smtClean="0"/>
              <a:t>nekorelovaný</a:t>
            </a:r>
            <a:r>
              <a:rPr lang="sk-SK" altLang="sk-SK" dirty="0" smtClean="0"/>
              <a:t> – výsledok sú farebné efekty)</a:t>
            </a:r>
            <a:endParaRPr lang="cs-CZ" altLang="sk-SK" sz="2000" dirty="0"/>
          </a:p>
        </p:txBody>
      </p:sp>
      <p:sp>
        <p:nvSpPr>
          <p:cNvPr id="5343" name="Rectangle 223"/>
          <p:cNvSpPr>
            <a:spLocks noChangeArrowheads="1"/>
          </p:cNvSpPr>
          <p:nvPr/>
        </p:nvSpPr>
        <p:spPr bwMode="auto">
          <a:xfrm>
            <a:off x="3867150" y="27289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pic>
        <p:nvPicPr>
          <p:cNvPr id="5342" name="Picture 222"/>
          <p:cNvPicPr>
            <a:picLocks noChangeAspect="1" noChangeArrowheads="1"/>
          </p:cNvPicPr>
          <p:nvPr/>
        </p:nvPicPr>
        <p:blipFill>
          <a:blip r:embed="rId4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1196975"/>
            <a:ext cx="2922588" cy="290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44" name="Text Box 224"/>
          <p:cNvSpPr txBox="1">
            <a:spLocks noChangeArrowheads="1"/>
          </p:cNvSpPr>
          <p:nvPr/>
        </p:nvSpPr>
        <p:spPr bwMode="auto">
          <a:xfrm>
            <a:off x="4716463" y="4221163"/>
            <a:ext cx="3311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000"/>
              <a:t>-</a:t>
            </a:r>
            <a:r>
              <a:rPr lang="sk-SK" altLang="sk-SK"/>
              <a:t>škvrny a čiary v obraze</a:t>
            </a:r>
            <a:endParaRPr lang="cs-CZ" altLang="sk-SK"/>
          </a:p>
        </p:txBody>
      </p:sp>
      <p:sp>
        <p:nvSpPr>
          <p:cNvPr id="5350" name="Text Box 230"/>
          <p:cNvSpPr txBox="1">
            <a:spLocks noChangeArrowheads="1"/>
          </p:cNvSpPr>
          <p:nvPr/>
        </p:nvSpPr>
        <p:spPr bwMode="auto">
          <a:xfrm>
            <a:off x="4572000" y="106363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800" rIns="90000" bIns="46800">
            <a:spAutoFit/>
          </a:bodyPr>
          <a:lstStyle/>
          <a:p>
            <a:fld id="{B24F7640-EDA9-4839-943F-0A2C8482266A}" type="slidenum">
              <a:rPr lang="cs-CZ" altLang="sk-SK" sz="1200"/>
              <a:pPr/>
              <a:t>3</a:t>
            </a:fld>
            <a:endParaRPr lang="cs-CZ" altLang="sk-SK" sz="1200"/>
          </a:p>
        </p:txBody>
      </p:sp>
      <p:sp>
        <p:nvSpPr>
          <p:cNvPr id="5351" name="Text Box 231"/>
          <p:cNvSpPr txBox="1">
            <a:spLocks noChangeArrowheads="1"/>
          </p:cNvSpPr>
          <p:nvPr/>
        </p:nvSpPr>
        <p:spPr bwMode="auto">
          <a:xfrm>
            <a:off x="2987675" y="549275"/>
            <a:ext cx="482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/>
              <a:t>Poškodenie digitálneho obrazu</a:t>
            </a:r>
            <a:endParaRPr lang="cs-CZ" altLang="sk-SK" sz="2000"/>
          </a:p>
        </p:txBody>
      </p:sp>
      <p:sp>
        <p:nvSpPr>
          <p:cNvPr id="5352" name="Line 232"/>
          <p:cNvSpPr>
            <a:spLocks noChangeShapeType="1"/>
          </p:cNvSpPr>
          <p:nvPr/>
        </p:nvSpPr>
        <p:spPr bwMode="auto">
          <a:xfrm>
            <a:off x="6372225" y="1196975"/>
            <a:ext cx="144463" cy="2879725"/>
          </a:xfrm>
          <a:prstGeom prst="line">
            <a:avLst/>
          </a:prstGeom>
          <a:noFill/>
          <a:ln w="127" cap="sq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762000" y="838200"/>
            <a:ext cx="58975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800" b="1">
                <a:solidFill>
                  <a:schemeClr val="bg1"/>
                </a:solidFill>
              </a:rPr>
              <a:t>Spracovanie = filtrácia – všeobecne:</a:t>
            </a:r>
            <a:endParaRPr lang="cs-CZ" altLang="sk-SK" sz="2800" b="1">
              <a:solidFill>
                <a:schemeClr val="bg1"/>
              </a:solidFill>
            </a:endParaRPr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>
            <a:off x="838200" y="838200"/>
            <a:ext cx="7467600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4419600" y="3810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 altLang="sk-SK"/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38862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38862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38862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38862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50198" name="Rectangle 22"/>
          <p:cNvSpPr>
            <a:spLocks noChangeArrowheads="1"/>
          </p:cNvSpPr>
          <p:nvPr/>
        </p:nvSpPr>
        <p:spPr bwMode="auto">
          <a:xfrm>
            <a:off x="3867150" y="27289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838200" y="1463675"/>
            <a:ext cx="53181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/>
              <a:t>operácia s hodnotami</a:t>
            </a:r>
            <a:r>
              <a:rPr lang="en-US" altLang="sk-SK"/>
              <a:t> vzoriek </a:t>
            </a:r>
            <a:r>
              <a:rPr lang="sk-SK" altLang="sk-SK"/>
              <a:t>„bežiaceho“ </a:t>
            </a:r>
            <a:r>
              <a:rPr lang="en-US" altLang="sk-SK" b="1"/>
              <a:t>filtr</a:t>
            </a:r>
            <a:r>
              <a:rPr lang="sk-SK" altLang="sk-SK" b="1"/>
              <a:t>ačného</a:t>
            </a:r>
            <a:r>
              <a:rPr lang="en-US" altLang="sk-SK" b="1"/>
              <a:t> okna</a:t>
            </a:r>
            <a:endParaRPr lang="cs-CZ" altLang="sk-SK"/>
          </a:p>
        </p:txBody>
      </p:sp>
      <p:sp>
        <p:nvSpPr>
          <p:cNvPr id="50215" name="Text Box 39"/>
          <p:cNvSpPr txBox="1">
            <a:spLocks noChangeArrowheads="1"/>
          </p:cNvSpPr>
          <p:nvPr/>
        </p:nvSpPr>
        <p:spPr bwMode="auto">
          <a:xfrm>
            <a:off x="4572000" y="106363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800" rIns="90000" bIns="46800">
            <a:spAutoFit/>
          </a:bodyPr>
          <a:lstStyle/>
          <a:p>
            <a:fld id="{9E719049-1C05-459D-A3D4-9A20B03020ED}" type="slidenum">
              <a:rPr lang="cs-CZ" altLang="sk-SK" sz="1200"/>
              <a:pPr/>
              <a:t>4</a:t>
            </a:fld>
            <a:endParaRPr lang="cs-CZ" altLang="sk-SK" sz="1200"/>
          </a:p>
        </p:txBody>
      </p:sp>
      <p:grpSp>
        <p:nvGrpSpPr>
          <p:cNvPr id="50216" name="Group 40"/>
          <p:cNvGrpSpPr>
            <a:grpSpLocks/>
          </p:cNvGrpSpPr>
          <p:nvPr/>
        </p:nvGrpSpPr>
        <p:grpSpPr bwMode="auto">
          <a:xfrm>
            <a:off x="4787900" y="1700213"/>
            <a:ext cx="2808288" cy="2532062"/>
            <a:chOff x="4675" y="1598"/>
            <a:chExt cx="2905" cy="2903"/>
          </a:xfrm>
        </p:grpSpPr>
        <p:sp>
          <p:nvSpPr>
            <p:cNvPr id="50217" name="Rectangle 41"/>
            <p:cNvSpPr>
              <a:spLocks noChangeArrowheads="1"/>
            </p:cNvSpPr>
            <p:nvPr/>
          </p:nvSpPr>
          <p:spPr bwMode="auto">
            <a:xfrm>
              <a:off x="4675" y="1598"/>
              <a:ext cx="2905" cy="290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0218" name="Line 42"/>
            <p:cNvSpPr>
              <a:spLocks noChangeShapeType="1"/>
            </p:cNvSpPr>
            <p:nvPr/>
          </p:nvSpPr>
          <p:spPr bwMode="auto">
            <a:xfrm>
              <a:off x="4856" y="1598"/>
              <a:ext cx="0" cy="289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19" name="Line 43"/>
            <p:cNvSpPr>
              <a:spLocks noChangeShapeType="1"/>
            </p:cNvSpPr>
            <p:nvPr/>
          </p:nvSpPr>
          <p:spPr bwMode="auto">
            <a:xfrm>
              <a:off x="5037" y="1598"/>
              <a:ext cx="0" cy="289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20" name="Line 44"/>
            <p:cNvSpPr>
              <a:spLocks noChangeShapeType="1"/>
            </p:cNvSpPr>
            <p:nvPr/>
          </p:nvSpPr>
          <p:spPr bwMode="auto">
            <a:xfrm>
              <a:off x="5218" y="1598"/>
              <a:ext cx="0" cy="289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21" name="Line 45"/>
            <p:cNvSpPr>
              <a:spLocks noChangeShapeType="1"/>
            </p:cNvSpPr>
            <p:nvPr/>
          </p:nvSpPr>
          <p:spPr bwMode="auto">
            <a:xfrm>
              <a:off x="5399" y="1598"/>
              <a:ext cx="0" cy="289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22" name="Line 46"/>
            <p:cNvSpPr>
              <a:spLocks noChangeShapeType="1"/>
            </p:cNvSpPr>
            <p:nvPr/>
          </p:nvSpPr>
          <p:spPr bwMode="auto">
            <a:xfrm>
              <a:off x="5580" y="1598"/>
              <a:ext cx="0" cy="289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23" name="Line 47"/>
            <p:cNvSpPr>
              <a:spLocks noChangeShapeType="1"/>
            </p:cNvSpPr>
            <p:nvPr/>
          </p:nvSpPr>
          <p:spPr bwMode="auto">
            <a:xfrm>
              <a:off x="5761" y="1598"/>
              <a:ext cx="0" cy="289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24" name="Line 48"/>
            <p:cNvSpPr>
              <a:spLocks noChangeShapeType="1"/>
            </p:cNvSpPr>
            <p:nvPr/>
          </p:nvSpPr>
          <p:spPr bwMode="auto">
            <a:xfrm>
              <a:off x="5942" y="1598"/>
              <a:ext cx="0" cy="289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25" name="Line 49"/>
            <p:cNvSpPr>
              <a:spLocks noChangeShapeType="1"/>
            </p:cNvSpPr>
            <p:nvPr/>
          </p:nvSpPr>
          <p:spPr bwMode="auto">
            <a:xfrm>
              <a:off x="6123" y="1598"/>
              <a:ext cx="0" cy="289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26" name="Line 50"/>
            <p:cNvSpPr>
              <a:spLocks noChangeShapeType="1"/>
            </p:cNvSpPr>
            <p:nvPr/>
          </p:nvSpPr>
          <p:spPr bwMode="auto">
            <a:xfrm>
              <a:off x="6304" y="1598"/>
              <a:ext cx="0" cy="289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27" name="Line 51"/>
            <p:cNvSpPr>
              <a:spLocks noChangeShapeType="1"/>
            </p:cNvSpPr>
            <p:nvPr/>
          </p:nvSpPr>
          <p:spPr bwMode="auto">
            <a:xfrm>
              <a:off x="6485" y="1598"/>
              <a:ext cx="0" cy="289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28" name="Line 52"/>
            <p:cNvSpPr>
              <a:spLocks noChangeShapeType="1"/>
            </p:cNvSpPr>
            <p:nvPr/>
          </p:nvSpPr>
          <p:spPr bwMode="auto">
            <a:xfrm>
              <a:off x="6666" y="1598"/>
              <a:ext cx="0" cy="289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29" name="Line 53"/>
            <p:cNvSpPr>
              <a:spLocks noChangeShapeType="1"/>
            </p:cNvSpPr>
            <p:nvPr/>
          </p:nvSpPr>
          <p:spPr bwMode="auto">
            <a:xfrm>
              <a:off x="6847" y="1598"/>
              <a:ext cx="0" cy="289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30" name="Line 54"/>
            <p:cNvSpPr>
              <a:spLocks noChangeShapeType="1"/>
            </p:cNvSpPr>
            <p:nvPr/>
          </p:nvSpPr>
          <p:spPr bwMode="auto">
            <a:xfrm>
              <a:off x="7028" y="1598"/>
              <a:ext cx="0" cy="289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31" name="Line 55"/>
            <p:cNvSpPr>
              <a:spLocks noChangeShapeType="1"/>
            </p:cNvSpPr>
            <p:nvPr/>
          </p:nvSpPr>
          <p:spPr bwMode="auto">
            <a:xfrm>
              <a:off x="7209" y="1598"/>
              <a:ext cx="0" cy="289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32" name="Line 56"/>
            <p:cNvSpPr>
              <a:spLocks noChangeShapeType="1"/>
            </p:cNvSpPr>
            <p:nvPr/>
          </p:nvSpPr>
          <p:spPr bwMode="auto">
            <a:xfrm>
              <a:off x="7390" y="1598"/>
              <a:ext cx="0" cy="289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33" name="Line 57"/>
            <p:cNvSpPr>
              <a:spLocks noChangeShapeType="1"/>
            </p:cNvSpPr>
            <p:nvPr/>
          </p:nvSpPr>
          <p:spPr bwMode="auto">
            <a:xfrm>
              <a:off x="4675" y="1779"/>
              <a:ext cx="2896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34" name="Line 58"/>
            <p:cNvSpPr>
              <a:spLocks noChangeShapeType="1"/>
            </p:cNvSpPr>
            <p:nvPr/>
          </p:nvSpPr>
          <p:spPr bwMode="auto">
            <a:xfrm>
              <a:off x="4675" y="1960"/>
              <a:ext cx="2896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35" name="Line 59"/>
            <p:cNvSpPr>
              <a:spLocks noChangeShapeType="1"/>
            </p:cNvSpPr>
            <p:nvPr/>
          </p:nvSpPr>
          <p:spPr bwMode="auto">
            <a:xfrm>
              <a:off x="4675" y="2141"/>
              <a:ext cx="2896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36" name="Line 60"/>
            <p:cNvSpPr>
              <a:spLocks noChangeShapeType="1"/>
            </p:cNvSpPr>
            <p:nvPr/>
          </p:nvSpPr>
          <p:spPr bwMode="auto">
            <a:xfrm>
              <a:off x="4675" y="2322"/>
              <a:ext cx="2896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37" name="Line 61"/>
            <p:cNvSpPr>
              <a:spLocks noChangeShapeType="1"/>
            </p:cNvSpPr>
            <p:nvPr/>
          </p:nvSpPr>
          <p:spPr bwMode="auto">
            <a:xfrm>
              <a:off x="4675" y="2503"/>
              <a:ext cx="2896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38" name="Line 62"/>
            <p:cNvSpPr>
              <a:spLocks noChangeShapeType="1"/>
            </p:cNvSpPr>
            <p:nvPr/>
          </p:nvSpPr>
          <p:spPr bwMode="auto">
            <a:xfrm>
              <a:off x="4675" y="2684"/>
              <a:ext cx="2896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39" name="Line 63"/>
            <p:cNvSpPr>
              <a:spLocks noChangeShapeType="1"/>
            </p:cNvSpPr>
            <p:nvPr/>
          </p:nvSpPr>
          <p:spPr bwMode="auto">
            <a:xfrm>
              <a:off x="4675" y="2865"/>
              <a:ext cx="2896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40" name="Line 64"/>
            <p:cNvSpPr>
              <a:spLocks noChangeShapeType="1"/>
            </p:cNvSpPr>
            <p:nvPr/>
          </p:nvSpPr>
          <p:spPr bwMode="auto">
            <a:xfrm>
              <a:off x="4675" y="3046"/>
              <a:ext cx="2896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41" name="Line 65"/>
            <p:cNvSpPr>
              <a:spLocks noChangeShapeType="1"/>
            </p:cNvSpPr>
            <p:nvPr/>
          </p:nvSpPr>
          <p:spPr bwMode="auto">
            <a:xfrm>
              <a:off x="4675" y="3227"/>
              <a:ext cx="2896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42" name="Line 66"/>
            <p:cNvSpPr>
              <a:spLocks noChangeShapeType="1"/>
            </p:cNvSpPr>
            <p:nvPr/>
          </p:nvSpPr>
          <p:spPr bwMode="auto">
            <a:xfrm>
              <a:off x="4675" y="3408"/>
              <a:ext cx="2896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43" name="Line 67"/>
            <p:cNvSpPr>
              <a:spLocks noChangeShapeType="1"/>
            </p:cNvSpPr>
            <p:nvPr/>
          </p:nvSpPr>
          <p:spPr bwMode="auto">
            <a:xfrm>
              <a:off x="4675" y="3589"/>
              <a:ext cx="2896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44" name="Line 68"/>
            <p:cNvSpPr>
              <a:spLocks noChangeShapeType="1"/>
            </p:cNvSpPr>
            <p:nvPr/>
          </p:nvSpPr>
          <p:spPr bwMode="auto">
            <a:xfrm>
              <a:off x="4675" y="3770"/>
              <a:ext cx="2896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45" name="Line 69"/>
            <p:cNvSpPr>
              <a:spLocks noChangeShapeType="1"/>
            </p:cNvSpPr>
            <p:nvPr/>
          </p:nvSpPr>
          <p:spPr bwMode="auto">
            <a:xfrm>
              <a:off x="4675" y="3951"/>
              <a:ext cx="2896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46" name="Line 70"/>
            <p:cNvSpPr>
              <a:spLocks noChangeShapeType="1"/>
            </p:cNvSpPr>
            <p:nvPr/>
          </p:nvSpPr>
          <p:spPr bwMode="auto">
            <a:xfrm>
              <a:off x="4675" y="4132"/>
              <a:ext cx="2896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47" name="Line 71"/>
            <p:cNvSpPr>
              <a:spLocks noChangeShapeType="1"/>
            </p:cNvSpPr>
            <p:nvPr/>
          </p:nvSpPr>
          <p:spPr bwMode="auto">
            <a:xfrm>
              <a:off x="4675" y="4313"/>
              <a:ext cx="2896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48" name="Rectangle 72"/>
            <p:cNvSpPr>
              <a:spLocks noChangeArrowheads="1"/>
            </p:cNvSpPr>
            <p:nvPr/>
          </p:nvSpPr>
          <p:spPr bwMode="auto">
            <a:xfrm>
              <a:off x="4675" y="1598"/>
              <a:ext cx="181" cy="18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0249" name="Rectangle 73"/>
            <p:cNvSpPr>
              <a:spLocks noChangeArrowheads="1"/>
            </p:cNvSpPr>
            <p:nvPr/>
          </p:nvSpPr>
          <p:spPr bwMode="auto">
            <a:xfrm>
              <a:off x="4856" y="1779"/>
              <a:ext cx="181" cy="18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0250" name="Rectangle 74"/>
            <p:cNvSpPr>
              <a:spLocks noChangeArrowheads="1"/>
            </p:cNvSpPr>
            <p:nvPr/>
          </p:nvSpPr>
          <p:spPr bwMode="auto">
            <a:xfrm>
              <a:off x="5037" y="1598"/>
              <a:ext cx="181" cy="18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0251" name="Rectangle 75"/>
            <p:cNvSpPr>
              <a:spLocks noChangeArrowheads="1"/>
            </p:cNvSpPr>
            <p:nvPr/>
          </p:nvSpPr>
          <p:spPr bwMode="auto">
            <a:xfrm>
              <a:off x="5037" y="1960"/>
              <a:ext cx="181" cy="18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0252" name="Rectangle 76"/>
            <p:cNvSpPr>
              <a:spLocks noChangeArrowheads="1"/>
            </p:cNvSpPr>
            <p:nvPr/>
          </p:nvSpPr>
          <p:spPr bwMode="auto">
            <a:xfrm>
              <a:off x="4675" y="1960"/>
              <a:ext cx="181" cy="18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0253" name="Line 77"/>
            <p:cNvSpPr>
              <a:spLocks noChangeShapeType="1"/>
            </p:cNvSpPr>
            <p:nvPr/>
          </p:nvSpPr>
          <p:spPr bwMode="auto">
            <a:xfrm>
              <a:off x="5060" y="1870"/>
              <a:ext cx="11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  <p:sp>
          <p:nvSpPr>
            <p:cNvPr id="50254" name="Line 78"/>
            <p:cNvSpPr>
              <a:spLocks noChangeShapeType="1"/>
            </p:cNvSpPr>
            <p:nvPr/>
          </p:nvSpPr>
          <p:spPr bwMode="auto">
            <a:xfrm>
              <a:off x="4960" y="2240"/>
              <a:ext cx="0" cy="8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50257" name="Text Box 81"/>
          <p:cNvSpPr txBox="1">
            <a:spLocks noChangeArrowheads="1"/>
          </p:cNvSpPr>
          <p:nvPr/>
        </p:nvSpPr>
        <p:spPr bwMode="auto">
          <a:xfrm>
            <a:off x="827088" y="4508500"/>
            <a:ext cx="7924800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dirty="0"/>
              <a:t>- pre</a:t>
            </a:r>
            <a:r>
              <a:rPr lang="sk-SK" altLang="sk-SK" b="1" dirty="0">
                <a:solidFill>
                  <a:schemeClr val="bg2"/>
                </a:solidFill>
              </a:rPr>
              <a:t> </a:t>
            </a:r>
            <a:r>
              <a:rPr lang="sk-SK" altLang="sk-SK" b="1" dirty="0">
                <a:solidFill>
                  <a:srgbClr val="FF0000"/>
                </a:solidFill>
              </a:rPr>
              <a:t>f</a:t>
            </a:r>
            <a:r>
              <a:rPr lang="sk-SK" altLang="sk-SK" b="1" dirty="0">
                <a:solidFill>
                  <a:srgbClr val="009900"/>
                </a:solidFill>
              </a:rPr>
              <a:t>a</a:t>
            </a:r>
            <a:r>
              <a:rPr lang="sk-SK" altLang="sk-SK" b="1" dirty="0">
                <a:solidFill>
                  <a:schemeClr val="bg1"/>
                </a:solidFill>
              </a:rPr>
              <a:t>r</a:t>
            </a:r>
            <a:r>
              <a:rPr lang="sk-SK" altLang="sk-SK" b="1" dirty="0">
                <a:solidFill>
                  <a:srgbClr val="FF0000"/>
                </a:solidFill>
              </a:rPr>
              <a:t>e</a:t>
            </a:r>
            <a:r>
              <a:rPr lang="sk-SK" altLang="sk-SK" b="1" dirty="0">
                <a:solidFill>
                  <a:srgbClr val="009900"/>
                </a:solidFill>
              </a:rPr>
              <a:t>b</a:t>
            </a:r>
            <a:r>
              <a:rPr lang="sk-SK" altLang="sk-SK" b="1" dirty="0">
                <a:solidFill>
                  <a:schemeClr val="folHlink"/>
                </a:solidFill>
              </a:rPr>
              <a:t>n</a:t>
            </a:r>
            <a:r>
              <a:rPr lang="sk-SK" altLang="sk-SK" b="1" dirty="0">
                <a:solidFill>
                  <a:srgbClr val="FF0000"/>
                </a:solidFill>
              </a:rPr>
              <a:t>é</a:t>
            </a:r>
            <a:r>
              <a:rPr lang="sk-SK" altLang="sk-SK" b="1" dirty="0">
                <a:solidFill>
                  <a:srgbClr val="009900"/>
                </a:solidFill>
              </a:rPr>
              <a:t> o</a:t>
            </a:r>
            <a:r>
              <a:rPr lang="sk-SK" altLang="sk-SK" b="1" dirty="0">
                <a:solidFill>
                  <a:schemeClr val="folHlink"/>
                </a:solidFill>
              </a:rPr>
              <a:t>b</a:t>
            </a:r>
            <a:r>
              <a:rPr lang="sk-SK" altLang="sk-SK" b="1" dirty="0">
                <a:solidFill>
                  <a:srgbClr val="FF0000"/>
                </a:solidFill>
              </a:rPr>
              <a:t>r</a:t>
            </a:r>
            <a:r>
              <a:rPr lang="sk-SK" altLang="sk-SK" b="1" dirty="0">
                <a:solidFill>
                  <a:srgbClr val="009900"/>
                </a:solidFill>
              </a:rPr>
              <a:t>a</a:t>
            </a:r>
            <a:r>
              <a:rPr lang="sk-SK" altLang="sk-SK" b="1" dirty="0">
                <a:solidFill>
                  <a:schemeClr val="folHlink"/>
                </a:solidFill>
              </a:rPr>
              <a:t>z</a:t>
            </a:r>
            <a:r>
              <a:rPr lang="sk-SK" altLang="sk-SK" b="1" dirty="0">
                <a:solidFill>
                  <a:srgbClr val="FF0000"/>
                </a:solidFill>
              </a:rPr>
              <a:t>y</a:t>
            </a:r>
            <a:r>
              <a:rPr lang="sk-SK" altLang="sk-SK" dirty="0">
                <a:solidFill>
                  <a:srgbClr val="FF0000"/>
                </a:solidFill>
              </a:rPr>
              <a:t> </a:t>
            </a:r>
            <a:r>
              <a:rPr lang="en-US" altLang="sk-SK" dirty="0"/>
              <a:t>–</a:t>
            </a:r>
            <a:r>
              <a:rPr lang="sk-SK" altLang="sk-SK" dirty="0">
                <a:solidFill>
                  <a:srgbClr val="FF0000"/>
                </a:solidFill>
              </a:rPr>
              <a:t> </a:t>
            </a:r>
            <a:r>
              <a:rPr lang="sk-SK" altLang="sk-SK" b="1" u="sng" dirty="0"/>
              <a:t>zložkové</a:t>
            </a:r>
            <a:r>
              <a:rPr lang="sk-SK" altLang="sk-SK" b="1" dirty="0"/>
              <a:t> </a:t>
            </a:r>
            <a:r>
              <a:rPr lang="sk-SK" altLang="sk-SK" dirty="0"/>
              <a:t>(každý zložkový obraz </a:t>
            </a:r>
            <a:r>
              <a:rPr lang="sk-SK" altLang="sk-SK" dirty="0" err="1"/>
              <a:t>R,G,B</a:t>
            </a:r>
            <a:r>
              <a:rPr lang="sk-SK" altLang="sk-SK" dirty="0"/>
              <a:t> sa spracuje zvlášť)</a:t>
            </a:r>
            <a:r>
              <a:rPr lang="sk-SK" altLang="sk-SK" b="1" dirty="0"/>
              <a:t>  </a:t>
            </a:r>
            <a:r>
              <a:rPr lang="sk-SK" altLang="sk-SK" dirty="0" smtClean="0"/>
              <a:t>alebo </a:t>
            </a:r>
            <a:r>
              <a:rPr lang="sk-SK" altLang="sk-SK" b="1" u="sng" dirty="0"/>
              <a:t>vektorové</a:t>
            </a:r>
            <a:r>
              <a:rPr lang="sk-SK" altLang="sk-SK" b="1" dirty="0"/>
              <a:t> </a:t>
            </a:r>
            <a:r>
              <a:rPr lang="sk-SK" altLang="sk-SK" dirty="0"/>
              <a:t>filtre (farba = vektor vo farebnom priestore)</a:t>
            </a:r>
            <a:endParaRPr lang="cs-CZ" altLang="sk-SK" dirty="0">
              <a:solidFill>
                <a:schemeClr val="bg2"/>
              </a:solidFill>
            </a:endParaRPr>
          </a:p>
        </p:txBody>
      </p:sp>
      <p:sp>
        <p:nvSpPr>
          <p:cNvPr id="50258" name="Text Box 82"/>
          <p:cNvSpPr txBox="1">
            <a:spLocks noChangeArrowheads="1"/>
          </p:cNvSpPr>
          <p:nvPr/>
        </p:nvSpPr>
        <p:spPr bwMode="auto">
          <a:xfrm>
            <a:off x="827088" y="5661025"/>
            <a:ext cx="769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/>
              <a:t>- </a:t>
            </a:r>
            <a:r>
              <a:rPr lang="en-US" altLang="sk-SK"/>
              <a:t>vektorov</a:t>
            </a:r>
            <a:r>
              <a:rPr lang="sk-SK" altLang="sk-SK"/>
              <a:t>é f</a:t>
            </a:r>
            <a:r>
              <a:rPr lang="en-US" altLang="sk-SK"/>
              <a:t>iltre</a:t>
            </a:r>
            <a:r>
              <a:rPr lang="sk-SK" altLang="sk-SK"/>
              <a:t> zachovávajú fareb.odtieň a fareb. hrany</a:t>
            </a:r>
            <a:endParaRPr lang="cs-CZ" altLang="sk-SK"/>
          </a:p>
        </p:txBody>
      </p:sp>
      <p:sp>
        <p:nvSpPr>
          <p:cNvPr id="50259" name="Rectangle 83"/>
          <p:cNvSpPr>
            <a:spLocks noChangeArrowheads="1"/>
          </p:cNvSpPr>
          <p:nvPr/>
        </p:nvSpPr>
        <p:spPr bwMode="auto">
          <a:xfrm>
            <a:off x="827088" y="4586288"/>
            <a:ext cx="7772400" cy="1866900"/>
          </a:xfrm>
          <a:prstGeom prst="rect">
            <a:avLst/>
          </a:prstGeom>
          <a:noFill/>
          <a:ln w="127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sk-SK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dotGrid">
          <a:fgClr>
            <a:srgbClr val="000000"/>
          </a:fgClr>
          <a:bgClr>
            <a:srgbClr val="FFFFFF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762000" y="838200"/>
            <a:ext cx="769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800" b="1">
                <a:solidFill>
                  <a:schemeClr val="bg1"/>
                </a:solidFill>
              </a:rPr>
              <a:t>Filtre pre dynam. obrazové sekvencie</a:t>
            </a:r>
            <a:endParaRPr lang="cs-CZ" altLang="sk-SK" sz="2800" b="1">
              <a:solidFill>
                <a:schemeClr val="bg1"/>
              </a:solidFill>
            </a:endParaRP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>
            <a:off x="838200" y="838200"/>
            <a:ext cx="7467600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3162300" y="2581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52239" name="Rectangle 15"/>
          <p:cNvSpPr>
            <a:spLocks noChangeArrowheads="1"/>
          </p:cNvSpPr>
          <p:nvPr/>
        </p:nvSpPr>
        <p:spPr bwMode="auto">
          <a:xfrm>
            <a:off x="3367088" y="2566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grpSp>
        <p:nvGrpSpPr>
          <p:cNvPr id="52249" name="Group 25"/>
          <p:cNvGrpSpPr>
            <a:grpSpLocks/>
          </p:cNvGrpSpPr>
          <p:nvPr/>
        </p:nvGrpSpPr>
        <p:grpSpPr bwMode="auto">
          <a:xfrm>
            <a:off x="5257800" y="3962400"/>
            <a:ext cx="2971800" cy="2530475"/>
            <a:chOff x="3360" y="2448"/>
            <a:chExt cx="1872" cy="1594"/>
          </a:xfrm>
        </p:grpSpPr>
        <p:pic>
          <p:nvPicPr>
            <p:cNvPr id="52238" name="Picture 14" descr="MOS_2s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0" y="2448"/>
              <a:ext cx="1872" cy="13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2241" name="Text Box 17"/>
            <p:cNvSpPr txBox="1">
              <a:spLocks noChangeArrowheads="1"/>
            </p:cNvSpPr>
            <p:nvPr/>
          </p:nvSpPr>
          <p:spPr bwMode="auto">
            <a:xfrm>
              <a:off x="3360" y="3792"/>
              <a:ext cx="1872" cy="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r>
                <a:rPr lang="sk-SK" altLang="sk-SK" sz="2000"/>
                <a:t>dvojsmerové štruktúry</a:t>
              </a:r>
              <a:endParaRPr lang="cs-CZ" altLang="sk-SK" sz="2000"/>
            </a:p>
          </p:txBody>
        </p:sp>
      </p:grpSp>
      <p:sp>
        <p:nvSpPr>
          <p:cNvPr id="52244" name="Text Box 20"/>
          <p:cNvSpPr txBox="1">
            <a:spLocks noChangeArrowheads="1"/>
          </p:cNvSpPr>
          <p:nvPr/>
        </p:nvSpPr>
        <p:spPr bwMode="auto">
          <a:xfrm>
            <a:off x="762000" y="1371600"/>
            <a:ext cx="7620000" cy="7016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000"/>
              <a:t>- </a:t>
            </a:r>
            <a:r>
              <a:rPr lang="sk-SK" altLang="sk-SK" sz="2000">
                <a:solidFill>
                  <a:srgbClr val="FF0000"/>
                </a:solidFill>
              </a:rPr>
              <a:t>psychovizuálne hľadiská</a:t>
            </a:r>
            <a:r>
              <a:rPr lang="sk-SK" altLang="sk-SK" sz="2000"/>
              <a:t> pri návrhu (časová a priestorová frekvenčná obmedzenosť oka, dôležitý vertikálny</a:t>
            </a:r>
            <a:r>
              <a:rPr lang="en-US" altLang="sk-SK" sz="2000"/>
              <a:t> a</a:t>
            </a:r>
            <a:r>
              <a:rPr lang="sk-SK" altLang="sk-SK" sz="2000"/>
              <a:t> horizontálny smer)</a:t>
            </a:r>
            <a:endParaRPr lang="cs-CZ" altLang="sk-SK" sz="2000"/>
          </a:p>
        </p:txBody>
      </p:sp>
      <p:sp>
        <p:nvSpPr>
          <p:cNvPr id="52245" name="Text Box 21"/>
          <p:cNvSpPr txBox="1">
            <a:spLocks noChangeArrowheads="1"/>
          </p:cNvSpPr>
          <p:nvPr/>
        </p:nvSpPr>
        <p:spPr bwMode="auto">
          <a:xfrm>
            <a:off x="762000" y="2133600"/>
            <a:ext cx="7620000" cy="10064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000"/>
              <a:t>- veľká rozmanitosť pri návrhu štruktúry a algoritmu – nie všetko je však výhodné – dôraz na </a:t>
            </a:r>
            <a:r>
              <a:rPr lang="sk-SK" altLang="sk-SK" sz="2000">
                <a:solidFill>
                  <a:srgbClr val="FF0000"/>
                </a:solidFill>
              </a:rPr>
              <a:t>detaily</a:t>
            </a:r>
            <a:r>
              <a:rPr lang="sk-SK" altLang="sk-SK" sz="2000"/>
              <a:t> v snímkach aj na </a:t>
            </a:r>
            <a:r>
              <a:rPr lang="sk-SK" altLang="sk-SK" sz="2000">
                <a:solidFill>
                  <a:srgbClr val="FF0000"/>
                </a:solidFill>
              </a:rPr>
              <a:t>zachovanie a kvalitu pohybu</a:t>
            </a:r>
            <a:endParaRPr lang="cs-CZ" altLang="sk-SK" sz="2000">
              <a:solidFill>
                <a:srgbClr val="FF0000"/>
              </a:solidFill>
            </a:endParaRPr>
          </a:p>
        </p:txBody>
      </p:sp>
      <p:grpSp>
        <p:nvGrpSpPr>
          <p:cNvPr id="52253" name="Group 29"/>
          <p:cNvGrpSpPr>
            <a:grpSpLocks/>
          </p:cNvGrpSpPr>
          <p:nvPr/>
        </p:nvGrpSpPr>
        <p:grpSpPr bwMode="auto">
          <a:xfrm>
            <a:off x="838200" y="3962400"/>
            <a:ext cx="3886200" cy="2530475"/>
            <a:chOff x="528" y="2496"/>
            <a:chExt cx="2448" cy="1594"/>
          </a:xfrm>
        </p:grpSpPr>
        <p:pic>
          <p:nvPicPr>
            <p:cNvPr id="52236" name="Picture 12" descr="MOS_1s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2496"/>
              <a:ext cx="2208" cy="13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2240" name="Text Box 16"/>
            <p:cNvSpPr txBox="1">
              <a:spLocks noChangeArrowheads="1"/>
            </p:cNvSpPr>
            <p:nvPr/>
          </p:nvSpPr>
          <p:spPr bwMode="auto">
            <a:xfrm>
              <a:off x="528" y="3840"/>
              <a:ext cx="2448" cy="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r>
                <a:rPr lang="en-US" altLang="sk-SK" sz="2000"/>
                <a:t>jednosmerov</a:t>
              </a:r>
              <a:r>
                <a:rPr lang="sk-SK" altLang="sk-SK" sz="2000"/>
                <a:t>é štruktúry filtra</a:t>
              </a:r>
              <a:endParaRPr lang="cs-CZ" altLang="sk-SK" sz="2000"/>
            </a:p>
          </p:txBody>
        </p:sp>
        <p:sp>
          <p:nvSpPr>
            <p:cNvPr id="52252" name="Text Box 28"/>
            <p:cNvSpPr txBox="1">
              <a:spLocks noChangeArrowheads="1"/>
            </p:cNvSpPr>
            <p:nvPr/>
          </p:nvSpPr>
          <p:spPr bwMode="auto">
            <a:xfrm>
              <a:off x="720" y="3024"/>
              <a:ext cx="33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5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r>
                <a:rPr lang="en-US" altLang="sk-SK" sz="1200"/>
                <a:t>W1</a:t>
              </a:r>
              <a:endParaRPr lang="cs-CZ" altLang="sk-SK" sz="1200"/>
            </a:p>
          </p:txBody>
        </p:sp>
      </p:grpSp>
      <p:sp>
        <p:nvSpPr>
          <p:cNvPr id="52254" name="Text Box 30"/>
          <p:cNvSpPr txBox="1">
            <a:spLocks noChangeArrowheads="1"/>
          </p:cNvSpPr>
          <p:nvPr/>
        </p:nvSpPr>
        <p:spPr bwMode="auto">
          <a:xfrm>
            <a:off x="4572000" y="106363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800" rIns="90000" bIns="46800">
            <a:spAutoFit/>
          </a:bodyPr>
          <a:lstStyle/>
          <a:p>
            <a:fld id="{D8DC20D5-A693-44E0-8715-957BD34B2A62}" type="slidenum">
              <a:rPr lang="cs-CZ" altLang="sk-SK" sz="1200"/>
              <a:pPr/>
              <a:t>5</a:t>
            </a:fld>
            <a:endParaRPr lang="cs-CZ" altLang="sk-SK" sz="120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762000" y="852488"/>
            <a:ext cx="7543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800" b="1"/>
              <a:t>Číselné kritériá kvality obrazu a videa</a:t>
            </a:r>
            <a:endParaRPr lang="cs-CZ" altLang="sk-SK" sz="2800" b="1"/>
          </a:p>
        </p:txBody>
      </p:sp>
      <p:sp>
        <p:nvSpPr>
          <p:cNvPr id="53252" name="Line 4"/>
          <p:cNvSpPr>
            <a:spLocks noChangeShapeType="1"/>
          </p:cNvSpPr>
          <p:nvPr/>
        </p:nvSpPr>
        <p:spPr bwMode="auto">
          <a:xfrm>
            <a:off x="838200" y="838200"/>
            <a:ext cx="7467600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1143000" y="2286000"/>
          <a:ext cx="423545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1" name="Rovnice" r:id="rId3" imgW="2819160" imgH="444240" progId="Equation.3">
                  <p:embed/>
                </p:oleObj>
              </mc:Choice>
              <mc:Fallback>
                <p:oleObj name="Rovnice" r:id="rId3" imgW="2819160" imgH="4442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86000"/>
                        <a:ext cx="4235450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/>
        </p:nvGraphicFramePr>
        <p:xfrm>
          <a:off x="1114425" y="1524000"/>
          <a:ext cx="409575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2" name="Rovnice" r:id="rId5" imgW="2743200" imgH="444240" progId="Equation.3">
                  <p:embed/>
                </p:oleObj>
              </mc:Choice>
              <mc:Fallback>
                <p:oleObj name="Rovnice" r:id="rId5" imgW="2743200" imgH="44424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425" y="1524000"/>
                        <a:ext cx="4095750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838200" y="1219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/>
              <a:t>- </a:t>
            </a:r>
            <a:r>
              <a:rPr lang="sk-SK" altLang="sk-SK" sz="2000"/>
              <a:t>pre obraz</a:t>
            </a:r>
            <a:r>
              <a:rPr lang="sk-SK" altLang="sk-SK"/>
              <a:t>:</a:t>
            </a:r>
            <a:endParaRPr lang="cs-CZ" altLang="sk-SK"/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5410200" y="12954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/>
              <a:t>- </a:t>
            </a:r>
            <a:r>
              <a:rPr lang="sk-SK" altLang="sk-SK" sz="2000"/>
              <a:t>pre sekvenciu</a:t>
            </a:r>
            <a:r>
              <a:rPr lang="sk-SK" altLang="sk-SK"/>
              <a:t>:</a:t>
            </a:r>
            <a:endParaRPr lang="cs-CZ" altLang="sk-SK"/>
          </a:p>
        </p:txBody>
      </p:sp>
      <p:graphicFrame>
        <p:nvGraphicFramePr>
          <p:cNvPr id="53261" name="Object 13"/>
          <p:cNvGraphicFramePr>
            <a:graphicFrameLocks noChangeAspect="1"/>
          </p:cNvGraphicFramePr>
          <p:nvPr/>
        </p:nvGraphicFramePr>
        <p:xfrm>
          <a:off x="5562600" y="1576388"/>
          <a:ext cx="2724150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3" name="Rovnice" r:id="rId7" imgW="1663560" imgH="431640" progId="Equation.3">
                  <p:embed/>
                </p:oleObj>
              </mc:Choice>
              <mc:Fallback>
                <p:oleObj name="Rovnice" r:id="rId7" imgW="1663560" imgH="4316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576388"/>
                        <a:ext cx="2724150" cy="70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2" name="Rectangle 14"/>
          <p:cNvSpPr>
            <a:spLocks noChangeArrowheads="1"/>
          </p:cNvSpPr>
          <p:nvPr/>
        </p:nvSpPr>
        <p:spPr bwMode="auto">
          <a:xfrm>
            <a:off x="5410200" y="1371600"/>
            <a:ext cx="3048000" cy="1066800"/>
          </a:xfrm>
          <a:prstGeom prst="rect">
            <a:avLst/>
          </a:prstGeom>
          <a:noFill/>
          <a:ln w="127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sk-SK"/>
          </a:p>
        </p:txBody>
      </p:sp>
      <p:graphicFrame>
        <p:nvGraphicFramePr>
          <p:cNvPr id="53263" name="Object 15"/>
          <p:cNvGraphicFramePr>
            <a:graphicFrameLocks noChangeAspect="1"/>
          </p:cNvGraphicFramePr>
          <p:nvPr/>
        </p:nvGraphicFramePr>
        <p:xfrm>
          <a:off x="1836738" y="3276600"/>
          <a:ext cx="2878137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4" name="Equation" r:id="rId9" imgW="2158920" imgH="888840" progId="Equation.3">
                  <p:embed/>
                </p:oleObj>
              </mc:Choice>
              <mc:Fallback>
                <p:oleObj name="Equation" r:id="rId9" imgW="2158920" imgH="8888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6738" y="3276600"/>
                        <a:ext cx="2878137" cy="118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4" name="Object 16"/>
          <p:cNvGraphicFramePr>
            <a:graphicFrameLocks noChangeAspect="1"/>
          </p:cNvGraphicFramePr>
          <p:nvPr/>
        </p:nvGraphicFramePr>
        <p:xfrm>
          <a:off x="5791200" y="3463925"/>
          <a:ext cx="26670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5" name="Rovnice" r:id="rId11" imgW="1688760" imgH="431640" progId="Equation.3">
                  <p:embed/>
                </p:oleObj>
              </mc:Choice>
              <mc:Fallback>
                <p:oleObj name="Rovnice" r:id="rId11" imgW="1688760" imgH="43164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463925"/>
                        <a:ext cx="2667000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762000" y="2971800"/>
            <a:ext cx="8202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000" b="1">
                <a:solidFill>
                  <a:schemeClr val="bg1"/>
                </a:solidFill>
              </a:rPr>
              <a:t>Pomer signál </a:t>
            </a:r>
            <a:r>
              <a:rPr lang="en-US" altLang="sk-SK" sz="2000" b="1">
                <a:solidFill>
                  <a:schemeClr val="bg1"/>
                </a:solidFill>
              </a:rPr>
              <a:t>/</a:t>
            </a:r>
            <a:r>
              <a:rPr lang="fr-FR" altLang="sk-SK" sz="2000" b="1">
                <a:solidFill>
                  <a:schemeClr val="bg1"/>
                </a:solidFill>
              </a:rPr>
              <a:t> </a:t>
            </a:r>
            <a:r>
              <a:rPr lang="sk-SK" altLang="sk-SK" sz="2000" b="1">
                <a:solidFill>
                  <a:schemeClr val="bg1"/>
                </a:solidFill>
              </a:rPr>
              <a:t>šum:                                   </a:t>
            </a:r>
            <a:r>
              <a:rPr lang="en-US" altLang="sk-SK" sz="2000" b="1">
                <a:solidFill>
                  <a:schemeClr val="bg1"/>
                </a:solidFill>
              </a:rPr>
              <a:t>V</a:t>
            </a:r>
            <a:r>
              <a:rPr lang="sk-SK" altLang="sk-SK" sz="2000" b="1">
                <a:solidFill>
                  <a:schemeClr val="bg1"/>
                </a:solidFill>
              </a:rPr>
              <a:t>rcho</a:t>
            </a:r>
            <a:r>
              <a:rPr lang="en-US" altLang="sk-SK" sz="2000" b="1">
                <a:solidFill>
                  <a:schemeClr val="bg1"/>
                </a:solidFill>
              </a:rPr>
              <a:t>lo</a:t>
            </a:r>
            <a:r>
              <a:rPr lang="sk-SK" altLang="sk-SK" sz="2000" b="1">
                <a:solidFill>
                  <a:schemeClr val="bg1"/>
                </a:solidFill>
              </a:rPr>
              <a:t>vý pomer signál</a:t>
            </a:r>
            <a:r>
              <a:rPr lang="en-US" altLang="sk-SK" sz="2000" b="1">
                <a:solidFill>
                  <a:schemeClr val="bg1"/>
                </a:solidFill>
              </a:rPr>
              <a:t> / </a:t>
            </a:r>
            <a:r>
              <a:rPr lang="sk-SK" altLang="sk-SK" sz="2000" b="1">
                <a:solidFill>
                  <a:schemeClr val="bg1"/>
                </a:solidFill>
              </a:rPr>
              <a:t>šum:</a:t>
            </a:r>
            <a:endParaRPr lang="cs-CZ" altLang="sk-SK" sz="2000" b="1">
              <a:solidFill>
                <a:schemeClr val="bg1"/>
              </a:solidFill>
            </a:endParaRPr>
          </a:p>
        </p:txBody>
      </p:sp>
      <p:sp>
        <p:nvSpPr>
          <p:cNvPr id="53267" name="Rectangle 19"/>
          <p:cNvSpPr>
            <a:spLocks noChangeArrowheads="1"/>
          </p:cNvSpPr>
          <p:nvPr/>
        </p:nvSpPr>
        <p:spPr bwMode="auto">
          <a:xfrm>
            <a:off x="838200" y="3048000"/>
            <a:ext cx="7772400" cy="1371600"/>
          </a:xfrm>
          <a:prstGeom prst="rect">
            <a:avLst/>
          </a:prstGeom>
          <a:noFill/>
          <a:ln w="127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sk-SK"/>
          </a:p>
        </p:txBody>
      </p:sp>
      <p:sp>
        <p:nvSpPr>
          <p:cNvPr id="53268" name="Text Box 20"/>
          <p:cNvSpPr txBox="1">
            <a:spLocks noChangeArrowheads="1"/>
          </p:cNvSpPr>
          <p:nvPr/>
        </p:nvSpPr>
        <p:spPr bwMode="auto">
          <a:xfrm>
            <a:off x="838200" y="4419600"/>
            <a:ext cx="7848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/>
              <a:t>- </a:t>
            </a:r>
            <a:r>
              <a:rPr lang="sk-SK" altLang="sk-SK" sz="2000">
                <a:solidFill>
                  <a:srgbClr val="FF0000"/>
                </a:solidFill>
              </a:rPr>
              <a:t>farebný rozdiel</a:t>
            </a:r>
            <a:r>
              <a:rPr lang="sk-SK" altLang="sk-SK" sz="2000"/>
              <a:t>: zložitá postupná transformácia: lin.RGB </a:t>
            </a:r>
            <a:r>
              <a:rPr lang="sk-SK" altLang="sk-SK" sz="2000">
                <a:cs typeface="Times New Roman" pitchFamily="18" charset="0"/>
                <a:sym typeface="Symbol" pitchFamily="18" charset="2"/>
              </a:rPr>
              <a:t></a:t>
            </a:r>
            <a:r>
              <a:rPr lang="en-US" altLang="sk-SK" sz="2000"/>
              <a:t>XYZ </a:t>
            </a:r>
            <a:r>
              <a:rPr lang="sk-SK" altLang="sk-SK" sz="2000">
                <a:cs typeface="Times New Roman" pitchFamily="18" charset="0"/>
                <a:sym typeface="Symbol" pitchFamily="18" charset="2"/>
              </a:rPr>
              <a:t></a:t>
            </a:r>
            <a:r>
              <a:rPr lang="en-US" altLang="sk-SK" sz="2000"/>
              <a:t> u’, v’, u’</a:t>
            </a:r>
            <a:r>
              <a:rPr lang="en-US" altLang="sk-SK" sz="2000" baseline="-25000"/>
              <a:t>n</a:t>
            </a:r>
            <a:r>
              <a:rPr lang="en-US" altLang="sk-SK" sz="2000"/>
              <a:t>, v’</a:t>
            </a:r>
            <a:r>
              <a:rPr lang="en-US" altLang="sk-SK" sz="2000" baseline="-25000"/>
              <a:t>n</a:t>
            </a:r>
            <a:r>
              <a:rPr lang="en-US" altLang="sk-SK" sz="2000"/>
              <a:t> </a:t>
            </a:r>
            <a:r>
              <a:rPr lang="sk-SK" altLang="sk-SK" sz="2000">
                <a:cs typeface="Times New Roman" pitchFamily="18" charset="0"/>
                <a:sym typeface="Symbol" pitchFamily="18" charset="2"/>
              </a:rPr>
              <a:t></a:t>
            </a:r>
            <a:r>
              <a:rPr lang="en-US" altLang="sk-SK" sz="2000"/>
              <a:t> L*u*v* </a:t>
            </a:r>
            <a:r>
              <a:rPr lang="sk-SK" altLang="sk-SK" sz="2000">
                <a:cs typeface="Times New Roman" pitchFamily="18" charset="0"/>
                <a:sym typeface="Symbol" pitchFamily="18" charset="2"/>
              </a:rPr>
              <a:t></a:t>
            </a:r>
            <a:endParaRPr lang="cs-CZ" altLang="sk-SK" sz="2000"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53269" name="Object 21"/>
          <p:cNvGraphicFramePr>
            <a:graphicFrameLocks noChangeAspect="1"/>
          </p:cNvGraphicFramePr>
          <p:nvPr/>
        </p:nvGraphicFramePr>
        <p:xfrm>
          <a:off x="3962400" y="4773613"/>
          <a:ext cx="3657600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6" name="Rovnice" r:id="rId13" imgW="2209680" imgH="291960" progId="Equation.3">
                  <p:embed/>
                </p:oleObj>
              </mc:Choice>
              <mc:Fallback>
                <p:oleObj name="Rovnice" r:id="rId13" imgW="2209680" imgH="29196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773613"/>
                        <a:ext cx="3657600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0" name="Rectangle 22"/>
          <p:cNvSpPr>
            <a:spLocks noChangeArrowheads="1"/>
          </p:cNvSpPr>
          <p:nvPr/>
        </p:nvSpPr>
        <p:spPr bwMode="auto">
          <a:xfrm>
            <a:off x="3810000" y="4800600"/>
            <a:ext cx="3886200" cy="457200"/>
          </a:xfrm>
          <a:prstGeom prst="rect">
            <a:avLst/>
          </a:prstGeom>
          <a:noFill/>
          <a:ln w="12700" cap="sq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sk-SK"/>
          </a:p>
        </p:txBody>
      </p:sp>
      <p:sp>
        <p:nvSpPr>
          <p:cNvPr id="53271" name="Text Box 23"/>
          <p:cNvSpPr txBox="1">
            <a:spLocks noChangeArrowheads="1"/>
          </p:cNvSpPr>
          <p:nvPr/>
        </p:nvSpPr>
        <p:spPr bwMode="auto">
          <a:xfrm>
            <a:off x="838200" y="5257800"/>
            <a:ext cx="3810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/>
              <a:t>- </a:t>
            </a:r>
            <a:r>
              <a:rPr lang="sk-SK" altLang="sk-SK" sz="2000"/>
              <a:t>zachovanie, resp. chyba </a:t>
            </a:r>
            <a:r>
              <a:rPr lang="sk-SK" altLang="sk-SK" sz="2000" b="1">
                <a:solidFill>
                  <a:schemeClr val="bg1"/>
                </a:solidFill>
              </a:rPr>
              <a:t>pohybu v sekvenciách</a:t>
            </a:r>
            <a:r>
              <a:rPr lang="sk-SK" altLang="sk-SK" sz="2000"/>
              <a:t> – zmena medzi</a:t>
            </a:r>
            <a:r>
              <a:rPr lang="en-US" altLang="sk-SK" sz="2000"/>
              <a:t>- </a:t>
            </a:r>
            <a:r>
              <a:rPr lang="sk-SK" altLang="sk-SK" sz="2000"/>
              <a:t>snímkovej korelácie </a:t>
            </a:r>
            <a:r>
              <a:rPr lang="el-GR" altLang="sk-SK" sz="2000"/>
              <a:t>Δ</a:t>
            </a:r>
            <a:r>
              <a:rPr lang="sk-SK" altLang="sk-SK" sz="2000"/>
              <a:t>R;  </a:t>
            </a:r>
            <a:endParaRPr lang="cs-CZ" altLang="sk-SK" sz="2000"/>
          </a:p>
        </p:txBody>
      </p:sp>
      <p:graphicFrame>
        <p:nvGraphicFramePr>
          <p:cNvPr id="53272" name="Object 24"/>
          <p:cNvGraphicFramePr>
            <a:graphicFrameLocks noChangeAspect="1"/>
          </p:cNvGraphicFramePr>
          <p:nvPr/>
        </p:nvGraphicFramePr>
        <p:xfrm>
          <a:off x="4038600" y="5334000"/>
          <a:ext cx="4648200" cy="157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7" name="Rovnice" r:id="rId15" imgW="2400120" imgH="990360" progId="Equation.3">
                  <p:embed/>
                </p:oleObj>
              </mc:Choice>
              <mc:Fallback>
                <p:oleObj name="Rovnice" r:id="rId15" imgW="2400120" imgH="99036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334000"/>
                        <a:ext cx="4648200" cy="1573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3" name="Rectangle 25"/>
          <p:cNvSpPr>
            <a:spLocks noChangeArrowheads="1"/>
          </p:cNvSpPr>
          <p:nvPr/>
        </p:nvSpPr>
        <p:spPr bwMode="auto">
          <a:xfrm>
            <a:off x="4572000" y="6629400"/>
            <a:ext cx="4191000" cy="228600"/>
          </a:xfrm>
          <a:prstGeom prst="rect">
            <a:avLst/>
          </a:prstGeom>
          <a:solidFill>
            <a:srgbClr val="FFFFFF"/>
          </a:solidFill>
          <a:ln w="12700" cap="sq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sk-SK"/>
          </a:p>
        </p:txBody>
      </p:sp>
      <p:sp>
        <p:nvSpPr>
          <p:cNvPr id="53274" name="Rectangle 26"/>
          <p:cNvSpPr>
            <a:spLocks noChangeArrowheads="1"/>
          </p:cNvSpPr>
          <p:nvPr/>
        </p:nvSpPr>
        <p:spPr bwMode="auto">
          <a:xfrm>
            <a:off x="838200" y="5334000"/>
            <a:ext cx="7848600" cy="1295400"/>
          </a:xfrm>
          <a:prstGeom prst="rect">
            <a:avLst/>
          </a:prstGeom>
          <a:noFill/>
          <a:ln w="127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sk-SK"/>
          </a:p>
        </p:txBody>
      </p:sp>
      <p:sp>
        <p:nvSpPr>
          <p:cNvPr id="53275" name="Text Box 27"/>
          <p:cNvSpPr txBox="1">
            <a:spLocks noChangeArrowheads="1"/>
          </p:cNvSpPr>
          <p:nvPr/>
        </p:nvSpPr>
        <p:spPr bwMode="auto">
          <a:xfrm>
            <a:off x="4572000" y="106363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800" rIns="90000" bIns="46800">
            <a:spAutoFit/>
          </a:bodyPr>
          <a:lstStyle/>
          <a:p>
            <a:fld id="{4CBB4B91-110F-42D5-AAA5-C0A835C37DEF}" type="slidenum">
              <a:rPr lang="cs-CZ" altLang="sk-SK" sz="1200"/>
              <a:pPr/>
              <a:t>6</a:t>
            </a:fld>
            <a:endParaRPr lang="cs-CZ" altLang="sk-SK" sz="120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762000" y="838200"/>
            <a:ext cx="7696200" cy="946150"/>
          </a:xfrm>
          <a:prstGeom prst="rect">
            <a:avLst/>
          </a:prstGeom>
          <a:solidFill>
            <a:srgbClr val="0099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800" b="1">
                <a:solidFill>
                  <a:schemeClr val="bg2"/>
                </a:solidFill>
              </a:rPr>
              <a:t>Kritérium kvality korelujúce s jej vyhodnotením pomocou HVS </a:t>
            </a:r>
            <a:r>
              <a:rPr lang="sk-SK" altLang="sk-SK" sz="2800">
                <a:solidFill>
                  <a:schemeClr val="bg2"/>
                </a:solidFill>
              </a:rPr>
              <a:t>(Human Visual System)</a:t>
            </a:r>
            <a:endParaRPr lang="cs-CZ" altLang="sk-SK" i="1">
              <a:solidFill>
                <a:schemeClr val="bg2"/>
              </a:solidFill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838200" y="838200"/>
            <a:ext cx="7467600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pic>
        <p:nvPicPr>
          <p:cNvPr id="63495" name="Picture 7" descr="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81200"/>
            <a:ext cx="1931988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6" name="Picture 8" descr="Lgbl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976688"/>
            <a:ext cx="1931988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7" name="Picture 9" descr="Lg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988" y="3976688"/>
            <a:ext cx="1931987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8" name="Picture 10" descr="Lgc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163" y="1981200"/>
            <a:ext cx="1931987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9" name="Text Box 11"/>
          <p:cNvSpPr txBox="1">
            <a:spLocks noChangeArrowheads="1"/>
          </p:cNvSpPr>
          <p:nvPr/>
        </p:nvSpPr>
        <p:spPr bwMode="auto">
          <a:xfrm>
            <a:off x="5003800" y="3860800"/>
            <a:ext cx="3276600" cy="2225675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0"/>
              </a:spcBef>
              <a:buFont typeface="Symbol" pitchFamily="18" charset="2"/>
              <a:buChar char="®"/>
            </a:pPr>
            <a:r>
              <a:rPr lang="sk-SK" altLang="sk-SK" sz="2000"/>
              <a:t>nutnosť hľadania nového číselného kritéria – nie MSE, MAE apod. (</a:t>
            </a:r>
            <a:r>
              <a:rPr lang="en-US" altLang="sk-SK" sz="2000"/>
              <a:t>automatizácia vyhodnocovania</a:t>
            </a:r>
            <a:r>
              <a:rPr lang="sk-SK" altLang="sk-SK" sz="2000"/>
              <a:t>)</a:t>
            </a:r>
            <a:endParaRPr lang="en-US" altLang="sk-SK" sz="2000"/>
          </a:p>
          <a:p>
            <a:pPr>
              <a:spcBef>
                <a:spcPct val="0"/>
              </a:spcBef>
              <a:buFont typeface="Symbol" pitchFamily="18" charset="2"/>
              <a:buChar char="®"/>
            </a:pPr>
            <a:endParaRPr lang="en-US" altLang="sk-SK" sz="2000"/>
          </a:p>
          <a:p>
            <a:pPr>
              <a:spcBef>
                <a:spcPct val="0"/>
              </a:spcBef>
              <a:buFontTx/>
              <a:buChar char="•"/>
            </a:pPr>
            <a:r>
              <a:rPr lang="sk-SK" altLang="sk-SK" sz="2000"/>
              <a:t> založené na </a:t>
            </a:r>
            <a:r>
              <a:rPr lang="sk-SK" altLang="sk-SK" sz="2000" b="1"/>
              <a:t>štrukturálnej podobnosti </a:t>
            </a:r>
            <a:r>
              <a:rPr lang="sk-SK" altLang="sk-SK" sz="2000"/>
              <a:t>obrazov</a:t>
            </a:r>
          </a:p>
        </p:txBody>
      </p:sp>
      <p:sp>
        <p:nvSpPr>
          <p:cNvPr id="63500" name="Text Box 12"/>
          <p:cNvSpPr txBox="1">
            <a:spLocks noChangeArrowheads="1"/>
          </p:cNvSpPr>
          <p:nvPr/>
        </p:nvSpPr>
        <p:spPr bwMode="auto">
          <a:xfrm>
            <a:off x="762000" y="5883275"/>
            <a:ext cx="39624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5000"/>
              </a:lnSpc>
            </a:pPr>
            <a:r>
              <a:rPr lang="sk-SK" altLang="sk-SK" sz="2000"/>
              <a:t>Originál a zmenené obrazy s rovnakou MSE</a:t>
            </a:r>
            <a:endParaRPr lang="cs-CZ" altLang="sk-SK" sz="2000"/>
          </a:p>
        </p:txBody>
      </p:sp>
      <p:sp>
        <p:nvSpPr>
          <p:cNvPr id="63512" name="Text Box 24"/>
          <p:cNvSpPr txBox="1">
            <a:spLocks noChangeArrowheads="1"/>
          </p:cNvSpPr>
          <p:nvPr/>
        </p:nvSpPr>
        <p:spPr bwMode="auto">
          <a:xfrm>
            <a:off x="5029200" y="1981200"/>
            <a:ext cx="3276600" cy="1616075"/>
          </a:xfrm>
          <a:prstGeom prst="rect">
            <a:avLst/>
          </a:prstGeom>
          <a:solidFill>
            <a:srgbClr val="CC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en-US" altLang="sk-SK" sz="2000"/>
              <a:t>- </a:t>
            </a:r>
            <a:r>
              <a:rPr lang="sk-SK" altLang="sk-SK" sz="2000" b="1">
                <a:sym typeface="Symbol" pitchFamily="18" charset="2"/>
              </a:rPr>
              <a:t>ITU-T P.910 (štandard pre posudzovanie kvality videa pomocou skupiny ľudí) – </a:t>
            </a:r>
            <a:r>
              <a:rPr lang="sk-SK" altLang="sk-SK" sz="2000">
                <a:sym typeface="Symbol" pitchFamily="18" charset="2"/>
              </a:rPr>
              <a:t>náročné na ľudí aj na techn. podmienky</a:t>
            </a:r>
            <a:endParaRPr lang="cs-CZ" altLang="sk-SK" sz="2000">
              <a:sym typeface="Symbol" pitchFamily="18" charset="2"/>
            </a:endParaRPr>
          </a:p>
        </p:txBody>
      </p:sp>
      <p:sp>
        <p:nvSpPr>
          <p:cNvPr id="63513" name="Text Box 25"/>
          <p:cNvSpPr txBox="1">
            <a:spLocks noChangeArrowheads="1"/>
          </p:cNvSpPr>
          <p:nvPr/>
        </p:nvSpPr>
        <p:spPr bwMode="auto">
          <a:xfrm>
            <a:off x="5029200" y="5984875"/>
            <a:ext cx="3276600" cy="396875"/>
          </a:xfrm>
          <a:prstGeom prst="rect">
            <a:avLst/>
          </a:prstGeom>
          <a:solidFill>
            <a:srgbClr val="CCFFCC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000"/>
              <a:t>(skupina VQEG a iní)</a:t>
            </a:r>
            <a:endParaRPr lang="cs-CZ" altLang="sk-SK" sz="2000"/>
          </a:p>
        </p:txBody>
      </p:sp>
      <p:sp>
        <p:nvSpPr>
          <p:cNvPr id="63517" name="Text Box 29"/>
          <p:cNvSpPr txBox="1">
            <a:spLocks noChangeArrowheads="1"/>
          </p:cNvSpPr>
          <p:nvPr/>
        </p:nvSpPr>
        <p:spPr bwMode="auto">
          <a:xfrm>
            <a:off x="2514600" y="5562600"/>
            <a:ext cx="2286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46800" rIns="0" bIns="46800">
            <a:spAutoFit/>
          </a:bodyPr>
          <a:lstStyle/>
          <a:p>
            <a:r>
              <a:rPr lang="sk-SK" altLang="sk-SK" sz="1600" b="1"/>
              <a:t>2.</a:t>
            </a:r>
            <a:endParaRPr lang="cs-CZ" altLang="sk-SK" sz="1600" b="1"/>
          </a:p>
        </p:txBody>
      </p:sp>
      <p:sp>
        <p:nvSpPr>
          <p:cNvPr id="63518" name="Text Box 30"/>
          <p:cNvSpPr txBox="1">
            <a:spLocks noChangeArrowheads="1"/>
          </p:cNvSpPr>
          <p:nvPr/>
        </p:nvSpPr>
        <p:spPr bwMode="auto">
          <a:xfrm>
            <a:off x="4495800" y="3549650"/>
            <a:ext cx="2286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46800" rIns="0" bIns="46800">
            <a:spAutoFit/>
          </a:bodyPr>
          <a:lstStyle/>
          <a:p>
            <a:r>
              <a:rPr lang="sk-SK" altLang="sk-SK" sz="1600" b="1"/>
              <a:t>1.</a:t>
            </a:r>
            <a:endParaRPr lang="cs-CZ" altLang="sk-SK" sz="1600" b="1"/>
          </a:p>
        </p:txBody>
      </p:sp>
      <p:sp>
        <p:nvSpPr>
          <p:cNvPr id="63519" name="Text Box 31"/>
          <p:cNvSpPr txBox="1">
            <a:spLocks noChangeArrowheads="1"/>
          </p:cNvSpPr>
          <p:nvPr/>
        </p:nvSpPr>
        <p:spPr bwMode="auto">
          <a:xfrm>
            <a:off x="4495800" y="5530850"/>
            <a:ext cx="2286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46800" rIns="0" bIns="46800">
            <a:spAutoFit/>
          </a:bodyPr>
          <a:lstStyle/>
          <a:p>
            <a:r>
              <a:rPr lang="sk-SK" altLang="sk-SK" sz="1600" b="1"/>
              <a:t>3.</a:t>
            </a:r>
            <a:endParaRPr lang="cs-CZ" altLang="sk-SK" sz="1600" b="1"/>
          </a:p>
        </p:txBody>
      </p:sp>
      <p:sp>
        <p:nvSpPr>
          <p:cNvPr id="63520" name="Text Box 32"/>
          <p:cNvSpPr txBox="1">
            <a:spLocks noChangeArrowheads="1"/>
          </p:cNvSpPr>
          <p:nvPr/>
        </p:nvSpPr>
        <p:spPr bwMode="auto">
          <a:xfrm>
            <a:off x="4572000" y="106363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800" rIns="90000" bIns="46800">
            <a:spAutoFit/>
          </a:bodyPr>
          <a:lstStyle/>
          <a:p>
            <a:fld id="{74E7C842-7947-41BC-9720-892A2930A59E}" type="slidenum">
              <a:rPr lang="cs-CZ" altLang="sk-SK" sz="1200"/>
              <a:pPr/>
              <a:t>7</a:t>
            </a:fld>
            <a:endParaRPr lang="cs-CZ" altLang="sk-SK" sz="120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Text Box 2053"/>
          <p:cNvSpPr txBox="1">
            <a:spLocks noChangeArrowheads="1"/>
          </p:cNvSpPr>
          <p:nvPr/>
        </p:nvSpPr>
        <p:spPr bwMode="auto">
          <a:xfrm>
            <a:off x="762000" y="838200"/>
            <a:ext cx="7543800" cy="519113"/>
          </a:xfrm>
          <a:prstGeom prst="rect">
            <a:avLst/>
          </a:prstGeom>
          <a:solidFill>
            <a:srgbClr val="0099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800" b="1">
                <a:solidFill>
                  <a:schemeClr val="bg2"/>
                </a:solidFill>
              </a:rPr>
              <a:t>Kritérium kvality </a:t>
            </a:r>
            <a:r>
              <a:rPr lang="en-US" altLang="sk-SK" sz="2800" b="1">
                <a:solidFill>
                  <a:schemeClr val="bg2"/>
                </a:solidFill>
              </a:rPr>
              <a:t>SSIM</a:t>
            </a:r>
            <a:r>
              <a:rPr lang="sk-SK" altLang="sk-SK" sz="2800" b="1">
                <a:solidFill>
                  <a:schemeClr val="bg2"/>
                </a:solidFill>
              </a:rPr>
              <a:t> - </a:t>
            </a:r>
            <a:r>
              <a:rPr lang="sk-SK" altLang="sk-SK" sz="2800" b="1">
                <a:solidFill>
                  <a:schemeClr val="folHlink"/>
                </a:solidFill>
              </a:rPr>
              <a:t>definícia</a:t>
            </a:r>
            <a:endParaRPr lang="cs-CZ" altLang="sk-SK" b="1" i="1">
              <a:solidFill>
                <a:schemeClr val="bg2"/>
              </a:solidFill>
            </a:endParaRPr>
          </a:p>
        </p:txBody>
      </p:sp>
      <p:sp>
        <p:nvSpPr>
          <p:cNvPr id="64519" name="Line 2055"/>
          <p:cNvSpPr>
            <a:spLocks noChangeShapeType="1"/>
          </p:cNvSpPr>
          <p:nvPr/>
        </p:nvSpPr>
        <p:spPr bwMode="auto">
          <a:xfrm>
            <a:off x="762000" y="838200"/>
            <a:ext cx="7543800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graphicFrame>
        <p:nvGraphicFramePr>
          <p:cNvPr id="64521" name="Object 2057"/>
          <p:cNvGraphicFramePr>
            <a:graphicFrameLocks noChangeAspect="1"/>
          </p:cNvGraphicFramePr>
          <p:nvPr/>
        </p:nvGraphicFramePr>
        <p:xfrm>
          <a:off x="838200" y="2438400"/>
          <a:ext cx="320040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8" name="Rovnice" r:id="rId3" imgW="2133360" imgH="469800" progId="Equation.3">
                  <p:embed/>
                </p:oleObj>
              </mc:Choice>
              <mc:Fallback>
                <p:oleObj name="Rovnice" r:id="rId3" imgW="2133360" imgH="469800" progId="Equation.3">
                  <p:embed/>
                  <p:pic>
                    <p:nvPicPr>
                      <p:cNvPr id="0" name="Object 20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438400"/>
                        <a:ext cx="3200400" cy="704850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2" name="Object 2058"/>
          <p:cNvGraphicFramePr>
            <a:graphicFrameLocks noChangeAspect="1"/>
          </p:cNvGraphicFramePr>
          <p:nvPr/>
        </p:nvGraphicFramePr>
        <p:xfrm>
          <a:off x="838200" y="3181350"/>
          <a:ext cx="396240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9" name="Rovnice" r:id="rId5" imgW="2590560" imgH="469800" progId="Equation.3">
                  <p:embed/>
                </p:oleObj>
              </mc:Choice>
              <mc:Fallback>
                <p:oleObj name="Rovnice" r:id="rId5" imgW="2590560" imgH="469800" progId="Equation.3">
                  <p:embed/>
                  <p:pic>
                    <p:nvPicPr>
                      <p:cNvPr id="0" name="Object 20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81350"/>
                        <a:ext cx="3962400" cy="704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CC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3" name="Text Box 2059"/>
          <p:cNvSpPr txBox="1">
            <a:spLocks noChangeArrowheads="1"/>
          </p:cNvSpPr>
          <p:nvPr/>
        </p:nvSpPr>
        <p:spPr bwMode="auto">
          <a:xfrm>
            <a:off x="4800600" y="3124200"/>
            <a:ext cx="3505200" cy="1006475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000" i="1">
                <a:cs typeface="Times New Roman" pitchFamily="18" charset="0"/>
              </a:rPr>
              <a:t>C</a:t>
            </a:r>
            <a:r>
              <a:rPr lang="sk-SK" altLang="sk-SK" sz="2000" i="1" baseline="-30000">
                <a:cs typeface="Times New Roman" pitchFamily="18" charset="0"/>
              </a:rPr>
              <a:t>1</a:t>
            </a:r>
            <a:r>
              <a:rPr lang="sk-SK" altLang="sk-SK" sz="2000" i="1">
                <a:cs typeface="Times New Roman" pitchFamily="18" charset="0"/>
              </a:rPr>
              <a:t>=(K</a:t>
            </a:r>
            <a:r>
              <a:rPr lang="sk-SK" altLang="sk-SK" sz="2000" i="1" baseline="-30000">
                <a:cs typeface="Times New Roman" pitchFamily="18" charset="0"/>
              </a:rPr>
              <a:t>1</a:t>
            </a:r>
            <a:r>
              <a:rPr lang="sk-SK" altLang="sk-SK" sz="2000" i="1">
                <a:cs typeface="Times New Roman" pitchFamily="18" charset="0"/>
              </a:rPr>
              <a:t>L)</a:t>
            </a:r>
            <a:r>
              <a:rPr lang="sk-SK" altLang="sk-SK" sz="2000" i="1" baseline="30000">
                <a:cs typeface="Times New Roman" pitchFamily="18" charset="0"/>
              </a:rPr>
              <a:t>2</a:t>
            </a:r>
            <a:r>
              <a:rPr lang="sk-SK" altLang="sk-SK" sz="2000" i="1">
                <a:cs typeface="Times New Roman" pitchFamily="18" charset="0"/>
              </a:rPr>
              <a:t>,  C</a:t>
            </a:r>
            <a:r>
              <a:rPr lang="sk-SK" altLang="sk-SK" sz="2000" i="1" baseline="-30000">
                <a:cs typeface="Times New Roman" pitchFamily="18" charset="0"/>
              </a:rPr>
              <a:t>2</a:t>
            </a:r>
            <a:r>
              <a:rPr lang="sk-SK" altLang="sk-SK" sz="2000" i="1">
                <a:cs typeface="Times New Roman" pitchFamily="18" charset="0"/>
              </a:rPr>
              <a:t>=(K</a:t>
            </a:r>
            <a:r>
              <a:rPr lang="sk-SK" altLang="sk-SK" sz="2000" i="1" baseline="-30000">
                <a:cs typeface="Times New Roman" pitchFamily="18" charset="0"/>
              </a:rPr>
              <a:t>2</a:t>
            </a:r>
            <a:r>
              <a:rPr lang="sk-SK" altLang="sk-SK" sz="2000" i="1">
                <a:cs typeface="Times New Roman" pitchFamily="18" charset="0"/>
              </a:rPr>
              <a:t>L)</a:t>
            </a:r>
            <a:r>
              <a:rPr lang="sk-SK" altLang="sk-SK" sz="2000" i="1" baseline="30000">
                <a:cs typeface="Times New Roman" pitchFamily="18" charset="0"/>
              </a:rPr>
              <a:t>2</a:t>
            </a:r>
            <a:r>
              <a:rPr lang="cs-CZ" altLang="sk-SK" sz="2000"/>
              <a:t> </a:t>
            </a:r>
            <a:r>
              <a:rPr lang="en-US" altLang="sk-SK" sz="2000"/>
              <a:t>, </a:t>
            </a:r>
            <a:r>
              <a:rPr lang="en-US" altLang="sk-SK" sz="2000" i="1"/>
              <a:t>L = 255</a:t>
            </a:r>
            <a:r>
              <a:rPr lang="en-US" altLang="sk-SK" sz="2000"/>
              <a:t> (rozsah jasu),</a:t>
            </a:r>
            <a:r>
              <a:rPr lang="sk-SK" altLang="sk-SK" sz="2000"/>
              <a:t> </a:t>
            </a:r>
            <a:r>
              <a:rPr lang="en-US" altLang="sk-SK" sz="2000"/>
              <a:t> K</a:t>
            </a:r>
            <a:r>
              <a:rPr lang="en-US" altLang="sk-SK" sz="2000" baseline="-25000"/>
              <a:t>1</a:t>
            </a:r>
            <a:r>
              <a:rPr lang="en-US" altLang="sk-SK" sz="2000"/>
              <a:t>, K</a:t>
            </a:r>
            <a:r>
              <a:rPr lang="en-US" altLang="sk-SK" sz="2000" baseline="-25000"/>
              <a:t>2</a:t>
            </a:r>
            <a:r>
              <a:rPr lang="en-US" altLang="sk-SK" sz="2000"/>
              <a:t> </a:t>
            </a:r>
            <a:r>
              <a:rPr lang="en-US" altLang="sk-SK" sz="2000">
                <a:sym typeface="Symbol" pitchFamily="18" charset="2"/>
              </a:rPr>
              <a:t></a:t>
            </a:r>
            <a:r>
              <a:rPr lang="en-US" altLang="sk-SK" sz="2000"/>
              <a:t> 10</a:t>
            </a:r>
            <a:r>
              <a:rPr lang="en-US" altLang="sk-SK" sz="2000" baseline="30000"/>
              <a:t>-2</a:t>
            </a:r>
            <a:r>
              <a:rPr lang="en-US" altLang="sk-SK" sz="2000"/>
              <a:t> od pou</a:t>
            </a:r>
            <a:r>
              <a:rPr lang="sk-SK" altLang="sk-SK" sz="2000"/>
              <a:t>žívateľa</a:t>
            </a:r>
            <a:endParaRPr lang="cs-CZ" altLang="sk-SK" sz="2000"/>
          </a:p>
        </p:txBody>
      </p:sp>
      <p:graphicFrame>
        <p:nvGraphicFramePr>
          <p:cNvPr id="64524" name="Object 2060"/>
          <p:cNvGraphicFramePr>
            <a:graphicFrameLocks noChangeAspect="1"/>
          </p:cNvGraphicFramePr>
          <p:nvPr/>
        </p:nvGraphicFramePr>
        <p:xfrm>
          <a:off x="3581400" y="1752600"/>
          <a:ext cx="156210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0" name="Rovnice" r:id="rId7" imgW="1117440" imgH="469800" progId="Equation.3">
                  <p:embed/>
                </p:oleObj>
              </mc:Choice>
              <mc:Fallback>
                <p:oleObj name="Rovnice" r:id="rId7" imgW="1117440" imgH="469800" progId="Equation.3">
                  <p:embed/>
                  <p:pic>
                    <p:nvPicPr>
                      <p:cNvPr id="0" name="Object 20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752600"/>
                        <a:ext cx="1562100" cy="728663"/>
                      </a:xfrm>
                      <a:prstGeom prst="rect">
                        <a:avLst/>
                      </a:prstGeom>
                      <a:solidFill>
                        <a:srgbClr val="FFFF99">
                          <a:alpha val="50000"/>
                        </a:srgbClr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5" name="Object 2061"/>
          <p:cNvGraphicFramePr>
            <a:graphicFrameLocks noChangeAspect="1"/>
          </p:cNvGraphicFramePr>
          <p:nvPr/>
        </p:nvGraphicFramePr>
        <p:xfrm>
          <a:off x="6934200" y="1816100"/>
          <a:ext cx="137160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1" name="Rovnice" r:id="rId9" imgW="914400" imgH="469800" progId="Equation.3">
                  <p:embed/>
                </p:oleObj>
              </mc:Choice>
              <mc:Fallback>
                <p:oleObj name="Rovnice" r:id="rId9" imgW="914400" imgH="469800" progId="Equation.3">
                  <p:embed/>
                  <p:pic>
                    <p:nvPicPr>
                      <p:cNvPr id="0" name="Object 20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816100"/>
                        <a:ext cx="1371600" cy="704850"/>
                      </a:xfrm>
                      <a:prstGeom prst="rect">
                        <a:avLst/>
                      </a:prstGeom>
                      <a:solidFill>
                        <a:srgbClr val="FFFF99">
                          <a:alpha val="50000"/>
                        </a:srgbClr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6" name="Object 2062"/>
          <p:cNvGraphicFramePr>
            <a:graphicFrameLocks noChangeAspect="1"/>
          </p:cNvGraphicFramePr>
          <p:nvPr/>
        </p:nvGraphicFramePr>
        <p:xfrm>
          <a:off x="5181600" y="1779588"/>
          <a:ext cx="1687513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2" name="Rovnice" r:id="rId11" imgW="1130040" imgH="469800" progId="Equation.3">
                  <p:embed/>
                </p:oleObj>
              </mc:Choice>
              <mc:Fallback>
                <p:oleObj name="Rovnice" r:id="rId11" imgW="1130040" imgH="469800" progId="Equation.3">
                  <p:embed/>
                  <p:pic>
                    <p:nvPicPr>
                      <p:cNvPr id="0" name="Object 20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779588"/>
                        <a:ext cx="1687513" cy="701675"/>
                      </a:xfrm>
                      <a:prstGeom prst="rect">
                        <a:avLst/>
                      </a:prstGeom>
                      <a:solidFill>
                        <a:srgbClr val="FFCC99">
                          <a:alpha val="50000"/>
                        </a:srgbClr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7" name="Text Box 2063"/>
          <p:cNvSpPr txBox="1">
            <a:spLocks noChangeArrowheads="1"/>
          </p:cNvSpPr>
          <p:nvPr/>
        </p:nvSpPr>
        <p:spPr bwMode="auto">
          <a:xfrm>
            <a:off x="685800" y="1371600"/>
            <a:ext cx="68389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000"/>
              <a:t>- </a:t>
            </a:r>
            <a:r>
              <a:rPr lang="sk-SK" altLang="sk-SK" sz="2000" b="1"/>
              <a:t>Využitie štatist. parametrov obrazu a snímok: </a:t>
            </a:r>
            <a:r>
              <a:rPr lang="el-GR" altLang="sk-SK" sz="2000" b="1"/>
              <a:t>μ, σ, σ</a:t>
            </a:r>
            <a:r>
              <a:rPr lang="sk-SK" altLang="sk-SK" sz="2000" b="1" baseline="-25000"/>
              <a:t>x,y </a:t>
            </a:r>
            <a:endParaRPr lang="cs-CZ" altLang="sk-SK" sz="2000" b="1">
              <a:sym typeface="Symbol" pitchFamily="18" charset="2"/>
            </a:endParaRPr>
          </a:p>
        </p:txBody>
      </p:sp>
      <p:sp>
        <p:nvSpPr>
          <p:cNvPr id="64528" name="Text Box 2064"/>
          <p:cNvSpPr txBox="1">
            <a:spLocks noChangeArrowheads="1"/>
          </p:cNvSpPr>
          <p:nvPr/>
        </p:nvSpPr>
        <p:spPr bwMode="auto">
          <a:xfrm>
            <a:off x="685800" y="1871663"/>
            <a:ext cx="3352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000"/>
              <a:t>- nové koef. podobnosti:</a:t>
            </a:r>
            <a:endParaRPr lang="cs-CZ" altLang="sk-SK" sz="2000"/>
          </a:p>
        </p:txBody>
      </p:sp>
      <p:sp>
        <p:nvSpPr>
          <p:cNvPr id="64529" name="Line 2065"/>
          <p:cNvSpPr>
            <a:spLocks noChangeShapeType="1"/>
          </p:cNvSpPr>
          <p:nvPr/>
        </p:nvSpPr>
        <p:spPr bwMode="auto">
          <a:xfrm flipH="1">
            <a:off x="3733800" y="2362200"/>
            <a:ext cx="38100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64530" name="Line 2066"/>
          <p:cNvSpPr>
            <a:spLocks noChangeShapeType="1"/>
          </p:cNvSpPr>
          <p:nvPr/>
        </p:nvSpPr>
        <p:spPr bwMode="auto">
          <a:xfrm flipH="1">
            <a:off x="3733800" y="2286000"/>
            <a:ext cx="2057400" cy="3048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64531" name="Line 2067"/>
          <p:cNvSpPr>
            <a:spLocks noChangeShapeType="1"/>
          </p:cNvSpPr>
          <p:nvPr/>
        </p:nvSpPr>
        <p:spPr bwMode="auto">
          <a:xfrm flipH="1">
            <a:off x="3733800" y="2438400"/>
            <a:ext cx="3733800" cy="1524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64532" name="Text Box 2068"/>
          <p:cNvSpPr txBox="1">
            <a:spLocks noChangeArrowheads="1"/>
          </p:cNvSpPr>
          <p:nvPr/>
        </p:nvSpPr>
        <p:spPr bwMode="auto">
          <a:xfrm>
            <a:off x="838200" y="4183063"/>
            <a:ext cx="7467600" cy="714375"/>
          </a:xfrm>
          <a:prstGeom prst="rect">
            <a:avLst/>
          </a:prstGeom>
          <a:noFill/>
          <a:ln w="12700" cap="sq">
            <a:solidFill>
              <a:srgbClr val="FFCC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000"/>
              <a:t>-</a:t>
            </a:r>
            <a:r>
              <a:rPr lang="sk-SK" altLang="sk-SK" sz="2000" b="1"/>
              <a:t> prakticky</a:t>
            </a:r>
            <a:r>
              <a:rPr lang="sk-SK" altLang="sk-SK" sz="2000"/>
              <a:t>: bloky obrazu – </a:t>
            </a:r>
            <a:r>
              <a:rPr lang="sk-SK" altLang="sk-SK" sz="2000" i="1"/>
              <a:t>SSIM</a:t>
            </a:r>
            <a:r>
              <a:rPr lang="sk-SK" altLang="sk-SK" sz="2000" i="1" baseline="-25000"/>
              <a:t>ij</a:t>
            </a:r>
            <a:r>
              <a:rPr lang="sk-SK" altLang="sk-SK" sz="2000"/>
              <a:t> – priemerný SSIM (</a:t>
            </a:r>
            <a:r>
              <a:rPr lang="sk-SK" altLang="sk-SK" sz="2000" i="1"/>
              <a:t>MSSIM</a:t>
            </a:r>
            <a:r>
              <a:rPr lang="sk-SK" altLang="sk-SK" sz="2000"/>
              <a:t>) pre každý bod obrazu </a:t>
            </a:r>
            <a:r>
              <a:rPr lang="en-US" altLang="sk-SK" sz="2000"/>
              <a:t>(</a:t>
            </a:r>
            <a:r>
              <a:rPr lang="en-US" altLang="sk-SK" sz="2000" i="1"/>
              <a:t>mapa kvality</a:t>
            </a:r>
            <a:r>
              <a:rPr lang="en-US" altLang="sk-SK" sz="2000"/>
              <a:t>)</a:t>
            </a:r>
            <a:r>
              <a:rPr lang="sk-SK" altLang="sk-SK" sz="2000"/>
              <a:t>, alebo pre vybrané bloky obrazu</a:t>
            </a:r>
            <a:endParaRPr lang="cs-CZ" altLang="sk-SK" sz="2000"/>
          </a:p>
        </p:txBody>
      </p:sp>
      <p:grpSp>
        <p:nvGrpSpPr>
          <p:cNvPr id="64541" name="Group 2077"/>
          <p:cNvGrpSpPr>
            <a:grpSpLocks/>
          </p:cNvGrpSpPr>
          <p:nvPr/>
        </p:nvGrpSpPr>
        <p:grpSpPr bwMode="auto">
          <a:xfrm>
            <a:off x="838200" y="4868863"/>
            <a:ext cx="7543800" cy="473075"/>
            <a:chOff x="528" y="3216"/>
            <a:chExt cx="4752" cy="298"/>
          </a:xfrm>
        </p:grpSpPr>
        <p:sp>
          <p:nvSpPr>
            <p:cNvPr id="64538" name="Rectangle 2074"/>
            <p:cNvSpPr>
              <a:spLocks noChangeArrowheads="1"/>
            </p:cNvSpPr>
            <p:nvPr/>
          </p:nvSpPr>
          <p:spPr bwMode="auto">
            <a:xfrm>
              <a:off x="528" y="3216"/>
              <a:ext cx="4704" cy="288"/>
            </a:xfrm>
            <a:prstGeom prst="rect">
              <a:avLst/>
            </a:prstGeom>
            <a:solidFill>
              <a:srgbClr val="FFCC99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sk-SK"/>
            </a:p>
          </p:txBody>
        </p:sp>
        <p:sp>
          <p:nvSpPr>
            <p:cNvPr id="64533" name="Text Box 2069"/>
            <p:cNvSpPr txBox="1">
              <a:spLocks noChangeArrowheads="1"/>
            </p:cNvSpPr>
            <p:nvPr/>
          </p:nvSpPr>
          <p:spPr bwMode="auto">
            <a:xfrm>
              <a:off x="528" y="3216"/>
              <a:ext cx="470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99">
                      <a:alpha val="5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r>
                <a:rPr lang="sk-SK" altLang="sk-SK" sz="2000"/>
                <a:t>- </a:t>
              </a:r>
              <a:r>
                <a:rPr lang="sk-SK" altLang="sk-SK" sz="2000" b="1">
                  <a:solidFill>
                    <a:srgbClr val="009900"/>
                  </a:solidFill>
                </a:rPr>
                <a:t>pre farby</a:t>
              </a:r>
              <a:r>
                <a:rPr lang="sk-SK" altLang="sk-SK" sz="2000"/>
                <a:t>- po zložkách</a:t>
              </a:r>
              <a:r>
                <a:rPr lang="sk-SK" altLang="sk-SK" sz="2000">
                  <a:sym typeface="Symbol" pitchFamily="18" charset="2"/>
                </a:rPr>
                <a:t></a:t>
              </a:r>
              <a:endParaRPr lang="cs-CZ" altLang="sk-SK" sz="2000"/>
            </a:p>
          </p:txBody>
        </p:sp>
        <p:graphicFrame>
          <p:nvGraphicFramePr>
            <p:cNvPr id="64536" name="Object 2072"/>
            <p:cNvGraphicFramePr>
              <a:graphicFrameLocks noChangeAspect="1"/>
            </p:cNvGraphicFramePr>
            <p:nvPr/>
          </p:nvGraphicFramePr>
          <p:xfrm>
            <a:off x="2304" y="3264"/>
            <a:ext cx="2976" cy="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583" name="Rovnice" r:id="rId13" imgW="3022560" imgH="253800" progId="Equation.3">
                    <p:embed/>
                  </p:oleObj>
                </mc:Choice>
                <mc:Fallback>
                  <p:oleObj name="Rovnice" r:id="rId13" imgW="3022560" imgH="253800" progId="Equation.3">
                    <p:embed/>
                    <p:pic>
                      <p:nvPicPr>
                        <p:cNvPr id="0" name="Object 20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04" y="3264"/>
                          <a:ext cx="2976" cy="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CC99">
                                  <a:alpha val="50000"/>
                                </a:srgbClr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4534" name="Text Box 2070"/>
          <p:cNvSpPr txBox="1">
            <a:spLocks noChangeArrowheads="1"/>
          </p:cNvSpPr>
          <p:nvPr/>
        </p:nvSpPr>
        <p:spPr bwMode="auto">
          <a:xfrm>
            <a:off x="838200" y="5297488"/>
            <a:ext cx="6019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FFCC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000"/>
              <a:t>- </a:t>
            </a:r>
            <a:r>
              <a:rPr lang="sk-SK" altLang="sk-SK" sz="2000" b="1"/>
              <a:t>pre sekvencie</a:t>
            </a:r>
            <a:r>
              <a:rPr lang="sk-SK" altLang="sk-SK" sz="2000"/>
              <a:t> - úspora výpočtov: náh. výber blokov – ich váhy podľa jasu – váhy snímok podľa miery pohybu (využitie BM alebo R</a:t>
            </a:r>
            <a:r>
              <a:rPr lang="sk-SK" altLang="sk-SK" sz="2000" baseline="-25000"/>
              <a:t>n</a:t>
            </a:r>
            <a:r>
              <a:rPr lang="sk-SK" altLang="sk-SK" sz="2000"/>
              <a:t>): </a:t>
            </a:r>
            <a:endParaRPr lang="cs-CZ" altLang="sk-SK" sz="2000"/>
          </a:p>
        </p:txBody>
      </p:sp>
      <p:graphicFrame>
        <p:nvGraphicFramePr>
          <p:cNvPr id="64537" name="Object 2073"/>
          <p:cNvGraphicFramePr>
            <a:graphicFrameLocks noChangeAspect="1"/>
          </p:cNvGraphicFramePr>
          <p:nvPr/>
        </p:nvGraphicFramePr>
        <p:xfrm>
          <a:off x="6553200" y="5326063"/>
          <a:ext cx="1752600" cy="1227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4" name="Rovnice" r:id="rId15" imgW="927000" imgH="888840" progId="Equation.3">
                  <p:embed/>
                </p:oleObj>
              </mc:Choice>
              <mc:Fallback>
                <p:oleObj name="Rovnice" r:id="rId15" imgW="927000" imgH="888840" progId="Equation.3">
                  <p:embed/>
                  <p:pic>
                    <p:nvPicPr>
                      <p:cNvPr id="0" name="Object 20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5326063"/>
                        <a:ext cx="1752600" cy="1227137"/>
                      </a:xfrm>
                      <a:prstGeom prst="rect">
                        <a:avLst/>
                      </a:prstGeom>
                      <a:noFill/>
                      <a:ln w="15875">
                        <a:solidFill>
                          <a:srgbClr val="FFCC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42" name="Text Box 2078"/>
          <p:cNvSpPr txBox="1">
            <a:spLocks noChangeArrowheads="1"/>
          </p:cNvSpPr>
          <p:nvPr/>
        </p:nvSpPr>
        <p:spPr bwMode="auto">
          <a:xfrm>
            <a:off x="4572000" y="106363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800" rIns="90000" bIns="46800">
            <a:spAutoFit/>
          </a:bodyPr>
          <a:lstStyle/>
          <a:p>
            <a:fld id="{D60A78B6-001C-4EBE-BE34-B8A90E6E40C3}" type="slidenum">
              <a:rPr lang="cs-CZ" altLang="sk-SK" sz="1200"/>
              <a:pPr/>
              <a:t>8</a:t>
            </a:fld>
            <a:endParaRPr lang="cs-CZ" altLang="sk-SK" sz="120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4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4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3" grpId="0" animBg="1" autoUpdateAnimBg="0"/>
      <p:bldP spid="64532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684213" y="836613"/>
            <a:ext cx="7848600" cy="519112"/>
          </a:xfrm>
          <a:prstGeom prst="rect">
            <a:avLst/>
          </a:prstGeom>
          <a:solidFill>
            <a:srgbClr val="0099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800" b="1">
                <a:solidFill>
                  <a:schemeClr val="bg2"/>
                </a:solidFill>
              </a:rPr>
              <a:t>Kritérium kvality </a:t>
            </a:r>
            <a:r>
              <a:rPr lang="en-US" altLang="sk-SK" sz="2800" b="1">
                <a:solidFill>
                  <a:schemeClr val="bg2"/>
                </a:solidFill>
              </a:rPr>
              <a:t>SSIM</a:t>
            </a:r>
            <a:r>
              <a:rPr lang="sk-SK" altLang="sk-SK" sz="2800" b="1">
                <a:solidFill>
                  <a:schemeClr val="bg2"/>
                </a:solidFill>
              </a:rPr>
              <a:t>- </a:t>
            </a:r>
            <a:r>
              <a:rPr lang="en-US" altLang="sk-SK" sz="2800" b="1">
                <a:solidFill>
                  <a:schemeClr val="folHlink"/>
                </a:solidFill>
              </a:rPr>
              <a:t>experiment</a:t>
            </a:r>
            <a:endParaRPr lang="cs-CZ" altLang="sk-SK" b="1" i="1">
              <a:solidFill>
                <a:schemeClr val="bg2"/>
              </a:solidFill>
            </a:endParaRPr>
          </a:p>
        </p:txBody>
      </p:sp>
      <p:sp>
        <p:nvSpPr>
          <p:cNvPr id="65540" name="Line 4"/>
          <p:cNvSpPr>
            <a:spLocks noChangeShapeType="1"/>
          </p:cNvSpPr>
          <p:nvPr/>
        </p:nvSpPr>
        <p:spPr bwMode="auto">
          <a:xfrm>
            <a:off x="838200" y="838200"/>
            <a:ext cx="7467600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1476375" y="4292600"/>
            <a:ext cx="304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sk-SK" altLang="sk-SK" sz="2000" b="1"/>
              <a:t>Porovnanie SSIM a MSE:</a:t>
            </a:r>
            <a:endParaRPr lang="cs-CZ" altLang="sk-SK" sz="2000" b="1"/>
          </a:p>
        </p:txBody>
      </p:sp>
      <p:graphicFrame>
        <p:nvGraphicFramePr>
          <p:cNvPr id="65554" name="Object 18"/>
          <p:cNvGraphicFramePr>
            <a:graphicFrameLocks noChangeAspect="1"/>
          </p:cNvGraphicFramePr>
          <p:nvPr/>
        </p:nvGraphicFramePr>
        <p:xfrm>
          <a:off x="2578100" y="4216400"/>
          <a:ext cx="7848600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10" name="Document" r:id="rId3" imgW="5853653" imgH="1442810" progId="Word.Document.8">
                  <p:embed/>
                </p:oleObj>
              </mc:Choice>
              <mc:Fallback>
                <p:oleObj name="Document" r:id="rId3" imgW="5853653" imgH="1442810" progId="Word.Document.8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4216400"/>
                        <a:ext cx="7848600" cy="193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>
                                <a:alpha val="50000"/>
                              </a:scheme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5547" name="Picture 11" descr="lgsal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1447800"/>
            <a:ext cx="1933575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809625" y="3355975"/>
            <a:ext cx="1998663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pPr algn="ctr">
              <a:spcBef>
                <a:spcPct val="0"/>
              </a:spcBef>
            </a:pPr>
            <a:r>
              <a:rPr kumimoji="0" lang="cs-CZ" altLang="sk-SK" sz="1600"/>
              <a:t>čierno-biely impulzový</a:t>
            </a:r>
            <a:r>
              <a:rPr kumimoji="0" lang="sk-SK" altLang="sk-SK" sz="1600"/>
              <a:t> </a:t>
            </a:r>
            <a:r>
              <a:rPr kumimoji="0" lang="cs-CZ" altLang="sk-SK" sz="1600"/>
              <a:t>šum</a:t>
            </a:r>
          </a:p>
        </p:txBody>
      </p:sp>
      <p:pic>
        <p:nvPicPr>
          <p:cNvPr id="65544" name="Picture 8" descr="lgspec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825" y="1454150"/>
            <a:ext cx="1933575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9" name="Text Box 13"/>
          <p:cNvSpPr txBox="1">
            <a:spLocks noChangeArrowheads="1"/>
          </p:cNvSpPr>
          <p:nvPr/>
        </p:nvSpPr>
        <p:spPr bwMode="auto">
          <a:xfrm>
            <a:off x="2867025" y="3355975"/>
            <a:ext cx="1836738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pPr algn="ctr">
              <a:spcBef>
                <a:spcPct val="0"/>
              </a:spcBef>
            </a:pPr>
            <a:r>
              <a:rPr kumimoji="0" lang="cs-CZ" altLang="sk-SK" sz="1600"/>
              <a:t>multiplikatívny šum</a:t>
            </a:r>
          </a:p>
        </p:txBody>
      </p:sp>
      <p:sp>
        <p:nvSpPr>
          <p:cNvPr id="65556" name="Text Box 20"/>
          <p:cNvSpPr txBox="1">
            <a:spLocks noChangeArrowheads="1"/>
          </p:cNvSpPr>
          <p:nvPr/>
        </p:nvSpPr>
        <p:spPr bwMode="auto">
          <a:xfrm>
            <a:off x="2514600" y="3025775"/>
            <a:ext cx="2286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46800" rIns="0" bIns="46800">
            <a:spAutoFit/>
          </a:bodyPr>
          <a:lstStyle/>
          <a:p>
            <a:r>
              <a:rPr lang="sk-SK" altLang="sk-SK" sz="1600" b="1"/>
              <a:t>4.</a:t>
            </a:r>
            <a:endParaRPr lang="cs-CZ" altLang="sk-SK" sz="1600" b="1"/>
          </a:p>
        </p:txBody>
      </p:sp>
      <p:sp>
        <p:nvSpPr>
          <p:cNvPr id="65557" name="Text Box 21"/>
          <p:cNvSpPr txBox="1">
            <a:spLocks noChangeArrowheads="1"/>
          </p:cNvSpPr>
          <p:nvPr/>
        </p:nvSpPr>
        <p:spPr bwMode="auto">
          <a:xfrm>
            <a:off x="4495800" y="3048000"/>
            <a:ext cx="2286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46800" rIns="0" bIns="46800">
            <a:spAutoFit/>
          </a:bodyPr>
          <a:lstStyle/>
          <a:p>
            <a:r>
              <a:rPr lang="sk-SK" altLang="sk-SK" sz="1600" b="1"/>
              <a:t>5.</a:t>
            </a:r>
            <a:endParaRPr lang="cs-CZ" altLang="sk-SK" sz="1600" b="1"/>
          </a:p>
        </p:txBody>
      </p:sp>
      <p:sp>
        <p:nvSpPr>
          <p:cNvPr id="65801" name="Text Box 265"/>
          <p:cNvSpPr txBox="1">
            <a:spLocks noChangeArrowheads="1"/>
          </p:cNvSpPr>
          <p:nvPr/>
        </p:nvSpPr>
        <p:spPr bwMode="auto">
          <a:xfrm>
            <a:off x="4572000" y="106363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800" rIns="90000" bIns="46800">
            <a:spAutoFit/>
          </a:bodyPr>
          <a:lstStyle/>
          <a:p>
            <a:fld id="{2622E76B-5C13-48E1-B78F-EC3A7828041B}" type="slidenum">
              <a:rPr lang="cs-CZ" altLang="sk-SK" sz="1200"/>
              <a:pPr/>
              <a:t>9</a:t>
            </a:fld>
            <a:endParaRPr lang="cs-CZ" altLang="sk-SK" sz="1200"/>
          </a:p>
        </p:txBody>
      </p:sp>
      <p:sp>
        <p:nvSpPr>
          <p:cNvPr id="65802" name="Text Box 266"/>
          <p:cNvSpPr txBox="1">
            <a:spLocks noChangeArrowheads="1"/>
          </p:cNvSpPr>
          <p:nvPr/>
        </p:nvSpPr>
        <p:spPr bwMode="auto">
          <a:xfrm>
            <a:off x="5668963" y="2205038"/>
            <a:ext cx="2503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 altLang="sk-SK"/>
          </a:p>
        </p:txBody>
      </p:sp>
      <p:sp>
        <p:nvSpPr>
          <p:cNvPr id="65803" name="Text Box 267"/>
          <p:cNvSpPr txBox="1">
            <a:spLocks noChangeArrowheads="1"/>
          </p:cNvSpPr>
          <p:nvPr/>
        </p:nvSpPr>
        <p:spPr bwMode="auto">
          <a:xfrm>
            <a:off x="5940425" y="2276475"/>
            <a:ext cx="223202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en-US" altLang="sk-SK" sz="1800"/>
              <a:t>zn</a:t>
            </a:r>
            <a:r>
              <a:rPr lang="sk-SK" altLang="sk-SK" sz="1800"/>
              <a:t>ámka od 1 do 5, určená nezávislými ľuďmi</a:t>
            </a:r>
            <a:endParaRPr lang="en-US" altLang="sk-SK" sz="1800"/>
          </a:p>
        </p:txBody>
      </p:sp>
      <p:sp>
        <p:nvSpPr>
          <p:cNvPr id="65804" name="Line 268"/>
          <p:cNvSpPr>
            <a:spLocks noChangeShapeType="1"/>
          </p:cNvSpPr>
          <p:nvPr/>
        </p:nvSpPr>
        <p:spPr bwMode="auto">
          <a:xfrm>
            <a:off x="6443663" y="3141663"/>
            <a:ext cx="433387" cy="10795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sk-SK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odní vír">
  <a:themeElements>
    <a:clrScheme name="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Vodní ví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solidFill>
            <a:srgbClr val="000000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>
                  <a:alpha val="50000"/>
                </a:schemeClr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sk-SK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solidFill>
            <a:srgbClr val="000000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>
                  <a:alpha val="50000"/>
                </a:schemeClr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sk-SK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odní vír 1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dní vír 2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Office\Sablony\Návrhy prezentací\Vodní vír.pot</Template>
  <TotalTime>5533</TotalTime>
  <Words>533</Words>
  <Application>Microsoft Office PowerPoint</Application>
  <PresentationFormat>Fólia</PresentationFormat>
  <Paragraphs>69</Paragraphs>
  <Slides>9</Slides>
  <Notes>1</Notes>
  <HiddenSlides>0</HiddenSlides>
  <MMClips>0</MMClips>
  <ScaleCrop>false</ScaleCrop>
  <HeadingPairs>
    <vt:vector size="8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snímok</vt:lpstr>
      </vt:variant>
      <vt:variant>
        <vt:i4>9</vt:i4>
      </vt:variant>
    </vt:vector>
  </HeadingPairs>
  <TitlesOfParts>
    <vt:vector size="17" baseType="lpstr">
      <vt:lpstr>Times New Roman</vt:lpstr>
      <vt:lpstr>Tahoma</vt:lpstr>
      <vt:lpstr>Monotype Sorts</vt:lpstr>
      <vt:lpstr>Symbol</vt:lpstr>
      <vt:lpstr>Wingdings</vt:lpstr>
      <vt:lpstr>Vodní vír</vt:lpstr>
      <vt:lpstr>Microsoft Equation 3.0</vt:lpstr>
      <vt:lpstr>Microsoft Word Document</vt:lpstr>
      <vt:lpstr>Spracovanie digitálneho obrazového signálu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>B&amp;B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Zilina'99</dc:title>
  <dc:creator>Bhuthrus</dc:creator>
  <cp:lastModifiedBy>macekova</cp:lastModifiedBy>
  <cp:revision>299</cp:revision>
  <cp:lastPrinted>1999-09-30T07:44:31Z</cp:lastPrinted>
  <dcterms:created xsi:type="dcterms:W3CDTF">1999-04-26T14:47:24Z</dcterms:created>
  <dcterms:modified xsi:type="dcterms:W3CDTF">2014-10-09T09:56:21Z</dcterms:modified>
</cp:coreProperties>
</file>