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1" r:id="rId3"/>
    <p:sldId id="268" r:id="rId4"/>
    <p:sldId id="262" r:id="rId5"/>
    <p:sldId id="263" r:id="rId6"/>
    <p:sldId id="264" r:id="rId7"/>
    <p:sldId id="257" r:id="rId8"/>
    <p:sldId id="259" r:id="rId9"/>
    <p:sldId id="258" r:id="rId10"/>
    <p:sldId id="260" r:id="rId11"/>
    <p:sldId id="266" r:id="rId12"/>
    <p:sldId id="267" r:id="rId13"/>
    <p:sldId id="265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8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0F689-5143-4CAC-B706-26A99BAD6D94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ABD5F-2C05-42B7-8F49-A0FF20AFEF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4457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ABD5F-2C05-42B7-8F49-A0FF20AFEF35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689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662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779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219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6019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517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537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795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710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109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047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521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26182-E03E-46CE-B3BD-9750E61DF98C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854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1752600"/>
          </a:xfrm>
        </p:spPr>
        <p:txBody>
          <a:bodyPr/>
          <a:lstStyle/>
          <a:p>
            <a:r>
              <a:rPr lang="sk-SK" dirty="0" smtClean="0"/>
              <a:t>Maceková</a:t>
            </a:r>
          </a:p>
          <a:p>
            <a:r>
              <a:rPr lang="sk-SK" dirty="0" err="1" smtClean="0"/>
              <a:t>dec</a:t>
            </a:r>
            <a:r>
              <a:rPr lang="sk-SK" dirty="0" smtClean="0"/>
              <a:t>. 2015</a:t>
            </a:r>
          </a:p>
          <a:p>
            <a:r>
              <a:rPr lang="sk-SK" dirty="0" smtClean="0"/>
              <a:t>TUKE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539552" y="33265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DTS – 12. </a:t>
            </a:r>
            <a:r>
              <a:rPr lang="sk-SK" dirty="0" smtClean="0"/>
              <a:t>cvičenie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539552" y="980728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0070C0"/>
                </a:solidFill>
                <a:latin typeface="Arial"/>
                <a:cs typeface="Arial"/>
              </a:rPr>
              <a:t>DVB</a:t>
            </a:r>
            <a:r>
              <a:rPr lang="en-US" sz="4000" dirty="0">
                <a:solidFill>
                  <a:srgbClr val="0070C0"/>
                </a:solidFill>
                <a:latin typeface="Arial"/>
                <a:cs typeface="Arial"/>
              </a:rPr>
              <a:t> – k</a:t>
            </a:r>
            <a:r>
              <a:rPr lang="sk-SK" sz="4000" dirty="0" err="1">
                <a:solidFill>
                  <a:srgbClr val="0070C0"/>
                </a:solidFill>
                <a:latin typeface="Arial"/>
                <a:cs typeface="Arial"/>
              </a:rPr>
              <a:t>ódovanie</a:t>
            </a:r>
            <a:r>
              <a:rPr lang="sk-SK" sz="4000" dirty="0">
                <a:solidFill>
                  <a:srgbClr val="0070C0"/>
                </a:solidFill>
                <a:latin typeface="Arial"/>
                <a:cs typeface="Arial"/>
              </a:rPr>
              <a:t> - tabuľky transportného </a:t>
            </a:r>
            <a:r>
              <a:rPr lang="sk-SK" sz="4000" dirty="0" err="1" smtClean="0">
                <a:solidFill>
                  <a:srgbClr val="0070C0"/>
                </a:solidFill>
                <a:latin typeface="Arial"/>
                <a:cs typeface="Arial"/>
              </a:rPr>
              <a:t>strímu</a:t>
            </a:r>
            <a:endParaRPr lang="en-US" sz="400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4000" dirty="0" err="1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Stríming</a:t>
            </a:r>
            <a:r>
              <a:rPr lang="sk-SK" sz="40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videa</a:t>
            </a:r>
            <a:endParaRPr lang="en-US" sz="4000" dirty="0" smtClean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4000" dirty="0" smtClean="0">
                <a:latin typeface="Arial"/>
                <a:cs typeface="Arial"/>
              </a:rPr>
              <a:t>zadanie </a:t>
            </a:r>
            <a:r>
              <a:rPr lang="sk-SK" sz="4000" dirty="0">
                <a:latin typeface="Arial"/>
                <a:cs typeface="Arial"/>
              </a:rPr>
              <a:t>– anketa o práci vo dvojici, </a:t>
            </a:r>
            <a:r>
              <a:rPr lang="sk-SK" sz="4000" dirty="0" err="1">
                <a:latin typeface="Arial"/>
                <a:cs typeface="Arial"/>
              </a:rPr>
              <a:t>resp</a:t>
            </a:r>
            <a:r>
              <a:rPr lang="en-US" sz="4000" dirty="0">
                <a:latin typeface="Arial"/>
                <a:cs typeface="Arial"/>
              </a:rPr>
              <a:t>.</a:t>
            </a:r>
            <a:r>
              <a:rPr lang="sk-SK" sz="4000" dirty="0">
                <a:latin typeface="Arial"/>
                <a:cs typeface="Arial"/>
              </a:rPr>
              <a:t> v malom tíme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9840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467544" y="404664"/>
            <a:ext cx="33843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Voliteľné tabuľky  v </a:t>
            </a:r>
            <a:r>
              <a:rPr lang="sk-SK" b="1" dirty="0" err="1"/>
              <a:t>DVB-SI</a:t>
            </a:r>
            <a:endParaRPr lang="sk-SK" b="1" dirty="0"/>
          </a:p>
          <a:p>
            <a:r>
              <a:rPr lang="sk-SK" dirty="0" err="1" smtClean="0"/>
              <a:t>Bouquet</a:t>
            </a:r>
            <a:r>
              <a:rPr lang="sk-SK" dirty="0" smtClean="0"/>
              <a:t> </a:t>
            </a:r>
            <a:r>
              <a:rPr lang="sk-SK" dirty="0" err="1"/>
              <a:t>association</a:t>
            </a:r>
            <a:r>
              <a:rPr lang="sk-SK" dirty="0"/>
              <a:t> table (</a:t>
            </a:r>
            <a:r>
              <a:rPr lang="sk-SK" dirty="0" err="1"/>
              <a:t>BAT</a:t>
            </a:r>
            <a:r>
              <a:rPr lang="sk-SK" dirty="0"/>
              <a:t>)</a:t>
            </a:r>
          </a:p>
          <a:p>
            <a:r>
              <a:rPr lang="sk-SK" dirty="0" err="1" smtClean="0"/>
              <a:t>Running</a:t>
            </a:r>
            <a:r>
              <a:rPr lang="sk-SK" dirty="0" smtClean="0"/>
              <a:t> </a:t>
            </a:r>
            <a:r>
              <a:rPr lang="sk-SK" dirty="0"/>
              <a:t>status table (</a:t>
            </a:r>
            <a:r>
              <a:rPr lang="sk-SK" dirty="0" err="1"/>
              <a:t>RST</a:t>
            </a:r>
            <a:r>
              <a:rPr lang="sk-SK" dirty="0"/>
              <a:t>)</a:t>
            </a:r>
          </a:p>
          <a:p>
            <a:r>
              <a:rPr lang="sk-SK" dirty="0" err="1" smtClean="0"/>
              <a:t>Time</a:t>
            </a:r>
            <a:r>
              <a:rPr lang="sk-SK" dirty="0" smtClean="0"/>
              <a:t> </a:t>
            </a:r>
            <a:r>
              <a:rPr lang="sk-SK" dirty="0" err="1"/>
              <a:t>offset</a:t>
            </a:r>
            <a:r>
              <a:rPr lang="sk-SK" dirty="0"/>
              <a:t> table (</a:t>
            </a:r>
            <a:r>
              <a:rPr lang="sk-SK" dirty="0" err="1"/>
              <a:t>TOT</a:t>
            </a:r>
            <a:r>
              <a:rPr lang="sk-SK" dirty="0"/>
              <a:t>)</a:t>
            </a:r>
          </a:p>
          <a:p>
            <a:r>
              <a:rPr lang="sk-SK" dirty="0" err="1" smtClean="0"/>
              <a:t>Stuffing</a:t>
            </a:r>
            <a:r>
              <a:rPr lang="sk-SK" dirty="0" smtClean="0"/>
              <a:t> </a:t>
            </a:r>
            <a:r>
              <a:rPr lang="sk-SK" dirty="0" err="1"/>
              <a:t>tables</a:t>
            </a:r>
            <a:r>
              <a:rPr lang="sk-SK" dirty="0"/>
              <a:t> (</a:t>
            </a:r>
            <a:r>
              <a:rPr lang="sk-SK" dirty="0" err="1"/>
              <a:t>ST</a:t>
            </a:r>
            <a:r>
              <a:rPr lang="sk-SK" dirty="0" smtClean="0"/>
              <a:t>)</a:t>
            </a:r>
          </a:p>
        </p:txBody>
      </p:sp>
      <p:graphicFrame>
        <p:nvGraphicFramePr>
          <p:cNvPr id="3" name="Tabuľ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993184"/>
              </p:ext>
            </p:extLst>
          </p:nvPr>
        </p:nvGraphicFramePr>
        <p:xfrm>
          <a:off x="4211960" y="1897570"/>
          <a:ext cx="4608512" cy="45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  <a:gridCol w="1200472"/>
                <a:gridCol w="864096"/>
                <a:gridCol w="936104"/>
                <a:gridCol w="864096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PID</a:t>
                      </a:r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hex</a:t>
                      </a:r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(13 b)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 tabuľky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hex</a:t>
                      </a:r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(8b)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Opakovanie </a:t>
                      </a:r>
                    </a:p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                 Max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293368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PSI tabuľky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0000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100 </a:t>
                      </a:r>
                      <a:r>
                        <a:rPr lang="sk-SK" sz="1400" dirty="0" err="1" smtClean="0"/>
                        <a:t>ms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0001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100 </a:t>
                      </a:r>
                      <a:r>
                        <a:rPr lang="sk-SK" sz="1400" dirty="0" err="1" smtClean="0"/>
                        <a:t>ms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0020 až 1FFE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100 </a:t>
                      </a:r>
                      <a:r>
                        <a:rPr lang="sk-SK" sz="1400" dirty="0" err="1" smtClean="0"/>
                        <a:t>ms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0010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40až41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10 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 tabuľky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29070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0010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až 41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10 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0011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42, 46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2 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0011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4A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10 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0012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4E až 6F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2 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RST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0013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-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0014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30 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0014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k-SK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  <a:r>
                        <a:rPr lang="sk-SK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sk-SK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30 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696">
                <a:tc>
                  <a:txBody>
                    <a:bodyPr/>
                    <a:lstStyle/>
                    <a:p>
                      <a:r>
                        <a:rPr lang="sk-SK" sz="1400" dirty="0" err="1" smtClean="0"/>
                        <a:t>ST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0010 až 001F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72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25 </a:t>
                      </a:r>
                      <a:r>
                        <a:rPr lang="sk-SK" sz="1400" dirty="0" err="1" smtClean="0"/>
                        <a:t>ms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-</a:t>
                      </a:r>
                      <a:endParaRPr lang="sk-SK" sz="1400" dirty="0"/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467544" y="2492896"/>
            <a:ext cx="31683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dirty="0"/>
              <a:t>opakovanie tabuliek – nutné a čo najčastejšie pre rýchly prístup </a:t>
            </a:r>
            <a:r>
              <a:rPr lang="sk-SK" dirty="0" err="1"/>
              <a:t>dekódera</a:t>
            </a:r>
            <a:r>
              <a:rPr lang="sk-SK" dirty="0"/>
              <a:t> ku žiadaným informáciám v prípade zmeny kanála</a:t>
            </a:r>
          </a:p>
          <a:p>
            <a:pPr marL="285750" indent="-285750">
              <a:buFontTx/>
              <a:buChar char="-"/>
            </a:pPr>
            <a:r>
              <a:rPr lang="sk-SK" dirty="0" err="1"/>
              <a:t>ETSI</a:t>
            </a:r>
            <a:r>
              <a:rPr lang="sk-SK" dirty="0"/>
              <a:t> </a:t>
            </a:r>
            <a:r>
              <a:rPr lang="sk-SK" dirty="0" err="1"/>
              <a:t>TR</a:t>
            </a:r>
            <a:r>
              <a:rPr lang="sk-SK" dirty="0"/>
              <a:t> 101 290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07584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467544" y="404664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Multicast</a:t>
            </a:r>
            <a:endParaRPr lang="sk-SK" b="1" dirty="0" smtClean="0"/>
          </a:p>
          <a:p>
            <a:pPr marL="285750" indent="-285750">
              <a:buFontTx/>
              <a:buChar char="-"/>
            </a:pPr>
            <a:r>
              <a:rPr lang="sk-SK" dirty="0" err="1" smtClean="0"/>
              <a:t>RTP-protokol</a:t>
            </a:r>
            <a:r>
              <a:rPr lang="sk-SK" dirty="0" smtClean="0"/>
              <a:t> (</a:t>
            </a:r>
            <a:r>
              <a:rPr lang="sk-SK" dirty="0" err="1" smtClean="0"/>
              <a:t>Real-time</a:t>
            </a:r>
            <a:r>
              <a:rPr lang="sk-SK" dirty="0" smtClean="0"/>
              <a:t> Transport </a:t>
            </a:r>
            <a:r>
              <a:rPr lang="sk-SK" dirty="0" err="1"/>
              <a:t>P</a:t>
            </a:r>
            <a:r>
              <a:rPr lang="sk-SK" dirty="0" err="1" smtClean="0"/>
              <a:t>rotocol</a:t>
            </a:r>
            <a:r>
              <a:rPr lang="sk-SK" dirty="0" smtClean="0"/>
              <a:t>)</a:t>
            </a:r>
          </a:p>
          <a:p>
            <a:pPr marL="285750" indent="-285750">
              <a:buFontTx/>
              <a:buChar char="-"/>
            </a:pPr>
            <a:endParaRPr lang="sk-SK" dirty="0" smtClean="0"/>
          </a:p>
          <a:p>
            <a:pPr marL="285750" indent="-285750">
              <a:buFontTx/>
              <a:buChar char="-"/>
            </a:pPr>
            <a:r>
              <a:rPr lang="sk-SK" dirty="0" smtClean="0"/>
              <a:t>jednosmerná komunikácia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účastník nevie ovplyvniť komunikáciu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príklad: </a:t>
            </a:r>
            <a:r>
              <a:rPr lang="sk-SK" dirty="0" err="1" smtClean="0"/>
              <a:t>IPTV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5004048" y="260648"/>
            <a:ext cx="38524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Unicast</a:t>
            </a:r>
            <a:endParaRPr lang="sk-SK" b="1" dirty="0" smtClean="0"/>
          </a:p>
          <a:p>
            <a:pPr marL="285750" indent="-285750">
              <a:buFontTx/>
              <a:buChar char="-"/>
            </a:pPr>
            <a:r>
              <a:rPr lang="sk-SK" dirty="0" err="1" smtClean="0"/>
              <a:t>RTCP-protokol</a:t>
            </a:r>
            <a:r>
              <a:rPr lang="sk-SK" dirty="0" smtClean="0"/>
              <a:t> (</a:t>
            </a:r>
            <a:r>
              <a:rPr lang="sk-SK" dirty="0" err="1"/>
              <a:t>Real-time</a:t>
            </a:r>
            <a:r>
              <a:rPr lang="sk-SK" dirty="0"/>
              <a:t> Transport </a:t>
            </a:r>
            <a:r>
              <a:rPr lang="sk-SK" dirty="0" err="1" smtClean="0"/>
              <a:t>Control</a:t>
            </a:r>
            <a:r>
              <a:rPr lang="sk-SK" dirty="0" smtClean="0"/>
              <a:t> </a:t>
            </a:r>
            <a:r>
              <a:rPr lang="sk-SK" dirty="0" err="1" smtClean="0"/>
              <a:t>Protocol</a:t>
            </a:r>
            <a:r>
              <a:rPr lang="sk-SK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užívateľ ovplyvňuje prenos (obsah, začiatok, koniec, prerušenie)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príklad</a:t>
            </a:r>
            <a:r>
              <a:rPr lang="sk-SK" dirty="0"/>
              <a:t>: </a:t>
            </a:r>
            <a:r>
              <a:rPr lang="sk-SK" dirty="0" err="1" smtClean="0"/>
              <a:t>YouTube</a:t>
            </a:r>
            <a:r>
              <a:rPr lang="sk-SK" dirty="0" smtClean="0"/>
              <a:t>, </a:t>
            </a:r>
            <a:r>
              <a:rPr lang="sk-SK" dirty="0" err="1" smtClean="0"/>
              <a:t>Videoarchív</a:t>
            </a:r>
            <a:endParaRPr lang="sk-SK" dirty="0" smtClean="0"/>
          </a:p>
          <a:p>
            <a:pPr marL="285750" indent="-285750">
              <a:buFontTx/>
              <a:buChar char="-"/>
            </a:pPr>
            <a:r>
              <a:rPr lang="sk-SK" dirty="0" smtClean="0"/>
              <a:t>vyššie nároky na prenosovú kapacitu/priepustnosť liniek, </a:t>
            </a:r>
            <a:r>
              <a:rPr lang="sk-SK" dirty="0" err="1" smtClean="0"/>
              <a:t>routrov</a:t>
            </a:r>
            <a:r>
              <a:rPr lang="sk-SK" dirty="0" smtClean="0"/>
              <a:t>, </a:t>
            </a:r>
            <a:r>
              <a:rPr lang="sk-SK" dirty="0" err="1" smtClean="0"/>
              <a:t>switchov</a:t>
            </a:r>
            <a:endParaRPr lang="sk-SK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2276872"/>
            <a:ext cx="3995936" cy="1092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845971"/>
            <a:ext cx="3949626" cy="1092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Skupina 4"/>
          <p:cNvGrpSpPr/>
          <p:nvPr/>
        </p:nvGrpSpPr>
        <p:grpSpPr>
          <a:xfrm>
            <a:off x="468052" y="3510594"/>
            <a:ext cx="3984779" cy="3223515"/>
            <a:chOff x="468052" y="3510594"/>
            <a:chExt cx="3984779" cy="3223515"/>
          </a:xfrm>
        </p:grpSpPr>
        <p:pic>
          <p:nvPicPr>
            <p:cNvPr id="1030" name="Picture 6" descr="http://www.excitingip.net/wp-content/uploads/2010/09/multicastingarchdiag.jp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407" y="3510594"/>
              <a:ext cx="3816424" cy="32235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BlokTextu 3"/>
            <p:cNvSpPr txBox="1"/>
            <p:nvPr/>
          </p:nvSpPr>
          <p:spPr>
            <a:xfrm>
              <a:off x="2936972" y="4057327"/>
              <a:ext cx="15158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1400" dirty="0" smtClean="0">
                  <a:solidFill>
                    <a:srgbClr val="FF0000"/>
                  </a:solidFill>
                </a:rPr>
                <a:t>TV JOJ , 6 </a:t>
              </a:r>
              <a:r>
                <a:rPr lang="sk-SK" sz="1400" dirty="0" err="1" smtClean="0">
                  <a:solidFill>
                    <a:srgbClr val="FF0000"/>
                  </a:solidFill>
                </a:rPr>
                <a:t>Mbps</a:t>
              </a:r>
              <a:endParaRPr lang="sk-SK" sz="1400" dirty="0">
                <a:solidFill>
                  <a:srgbClr val="FF0000"/>
                </a:solidFill>
              </a:endParaRPr>
            </a:p>
          </p:txBody>
        </p:sp>
        <p:sp>
          <p:nvSpPr>
            <p:cNvPr id="11" name="BlokTextu 10"/>
            <p:cNvSpPr txBox="1"/>
            <p:nvPr/>
          </p:nvSpPr>
          <p:spPr>
            <a:xfrm>
              <a:off x="1232684" y="4581128"/>
              <a:ext cx="8635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1400" dirty="0" smtClean="0">
                  <a:solidFill>
                    <a:srgbClr val="FF0000"/>
                  </a:solidFill>
                </a:rPr>
                <a:t>6 </a:t>
              </a:r>
              <a:r>
                <a:rPr lang="sk-SK" sz="1400" dirty="0" err="1" smtClean="0">
                  <a:solidFill>
                    <a:srgbClr val="FF0000"/>
                  </a:solidFill>
                </a:rPr>
                <a:t>Mbps</a:t>
              </a:r>
              <a:endParaRPr lang="sk-SK" sz="1400" dirty="0">
                <a:solidFill>
                  <a:srgbClr val="FF0000"/>
                </a:solidFill>
              </a:endParaRPr>
            </a:p>
          </p:txBody>
        </p:sp>
        <p:sp>
          <p:nvSpPr>
            <p:cNvPr id="12" name="BlokTextu 11"/>
            <p:cNvSpPr txBox="1"/>
            <p:nvPr/>
          </p:nvSpPr>
          <p:spPr>
            <a:xfrm>
              <a:off x="2112825" y="4735016"/>
              <a:ext cx="8635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1400" dirty="0" smtClean="0">
                  <a:solidFill>
                    <a:srgbClr val="FF0000"/>
                  </a:solidFill>
                </a:rPr>
                <a:t>6 </a:t>
              </a:r>
              <a:r>
                <a:rPr lang="sk-SK" sz="1400" dirty="0" err="1" smtClean="0">
                  <a:solidFill>
                    <a:srgbClr val="FF0000"/>
                  </a:solidFill>
                </a:rPr>
                <a:t>Mbps</a:t>
              </a:r>
              <a:endParaRPr lang="sk-SK" sz="1400" dirty="0">
                <a:solidFill>
                  <a:srgbClr val="FF0000"/>
                </a:solidFill>
              </a:endParaRPr>
            </a:p>
          </p:txBody>
        </p:sp>
        <p:sp>
          <p:nvSpPr>
            <p:cNvPr id="13" name="BlokTextu 12"/>
            <p:cNvSpPr txBox="1"/>
            <p:nvPr/>
          </p:nvSpPr>
          <p:spPr>
            <a:xfrm>
              <a:off x="1331640" y="6007536"/>
              <a:ext cx="8635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1400" dirty="0" smtClean="0">
                  <a:solidFill>
                    <a:srgbClr val="FF0000"/>
                  </a:solidFill>
                </a:rPr>
                <a:t>6 </a:t>
              </a:r>
              <a:r>
                <a:rPr lang="sk-SK" sz="1400" dirty="0" err="1" smtClean="0">
                  <a:solidFill>
                    <a:srgbClr val="FF0000"/>
                  </a:solidFill>
                </a:rPr>
                <a:t>Mbps</a:t>
              </a:r>
              <a:endParaRPr lang="sk-SK" sz="1400" dirty="0">
                <a:solidFill>
                  <a:srgbClr val="FF0000"/>
                </a:solidFill>
              </a:endParaRPr>
            </a:p>
          </p:txBody>
        </p:sp>
        <p:sp>
          <p:nvSpPr>
            <p:cNvPr id="14" name="BlokTextu 13"/>
            <p:cNvSpPr txBox="1"/>
            <p:nvPr/>
          </p:nvSpPr>
          <p:spPr>
            <a:xfrm>
              <a:off x="468052" y="6007534"/>
              <a:ext cx="8635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1400" dirty="0" smtClean="0">
                  <a:solidFill>
                    <a:srgbClr val="FF0000"/>
                  </a:solidFill>
                </a:rPr>
                <a:t>6 </a:t>
              </a:r>
              <a:r>
                <a:rPr lang="sk-SK" sz="1400" dirty="0" err="1" smtClean="0">
                  <a:solidFill>
                    <a:srgbClr val="FF0000"/>
                  </a:solidFill>
                </a:rPr>
                <a:t>Mbps</a:t>
              </a:r>
              <a:endParaRPr lang="sk-SK" sz="1400" dirty="0">
                <a:solidFill>
                  <a:srgbClr val="FF0000"/>
                </a:solidFill>
              </a:endParaRPr>
            </a:p>
          </p:txBody>
        </p:sp>
        <p:sp>
          <p:nvSpPr>
            <p:cNvPr id="15" name="BlokTextu 14"/>
            <p:cNvSpPr txBox="1"/>
            <p:nvPr/>
          </p:nvSpPr>
          <p:spPr>
            <a:xfrm>
              <a:off x="2629467" y="5995621"/>
              <a:ext cx="8635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k-SK" sz="1400" dirty="0" smtClean="0">
                  <a:solidFill>
                    <a:srgbClr val="FF0000"/>
                  </a:solidFill>
                </a:rPr>
                <a:t>6 </a:t>
              </a:r>
              <a:r>
                <a:rPr lang="sk-SK" sz="1400" dirty="0" err="1" smtClean="0">
                  <a:solidFill>
                    <a:srgbClr val="FF0000"/>
                  </a:solidFill>
                </a:rPr>
                <a:t>Mbps</a:t>
              </a:r>
              <a:endParaRPr lang="sk-SK" sz="1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Obdĺžnik 5"/>
          <p:cNvSpPr/>
          <p:nvPr/>
        </p:nvSpPr>
        <p:spPr>
          <a:xfrm>
            <a:off x="468052" y="3510594"/>
            <a:ext cx="4175448" cy="330278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8" name="Rovná spojnica 7"/>
          <p:cNvCxnSpPr/>
          <p:nvPr/>
        </p:nvCxnSpPr>
        <p:spPr>
          <a:xfrm flipH="1">
            <a:off x="4860032" y="116632"/>
            <a:ext cx="72008" cy="6480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53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467544" y="40466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Konvolučný</a:t>
            </a:r>
            <a:r>
              <a:rPr lang="sk-SK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k-SK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kóder</a:t>
            </a:r>
            <a:endParaRPr lang="sk-SK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611560" y="784219"/>
            <a:ext cx="3240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m = počet vstupov</a:t>
            </a:r>
          </a:p>
          <a:p>
            <a:r>
              <a:rPr lang="sk-SK" dirty="0" smtClean="0"/>
              <a:t>n = počet výstupov</a:t>
            </a:r>
          </a:p>
          <a:p>
            <a:r>
              <a:rPr lang="sk-SK" dirty="0" smtClean="0"/>
              <a:t>S = dĺžka posuvného registra</a:t>
            </a:r>
          </a:p>
          <a:p>
            <a:r>
              <a:rPr lang="sk-SK" dirty="0" smtClean="0"/>
              <a:t>R = m/n = kódový pomer </a:t>
            </a:r>
            <a:r>
              <a:rPr lang="en-US" dirty="0" smtClean="0"/>
              <a:t>&lt; 1</a:t>
            </a:r>
          </a:p>
          <a:p>
            <a:r>
              <a:rPr lang="en-US" dirty="0" smtClean="0"/>
              <a:t>K = (S+1). m  = d</a:t>
            </a:r>
            <a:r>
              <a:rPr lang="sk-SK" dirty="0" err="1" smtClean="0"/>
              <a:t>ĺž</a:t>
            </a:r>
            <a:r>
              <a:rPr lang="en-US" dirty="0" err="1" smtClean="0"/>
              <a:t>ka</a:t>
            </a:r>
            <a:r>
              <a:rPr lang="en-US" dirty="0" smtClean="0"/>
              <a:t> p</a:t>
            </a:r>
            <a:r>
              <a:rPr lang="sk-SK" dirty="0" smtClean="0"/>
              <a:t>ô</a:t>
            </a:r>
            <a:r>
              <a:rPr lang="en-US" dirty="0" err="1" smtClean="0"/>
              <a:t>sobenia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4139952" y="476672"/>
            <a:ext cx="26642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napr.:</a:t>
            </a:r>
          </a:p>
          <a:p>
            <a:r>
              <a:rPr lang="sk-SK" dirty="0" smtClean="0"/>
              <a:t>=1</a:t>
            </a:r>
          </a:p>
          <a:p>
            <a:r>
              <a:rPr lang="sk-SK" dirty="0" smtClean="0"/>
              <a:t>=2</a:t>
            </a:r>
            <a:endParaRPr lang="sk-SK" dirty="0"/>
          </a:p>
          <a:p>
            <a:r>
              <a:rPr lang="sk-SK" dirty="0" smtClean="0"/>
              <a:t>=2</a:t>
            </a:r>
          </a:p>
          <a:p>
            <a:r>
              <a:rPr lang="sk-SK" dirty="0" smtClean="0"/>
              <a:t>=1/2</a:t>
            </a:r>
          </a:p>
          <a:p>
            <a:r>
              <a:rPr lang="sk-SK" dirty="0" smtClean="0"/>
              <a:t>=3</a:t>
            </a:r>
          </a:p>
        </p:txBody>
      </p:sp>
      <p:pic>
        <p:nvPicPr>
          <p:cNvPr id="1026" name="Picture 2" descr="Rate 1/2 Convolutional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945" y="3068960"/>
            <a:ext cx="28479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BlokTextu 10"/>
          <p:cNvSpPr txBox="1"/>
          <p:nvPr/>
        </p:nvSpPr>
        <p:spPr>
          <a:xfrm>
            <a:off x="611560" y="2605554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generujúce polynómy: G1=x2+x+1=7</a:t>
            </a:r>
            <a:r>
              <a:rPr lang="sk-SK" baseline="-25000" dirty="0" smtClean="0"/>
              <a:t>8</a:t>
            </a:r>
            <a:r>
              <a:rPr lang="sk-SK" dirty="0" smtClean="0"/>
              <a:t>, G2= x2+1=5</a:t>
            </a:r>
            <a:r>
              <a:rPr lang="sk-SK" baseline="-25000" dirty="0" smtClean="0"/>
              <a:t>8,  </a:t>
            </a:r>
            <a:r>
              <a:rPr lang="sk-SK" dirty="0" smtClean="0"/>
              <a:t>čiže  </a:t>
            </a:r>
            <a:r>
              <a:rPr lang="en-US" dirty="0" smtClean="0"/>
              <a:t>[7,5]</a:t>
            </a:r>
            <a:r>
              <a:rPr lang="en-US" baseline="-25000" dirty="0" smtClean="0"/>
              <a:t>8 </a:t>
            </a:r>
            <a:r>
              <a:rPr lang="en-US" dirty="0" smtClean="0"/>
              <a:t> </a:t>
            </a:r>
            <a:r>
              <a:rPr lang="en-US" dirty="0" err="1" smtClean="0"/>
              <a:t>alebo</a:t>
            </a:r>
            <a:r>
              <a:rPr lang="en-US" dirty="0" smtClean="0"/>
              <a:t> [111, 102]</a:t>
            </a:r>
            <a:r>
              <a:rPr lang="en-US" baseline="-25000" dirty="0" smtClean="0"/>
              <a:t>2</a:t>
            </a:r>
            <a:endParaRPr lang="sk-SK" dirty="0"/>
          </a:p>
        </p:txBody>
      </p:sp>
      <p:graphicFrame>
        <p:nvGraphicFramePr>
          <p:cNvPr id="13" name="Tabuľ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537151"/>
              </p:ext>
            </p:extLst>
          </p:nvPr>
        </p:nvGraphicFramePr>
        <p:xfrm>
          <a:off x="5580112" y="3068960"/>
          <a:ext cx="2736304" cy="2255520"/>
        </p:xfrm>
        <a:graphic>
          <a:graphicData uri="http://schemas.openxmlformats.org/drawingml/2006/table">
            <a:tbl>
              <a:tblPr/>
              <a:tblGrid>
                <a:gridCol w="864096"/>
                <a:gridCol w="1080120"/>
                <a:gridCol w="792088"/>
              </a:tblGrid>
              <a:tr h="137160">
                <a:tc>
                  <a:txBody>
                    <a:bodyPr/>
                    <a:lstStyle/>
                    <a:p>
                      <a:pPr algn="ctr"/>
                      <a:endParaRPr lang="sk-SK" sz="14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>
                          <a:effectLst/>
                        </a:rPr>
                        <a:t>if ip = 0</a:t>
                      </a:r>
                      <a:endParaRPr lang="sk-SK" sz="140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>
                          <a:effectLst/>
                        </a:rPr>
                        <a:t>if ip = 1</a:t>
                      </a:r>
                      <a:endParaRPr lang="sk-SK" sz="140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sk-SK" sz="1400" b="1" dirty="0" err="1">
                          <a:effectLst/>
                        </a:rPr>
                        <a:t>current</a:t>
                      </a:r>
                      <a:r>
                        <a:rPr lang="sk-SK" sz="1400" b="1" dirty="0">
                          <a:effectLst/>
                        </a:rPr>
                        <a:t> state</a:t>
                      </a:r>
                      <a:endParaRPr lang="sk-SK" sz="14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>
                          <a:effectLst/>
                        </a:rPr>
                        <a:t>next state (op)</a:t>
                      </a:r>
                      <a:endParaRPr lang="sk-SK" sz="140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>
                          <a:effectLst/>
                        </a:rPr>
                        <a:t>next state (op)</a:t>
                      </a:r>
                      <a:endParaRPr lang="sk-SK" sz="140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00 (00)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10 (11)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00 (11)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10 (00)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01 (10)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11 (01)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>
                          <a:effectLst/>
                        </a:rPr>
                        <a:t>01 (01)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effectLst/>
                        </a:rPr>
                        <a:t>11 (10)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BlokTextu 14"/>
          <p:cNvSpPr txBox="1"/>
          <p:nvPr/>
        </p:nvSpPr>
        <p:spPr>
          <a:xfrm>
            <a:off x="5472100" y="5445224"/>
            <a:ext cx="3276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tabu</a:t>
            </a:r>
            <a:r>
              <a:rPr lang="sk-SK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ľ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stavov</a:t>
            </a:r>
            <a:r>
              <a:rPr lang="sk-SK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ých</a:t>
            </a:r>
            <a:r>
              <a:rPr lang="sk-SK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prechodov</a:t>
            </a:r>
            <a:endParaRPr lang="sk-SK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9" name="Picture 5" descr="State transition for K=3, rate = 1/2 convolutional 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39397"/>
            <a:ext cx="32385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BlokTextu 15"/>
          <p:cNvSpPr txBox="1"/>
          <p:nvPr/>
        </p:nvSpPr>
        <p:spPr>
          <a:xfrm>
            <a:off x="5364088" y="2198940"/>
            <a:ext cx="1746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stavový diagram</a:t>
            </a:r>
            <a:endParaRPr lang="sk-SK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5220072" y="44624"/>
            <a:ext cx="3600400" cy="25922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BlokTextu 17"/>
          <p:cNvSpPr txBox="1"/>
          <p:nvPr/>
        </p:nvSpPr>
        <p:spPr>
          <a:xfrm>
            <a:off x="395536" y="6525344"/>
            <a:ext cx="83529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/>
              <a:t>http://www.dsplog.com/2009/01/04/convolutional-code/</a:t>
            </a:r>
          </a:p>
        </p:txBody>
      </p:sp>
    </p:spTree>
    <p:extLst>
      <p:ext uri="{BB962C8B-B14F-4D97-AF65-F5344CB8AC3E}">
        <p14:creationId xmlns:p14="http://schemas.microsoft.com/office/powerpoint/2010/main" val="2033544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60648"/>
            <a:ext cx="5904656" cy="6264696"/>
          </a:xfrm>
          <a:prstGeom prst="rect">
            <a:avLst/>
          </a:prstGeom>
          <a:extLst>
            <a:ext uri="{FAA26D3D-D897-4be2-8F04-BA451C77F1D7}">
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ve="http://schemas.openxmlformats.org/markup-compatibility/2006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w15="http://schemas.microsoft.com/office/word/2012/wordml" xmlns:lc="http://schemas.openxmlformats.org/drawingml/2006/lockedCanvas"/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611560" y="1124744"/>
            <a:ext cx="73448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cap="small" dirty="0"/>
              <a:t>Národný projekt: </a:t>
            </a:r>
            <a:r>
              <a:rPr lang="sk-SK" cap="small" dirty="0"/>
              <a:t>Vysoké školy ako motory rozvoja vedomostnej</a:t>
            </a:r>
            <a:endParaRPr lang="sk-SK" dirty="0"/>
          </a:p>
          <a:p>
            <a:r>
              <a:rPr lang="sk-SK" b="1" cap="small" dirty="0"/>
              <a:t>	</a:t>
            </a:r>
            <a:r>
              <a:rPr lang="sk-SK" cap="small" dirty="0"/>
              <a:t>spoločnosti</a:t>
            </a:r>
            <a:endParaRPr lang="sk-SK" dirty="0"/>
          </a:p>
          <a:p>
            <a:r>
              <a:rPr lang="sk-SK" b="1" cap="small" dirty="0"/>
              <a:t> </a:t>
            </a:r>
            <a:endParaRPr lang="sk-SK" dirty="0"/>
          </a:p>
          <a:p>
            <a:r>
              <a:rPr lang="sk-SK" b="1" cap="small" dirty="0"/>
              <a:t>Aktivita: </a:t>
            </a:r>
            <a:r>
              <a:rPr lang="sk-SK" cap="small" dirty="0"/>
              <a:t>Posúdenie efektívnosti študijných programov vysokých škôl</a:t>
            </a:r>
            <a:endParaRPr lang="sk-SK" dirty="0"/>
          </a:p>
          <a:p>
            <a:r>
              <a:rPr lang="sk-SK" cap="small" dirty="0"/>
              <a:t> </a:t>
            </a:r>
            <a:endParaRPr lang="sk-SK" dirty="0"/>
          </a:p>
          <a:p>
            <a:r>
              <a:rPr lang="sk-SK" b="1" cap="small" dirty="0"/>
              <a:t> </a:t>
            </a:r>
            <a:endParaRPr lang="sk-SK" dirty="0"/>
          </a:p>
          <a:p>
            <a:r>
              <a:rPr lang="sk-SK" b="1" cap="small" dirty="0"/>
              <a:t>Etapa č. 1.1.6.</a:t>
            </a:r>
            <a:endParaRPr lang="sk-SK" dirty="0"/>
          </a:p>
          <a:p>
            <a:r>
              <a:rPr lang="sk-SK" b="1" cap="small" dirty="0"/>
              <a:t> </a:t>
            </a:r>
            <a:endParaRPr lang="sk-SK" dirty="0"/>
          </a:p>
          <a:p>
            <a:r>
              <a:rPr lang="sk-SK" b="1" cap="small" dirty="0"/>
              <a:t>Implementácia odporúčaní pre Inovácie</a:t>
            </a:r>
            <a:endParaRPr lang="sk-SK" dirty="0"/>
          </a:p>
          <a:p>
            <a:r>
              <a:rPr lang="sk-SK" b="1" cap="small" dirty="0"/>
              <a:t> </a:t>
            </a:r>
            <a:endParaRPr lang="sk-SK" dirty="0"/>
          </a:p>
          <a:p>
            <a:r>
              <a:rPr lang="sk-SK" b="1" cap="small" dirty="0"/>
              <a:t>popis implementácie inovatívnej </a:t>
            </a:r>
            <a:endParaRPr lang="sk-SK" dirty="0"/>
          </a:p>
          <a:p>
            <a:r>
              <a:rPr lang="sk-SK" b="1" cap="small" dirty="0"/>
              <a:t>metódy vzdelávania</a:t>
            </a:r>
            <a:endParaRPr lang="sk-SK" dirty="0"/>
          </a:p>
          <a:p>
            <a:r>
              <a:rPr lang="sk-SK" b="1" cap="small" dirty="0"/>
              <a:t> </a:t>
            </a:r>
            <a:endParaRPr lang="sk-SK" dirty="0"/>
          </a:p>
          <a:p>
            <a:r>
              <a:rPr lang="sk-SK" b="1" cap="small" dirty="0"/>
              <a:t> </a:t>
            </a:r>
            <a:endParaRPr lang="sk-SK" dirty="0"/>
          </a:p>
          <a:p>
            <a:r>
              <a:rPr lang="sk-SK" b="1" cap="small" dirty="0"/>
              <a:t>Autorka: Ľudmila Maceková</a:t>
            </a:r>
            <a:endParaRPr lang="sk-SK" dirty="0"/>
          </a:p>
          <a:p>
            <a:r>
              <a:rPr lang="sk-SK" b="1" cap="small" dirty="0"/>
              <a:t>	            Technická Univerzita v </a:t>
            </a:r>
            <a:r>
              <a:rPr lang="sk-SK" b="1" cap="small" dirty="0" err="1"/>
              <a:t>košiciach</a:t>
            </a:r>
            <a:endParaRPr lang="sk-SK" dirty="0"/>
          </a:p>
          <a:p>
            <a:r>
              <a:rPr lang="sk-SK" b="1" cap="small" dirty="0"/>
              <a:t> </a:t>
            </a:r>
            <a:endParaRPr lang="sk-SK" dirty="0"/>
          </a:p>
          <a:p>
            <a:r>
              <a:rPr lang="sk-SK" b="1" cap="small" dirty="0"/>
              <a:t>Predmet: Digitálne televízne systémy</a:t>
            </a:r>
            <a:endParaRPr lang="sk-SK" dirty="0"/>
          </a:p>
          <a:p>
            <a:r>
              <a:rPr lang="sk-SK" b="1" cap="small" dirty="0"/>
              <a:t>Študijné programy: </a:t>
            </a:r>
            <a:r>
              <a:rPr lang="sk-SK" b="1" cap="small" dirty="0" err="1"/>
              <a:t>Infoelektronika</a:t>
            </a:r>
            <a:r>
              <a:rPr lang="sk-SK" b="1" cap="small" dirty="0"/>
              <a:t>, Multimediálne telekomunikácie</a:t>
            </a:r>
            <a:endParaRPr lang="sk-SK" dirty="0"/>
          </a:p>
          <a:p>
            <a:r>
              <a:rPr lang="sk-SK" b="1" cap="small" dirty="0"/>
              <a:t>Inovatívna metóda: Tímový študentský projekt - ANKETA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07504" y="116632"/>
            <a:ext cx="432048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</a:rPr>
              <a:t>ANKETA</a:t>
            </a:r>
            <a:r>
              <a:rPr lang="en-US" sz="2400" b="1" dirty="0" smtClean="0">
                <a:solidFill>
                  <a:srgbClr val="C00000"/>
                </a:solidFill>
              </a:rPr>
              <a:t> – </a:t>
            </a:r>
            <a:r>
              <a:rPr lang="en-US" sz="2400" b="1" dirty="0" err="1" smtClean="0">
                <a:solidFill>
                  <a:srgbClr val="C00000"/>
                </a:solidFill>
              </a:rPr>
              <a:t>pr</a:t>
            </a:r>
            <a:r>
              <a:rPr lang="sk-SK" sz="2400" b="1" dirty="0" err="1" smtClean="0">
                <a:solidFill>
                  <a:srgbClr val="C00000"/>
                </a:solidFill>
              </a:rPr>
              <a:t>áca</a:t>
            </a:r>
            <a:r>
              <a:rPr lang="sk-SK" sz="2400" b="1" dirty="0" smtClean="0">
                <a:solidFill>
                  <a:srgbClr val="C00000"/>
                </a:solidFill>
              </a:rPr>
              <a:t> v tíme</a:t>
            </a:r>
            <a:endParaRPr lang="sk-SK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14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611560" y="620688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Nároky </a:t>
            </a:r>
            <a:r>
              <a:rPr lang="en-US" b="1" dirty="0" smtClean="0"/>
              <a:t>(minim</a:t>
            </a:r>
            <a:r>
              <a:rPr lang="sk-SK" b="1" dirty="0" err="1" smtClean="0"/>
              <a:t>álne</a:t>
            </a:r>
            <a:r>
              <a:rPr lang="sk-SK" b="1" dirty="0" smtClean="0"/>
              <a:t>) </a:t>
            </a:r>
            <a:r>
              <a:rPr lang="en-US" b="1" dirty="0" smtClean="0"/>
              <a:t>dig</a:t>
            </a:r>
            <a:r>
              <a:rPr lang="en-US" b="1" dirty="0" smtClean="0"/>
              <a:t>. </a:t>
            </a:r>
            <a:r>
              <a:rPr lang="sk-SK" b="1" dirty="0" smtClean="0"/>
              <a:t>obrazového </a:t>
            </a:r>
            <a:r>
              <a:rPr lang="en-US" b="1" dirty="0" smtClean="0"/>
              <a:t>sign</a:t>
            </a:r>
            <a:r>
              <a:rPr lang="sk-SK" b="1" dirty="0" err="1" smtClean="0"/>
              <a:t>álu</a:t>
            </a:r>
            <a:r>
              <a:rPr lang="sk-SK" b="1" dirty="0" smtClean="0"/>
              <a:t> na prenosovú rýchlosť:</a:t>
            </a:r>
          </a:p>
          <a:p>
            <a:endParaRPr lang="sk-SK" dirty="0"/>
          </a:p>
          <a:p>
            <a:r>
              <a:rPr lang="sk-SK" b="1" dirty="0" smtClean="0"/>
              <a:t>Príklad: </a:t>
            </a:r>
          </a:p>
          <a:p>
            <a:r>
              <a:rPr lang="sk-SK" dirty="0" smtClean="0"/>
              <a:t>Vypočítajte minimálnu požadovanú </a:t>
            </a:r>
            <a:r>
              <a:rPr lang="sk-SK" dirty="0" err="1" smtClean="0"/>
              <a:t>v</a:t>
            </a:r>
            <a:r>
              <a:rPr lang="sk-SK" baseline="-25000" dirty="0" err="1" smtClean="0"/>
              <a:t>p</a:t>
            </a:r>
            <a:r>
              <a:rPr lang="sk-SK" dirty="0" smtClean="0"/>
              <a:t> pre signál: 50 </a:t>
            </a:r>
            <a:r>
              <a:rPr lang="sk-SK" dirty="0" err="1" smtClean="0"/>
              <a:t>polsnímok</a:t>
            </a:r>
            <a:r>
              <a:rPr lang="sk-SK" dirty="0" smtClean="0"/>
              <a:t>,  formát 4 : 3, 625 </a:t>
            </a:r>
            <a:r>
              <a:rPr lang="sk-SK" dirty="0" smtClean="0"/>
              <a:t>riadkov</a:t>
            </a:r>
            <a:r>
              <a:rPr lang="en-US" dirty="0" smtClean="0"/>
              <a:t>,</a:t>
            </a:r>
            <a:r>
              <a:rPr lang="sk-SK" dirty="0" smtClean="0"/>
              <a:t> </a:t>
            </a:r>
            <a:r>
              <a:rPr lang="sk-SK" dirty="0" smtClean="0"/>
              <a:t>8 – bitové </a:t>
            </a:r>
            <a:r>
              <a:rPr lang="sk-SK" dirty="0" smtClean="0"/>
              <a:t>kódovanie a pomer </a:t>
            </a:r>
            <a:r>
              <a:rPr lang="sk-SK" dirty="0" err="1" smtClean="0"/>
              <a:t>jasových</a:t>
            </a:r>
            <a:r>
              <a:rPr lang="sk-SK" dirty="0" smtClean="0"/>
              <a:t> a </a:t>
            </a:r>
            <a:r>
              <a:rPr lang="sk-SK" dirty="0" err="1" smtClean="0"/>
              <a:t>chrominančných</a:t>
            </a:r>
            <a:r>
              <a:rPr lang="sk-SK" dirty="0" smtClean="0"/>
              <a:t> vzoriek 4 : 2 : 2.</a:t>
            </a:r>
            <a:endParaRPr lang="sk-SK" dirty="0" smtClean="0"/>
          </a:p>
        </p:txBody>
      </p:sp>
      <p:sp>
        <p:nvSpPr>
          <p:cNvPr id="3" name="BlokTextu 2"/>
          <p:cNvSpPr txBox="1"/>
          <p:nvPr/>
        </p:nvSpPr>
        <p:spPr>
          <a:xfrm>
            <a:off x="1043608" y="2636912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Riešenie:</a:t>
            </a:r>
          </a:p>
          <a:p>
            <a:r>
              <a:rPr lang="sk-SK" dirty="0" smtClean="0"/>
              <a:t>- </a:t>
            </a:r>
            <a:r>
              <a:rPr lang="sk-SK" dirty="0" err="1" smtClean="0"/>
              <a:t>jasový</a:t>
            </a:r>
            <a:r>
              <a:rPr lang="sk-SK" dirty="0" smtClean="0"/>
              <a:t> </a:t>
            </a:r>
            <a:r>
              <a:rPr lang="sk-SK" dirty="0" smtClean="0"/>
              <a:t>kanál</a:t>
            </a:r>
          </a:p>
          <a:p>
            <a:r>
              <a:rPr lang="sk-SK" dirty="0" smtClean="0"/>
              <a:t>v</a:t>
            </a:r>
            <a:r>
              <a:rPr lang="en-US" baseline="-25000" dirty="0" err="1" smtClean="0"/>
              <a:t>pY</a:t>
            </a:r>
            <a:r>
              <a:rPr lang="en-US" dirty="0" smtClean="0"/>
              <a:t> = </a:t>
            </a:r>
            <a:r>
              <a:rPr lang="sk-SK" dirty="0" smtClean="0"/>
              <a:t>625 </a:t>
            </a:r>
            <a:r>
              <a:rPr lang="sk-SK" dirty="0" smtClean="0"/>
              <a:t>.  </a:t>
            </a:r>
            <a:r>
              <a:rPr lang="sk-SK" dirty="0"/>
              <a:t>(</a:t>
            </a:r>
            <a:r>
              <a:rPr lang="sk-SK" dirty="0" smtClean="0"/>
              <a:t>4/3) .  625  . 8 .  25 = 104 </a:t>
            </a:r>
            <a:r>
              <a:rPr lang="sk-SK" dirty="0" err="1" smtClean="0"/>
              <a:t>Mbps</a:t>
            </a:r>
            <a:endParaRPr lang="sk-SK" dirty="0" smtClean="0"/>
          </a:p>
        </p:txBody>
      </p:sp>
      <p:sp>
        <p:nvSpPr>
          <p:cNvPr id="4" name="BlokTextu 3"/>
          <p:cNvSpPr txBox="1"/>
          <p:nvPr/>
        </p:nvSpPr>
        <p:spPr>
          <a:xfrm>
            <a:off x="1042187" y="4149080"/>
            <a:ext cx="7497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- každý </a:t>
            </a:r>
            <a:r>
              <a:rPr lang="sk-SK" dirty="0" err="1" smtClean="0"/>
              <a:t>chrominančný</a:t>
            </a:r>
            <a:r>
              <a:rPr lang="sk-SK" dirty="0" smtClean="0"/>
              <a:t> kanál (sú 2 ks.: </a:t>
            </a:r>
            <a:r>
              <a:rPr lang="sk-SK" dirty="0" err="1" smtClean="0"/>
              <a:t>C</a:t>
            </a:r>
            <a:r>
              <a:rPr lang="sk-SK" baseline="-25000" dirty="0" err="1" smtClean="0"/>
              <a:t>B</a:t>
            </a:r>
            <a:r>
              <a:rPr lang="sk-SK" baseline="-25000" dirty="0" smtClean="0"/>
              <a:t>,</a:t>
            </a:r>
            <a:r>
              <a:rPr lang="sk-SK" dirty="0" smtClean="0"/>
              <a:t> </a:t>
            </a:r>
            <a:r>
              <a:rPr lang="sk-SK" dirty="0" err="1" smtClean="0"/>
              <a:t>C</a:t>
            </a:r>
            <a:r>
              <a:rPr lang="sk-SK" baseline="-25000" dirty="0" err="1" smtClean="0"/>
              <a:t>R</a:t>
            </a:r>
            <a:r>
              <a:rPr lang="sk-SK" dirty="0" smtClean="0"/>
              <a:t>, každý len s polovičnou vzorkovacou frekvenciou oproti </a:t>
            </a:r>
            <a:r>
              <a:rPr lang="sk-SK" dirty="0" err="1" smtClean="0"/>
              <a:t>jasovému</a:t>
            </a:r>
            <a:r>
              <a:rPr lang="sk-SK" dirty="0" smtClean="0"/>
              <a:t>):</a:t>
            </a:r>
            <a:endParaRPr lang="sk-SK" dirty="0" smtClean="0"/>
          </a:p>
          <a:p>
            <a:r>
              <a:rPr lang="en-US" dirty="0" err="1" smtClean="0"/>
              <a:t>v</a:t>
            </a:r>
            <a:r>
              <a:rPr lang="en-US" baseline="-25000" dirty="0" err="1" smtClean="0"/>
              <a:t>pC</a:t>
            </a:r>
            <a:r>
              <a:rPr lang="en-US" dirty="0" smtClean="0"/>
              <a:t>= </a:t>
            </a:r>
            <a:r>
              <a:rPr lang="sk-SK" dirty="0" smtClean="0"/>
              <a:t>625 </a:t>
            </a:r>
            <a:r>
              <a:rPr lang="sk-SK" dirty="0" smtClean="0"/>
              <a:t>.  </a:t>
            </a:r>
            <a:r>
              <a:rPr lang="sk-SK" dirty="0"/>
              <a:t>(</a:t>
            </a:r>
            <a:r>
              <a:rPr lang="sk-SK" dirty="0" smtClean="0"/>
              <a:t>4/3) .  625  . 8 .  25 . (½)= 52 </a:t>
            </a:r>
            <a:r>
              <a:rPr lang="sk-SK" dirty="0" err="1" smtClean="0"/>
              <a:t>Mbps</a:t>
            </a:r>
            <a:endParaRPr lang="sk-SK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1042188" y="5373216"/>
            <a:ext cx="7497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Celkovo:</a:t>
            </a:r>
          </a:p>
          <a:p>
            <a:r>
              <a:rPr lang="sk-SK" dirty="0" smtClean="0"/>
              <a:t>104 + 52 + 52  </a:t>
            </a:r>
            <a:r>
              <a:rPr lang="en-US" dirty="0" smtClean="0"/>
              <a:t>[Mbps] =  2</a:t>
            </a:r>
            <a:r>
              <a:rPr lang="sk-SK" dirty="0" smtClean="0"/>
              <a:t>08 </a:t>
            </a:r>
            <a:r>
              <a:rPr lang="en-US" dirty="0" smtClean="0"/>
              <a:t>Mbps</a:t>
            </a:r>
          </a:p>
        </p:txBody>
      </p:sp>
    </p:spTree>
    <p:extLst>
      <p:ext uri="{BB962C8B-B14F-4D97-AF65-F5344CB8AC3E}">
        <p14:creationId xmlns:p14="http://schemas.microsoft.com/office/powerpoint/2010/main" val="197523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539552" y="908720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/>
          </a:p>
          <a:p>
            <a:r>
              <a:rPr lang="sk-SK" b="1" dirty="0" smtClean="0"/>
              <a:t>Pri obraze 4 : 3 (aj pri 16 : 9, kvôli rovnakému analógovému prenosovému pásmu), počte snímok 25 za sek., počte riadkov 625 na snímku (cca. 6 MHz obrazové pásmo) sa vzorkuje frekvenciou </a:t>
            </a:r>
            <a:r>
              <a:rPr lang="sk-SK" b="1" dirty="0" err="1" smtClean="0">
                <a:solidFill>
                  <a:srgbClr val="FF0000"/>
                </a:solidFill>
              </a:rPr>
              <a:t>f</a:t>
            </a:r>
            <a:r>
              <a:rPr lang="sk-SK" b="1" baseline="-25000" dirty="0" err="1" smtClean="0">
                <a:solidFill>
                  <a:srgbClr val="FF0000"/>
                </a:solidFill>
              </a:rPr>
              <a:t>vz</a:t>
            </a:r>
            <a:r>
              <a:rPr lang="sk-SK" b="1" dirty="0" smtClean="0">
                <a:solidFill>
                  <a:srgbClr val="FF0000"/>
                </a:solidFill>
              </a:rPr>
              <a:t> = 13,5 MHz </a:t>
            </a:r>
            <a:r>
              <a:rPr lang="sk-SK" b="1" dirty="0" smtClean="0"/>
              <a:t>(štúdiové spracovanie).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043608" y="2636912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 </a:t>
            </a:r>
            <a:r>
              <a:rPr lang="en-US" dirty="0" err="1" smtClean="0">
                <a:sym typeface="Wingdings" panose="05000000000000000000" pitchFamily="2" charset="2"/>
              </a:rPr>
              <a:t>prenosov</a:t>
            </a:r>
            <a:r>
              <a:rPr lang="sk-SK" dirty="0" smtClean="0">
                <a:sym typeface="Wingdings" panose="05000000000000000000" pitchFamily="2" charset="2"/>
              </a:rPr>
              <a:t>á rýchlosť pri 8-bitovom kódovaní:</a:t>
            </a:r>
            <a:endParaRPr lang="sk-SK" dirty="0" smtClean="0"/>
          </a:p>
          <a:p>
            <a:r>
              <a:rPr lang="sk-SK" dirty="0" err="1" smtClean="0"/>
              <a:t>jasový</a:t>
            </a:r>
            <a:r>
              <a:rPr lang="sk-SK" dirty="0" smtClean="0"/>
              <a:t> kanál</a:t>
            </a:r>
          </a:p>
          <a:p>
            <a:r>
              <a:rPr lang="sk-SK" dirty="0" smtClean="0"/>
              <a:t>13,5 . 10</a:t>
            </a:r>
            <a:r>
              <a:rPr lang="sk-SK" baseline="30000" dirty="0" smtClean="0"/>
              <a:t>6</a:t>
            </a:r>
            <a:r>
              <a:rPr lang="sk-SK" dirty="0"/>
              <a:t> </a:t>
            </a:r>
            <a:r>
              <a:rPr lang="sk-SK" dirty="0" smtClean="0"/>
              <a:t>. 8 = </a:t>
            </a:r>
            <a:r>
              <a:rPr lang="sk-SK" dirty="0" smtClean="0"/>
              <a:t> 108 </a:t>
            </a:r>
            <a:r>
              <a:rPr lang="sk-SK" dirty="0" err="1" smtClean="0"/>
              <a:t>Mbps</a:t>
            </a:r>
            <a:endParaRPr lang="sk-SK" dirty="0" smtClean="0"/>
          </a:p>
        </p:txBody>
      </p:sp>
      <p:sp>
        <p:nvSpPr>
          <p:cNvPr id="4" name="BlokTextu 3"/>
          <p:cNvSpPr txBox="1"/>
          <p:nvPr/>
        </p:nvSpPr>
        <p:spPr>
          <a:xfrm>
            <a:off x="1015454" y="3645024"/>
            <a:ext cx="7497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každý </a:t>
            </a:r>
            <a:r>
              <a:rPr lang="sk-SK" dirty="0" err="1" smtClean="0"/>
              <a:t>chrominančný</a:t>
            </a:r>
            <a:r>
              <a:rPr lang="sk-SK" dirty="0" smtClean="0"/>
              <a:t> kanál </a:t>
            </a:r>
            <a:r>
              <a:rPr lang="sk-SK" dirty="0" smtClean="0"/>
              <a:t>(polovičný počet vzoriek oproti </a:t>
            </a:r>
            <a:r>
              <a:rPr lang="sk-SK" dirty="0" err="1" smtClean="0"/>
              <a:t>jasovému</a:t>
            </a:r>
            <a:r>
              <a:rPr lang="sk-SK" dirty="0" smtClean="0"/>
              <a:t> – vzorkovanie  4 : 2 : 2):</a:t>
            </a:r>
            <a:endParaRPr lang="sk-SK" dirty="0" smtClean="0"/>
          </a:p>
          <a:p>
            <a:r>
              <a:rPr lang="sk-SK" dirty="0" smtClean="0"/>
              <a:t>108 </a:t>
            </a:r>
            <a:r>
              <a:rPr lang="sk-SK" dirty="0" err="1" smtClean="0"/>
              <a:t>Mbps</a:t>
            </a:r>
            <a:r>
              <a:rPr lang="sk-SK" dirty="0"/>
              <a:t> </a:t>
            </a:r>
            <a:r>
              <a:rPr lang="sk-SK" dirty="0" smtClean="0"/>
              <a:t>= 54 </a:t>
            </a:r>
            <a:r>
              <a:rPr lang="sk-SK" dirty="0" err="1" smtClean="0"/>
              <a:t>Mbps</a:t>
            </a:r>
            <a:endParaRPr lang="sk-SK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1023243" y="5079989"/>
            <a:ext cx="7497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sk-SK" dirty="0" smtClean="0"/>
              <a:t>Celkovo  - obrazový signál</a:t>
            </a:r>
            <a:r>
              <a:rPr lang="en-US" dirty="0" smtClean="0"/>
              <a:t> </a:t>
            </a:r>
            <a:r>
              <a:rPr lang="sk-SK" dirty="0" smtClean="0"/>
              <a:t>(vyššie definovaného TV obrazu/normy </a:t>
            </a:r>
            <a:r>
              <a:rPr lang="en-US" dirty="0" smtClean="0"/>
              <a:t>m</a:t>
            </a:r>
            <a:r>
              <a:rPr lang="sk-SK" dirty="0" smtClean="0"/>
              <a:t>á max. prenos. rýchlosť :</a:t>
            </a:r>
            <a:endParaRPr lang="sk-SK" dirty="0" smtClean="0"/>
          </a:p>
          <a:p>
            <a:r>
              <a:rPr lang="sk-SK" dirty="0" smtClean="0"/>
              <a:t>108+ 54 </a:t>
            </a:r>
            <a:r>
              <a:rPr lang="sk-SK" dirty="0" smtClean="0"/>
              <a:t>+ </a:t>
            </a:r>
            <a:r>
              <a:rPr lang="sk-SK" dirty="0" smtClean="0"/>
              <a:t>54  </a:t>
            </a:r>
            <a:r>
              <a:rPr lang="en-US" dirty="0" smtClean="0"/>
              <a:t>[Mbps] =  </a:t>
            </a:r>
            <a:r>
              <a:rPr lang="en-US" dirty="0" smtClean="0"/>
              <a:t>2</a:t>
            </a:r>
            <a:r>
              <a:rPr lang="sk-SK" dirty="0" smtClean="0"/>
              <a:t>16</a:t>
            </a:r>
            <a:r>
              <a:rPr lang="sk-SK" dirty="0" smtClean="0"/>
              <a:t> </a:t>
            </a:r>
            <a:r>
              <a:rPr lang="en-US" dirty="0" smtClean="0"/>
              <a:t>Mbps</a:t>
            </a:r>
            <a:endParaRPr lang="sk-SK" dirty="0" smtClean="0"/>
          </a:p>
        </p:txBody>
      </p:sp>
      <p:sp>
        <p:nvSpPr>
          <p:cNvPr id="6" name="BlokTextu 5"/>
          <p:cNvSpPr txBox="1"/>
          <p:nvPr/>
        </p:nvSpPr>
        <p:spPr>
          <a:xfrm>
            <a:off x="539552" y="404664"/>
            <a:ext cx="810931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/>
              <a:t>Prenosová rýchlosť digitalizovaného </a:t>
            </a:r>
            <a:r>
              <a:rPr lang="sk-SK" dirty="0" err="1"/>
              <a:t>sig</a:t>
            </a:r>
            <a:r>
              <a:rPr lang="sk-SK" dirty="0"/>
              <a:t>. podľa štandardu </a:t>
            </a:r>
            <a:r>
              <a:rPr lang="sk-SK" dirty="0" err="1"/>
              <a:t>ITU-R</a:t>
            </a:r>
            <a:r>
              <a:rPr lang="sk-SK" dirty="0"/>
              <a:t> BT.601:</a:t>
            </a:r>
          </a:p>
          <a:p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1015454" y="2372099"/>
            <a:ext cx="622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sk-SK" dirty="0"/>
              <a:t>13,5 . 10</a:t>
            </a:r>
            <a:r>
              <a:rPr lang="sk-SK" baseline="30000" dirty="0"/>
              <a:t>6 </a:t>
            </a:r>
            <a:r>
              <a:rPr lang="sk-SK" dirty="0"/>
              <a:t>/ (625 . 25) = 864 vzoriek na </a:t>
            </a:r>
            <a:r>
              <a:rPr lang="sk-SK" dirty="0" smtClean="0"/>
              <a:t>riadok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2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899592" y="908720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/>
          </a:p>
          <a:p>
            <a:r>
              <a:rPr lang="sk-SK" b="1" dirty="0" smtClean="0"/>
              <a:t>Príklad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D.</a:t>
            </a:r>
            <a:r>
              <a:rPr lang="sk-SK" b="1" dirty="0" smtClean="0"/>
              <a:t>ú: </a:t>
            </a:r>
          </a:p>
          <a:p>
            <a:r>
              <a:rPr lang="sk-SK" dirty="0" smtClean="0"/>
              <a:t>vypočítajte </a:t>
            </a:r>
            <a:r>
              <a:rPr lang="en-US" dirty="0" smtClean="0"/>
              <a:t>max. </a:t>
            </a:r>
            <a:r>
              <a:rPr lang="sk-SK" dirty="0" smtClean="0"/>
              <a:t>prenosovú rýchlosť</a:t>
            </a:r>
            <a:r>
              <a:rPr lang="sk-SK" dirty="0" smtClean="0"/>
              <a:t> </a:t>
            </a:r>
            <a:r>
              <a:rPr lang="sk-SK" dirty="0" err="1" smtClean="0"/>
              <a:t>v</a:t>
            </a:r>
            <a:r>
              <a:rPr lang="sk-SK" baseline="-25000" dirty="0" err="1" smtClean="0"/>
              <a:t>p</a:t>
            </a:r>
            <a:r>
              <a:rPr lang="en-US" baseline="-25000" dirty="0" smtClean="0"/>
              <a:t> </a:t>
            </a:r>
            <a:r>
              <a:rPr lang="sk-SK" dirty="0" smtClean="0"/>
              <a:t> </a:t>
            </a:r>
            <a:r>
              <a:rPr lang="sk-SK" dirty="0" smtClean="0"/>
              <a:t>pre signál: </a:t>
            </a:r>
            <a:r>
              <a:rPr lang="en-US" dirty="0" smtClean="0"/>
              <a:t>6</a:t>
            </a:r>
            <a:r>
              <a:rPr lang="sk-SK" dirty="0" smtClean="0"/>
              <a:t>0 </a:t>
            </a:r>
            <a:r>
              <a:rPr lang="sk-SK" dirty="0" err="1" smtClean="0"/>
              <a:t>polsnímok</a:t>
            </a:r>
            <a:r>
              <a:rPr lang="sk-SK" dirty="0" smtClean="0"/>
              <a:t> za sekundu,  </a:t>
            </a:r>
            <a:r>
              <a:rPr lang="sk-SK" dirty="0" smtClean="0"/>
              <a:t>formát 4 : 3, </a:t>
            </a:r>
            <a:r>
              <a:rPr lang="en-US" dirty="0" smtClean="0"/>
              <a:t>5</a:t>
            </a:r>
            <a:r>
              <a:rPr lang="sk-SK" dirty="0" smtClean="0"/>
              <a:t>25 riadkov na snímku</a:t>
            </a:r>
            <a:r>
              <a:rPr lang="en-US" dirty="0" smtClean="0"/>
              <a:t>, 858 </a:t>
            </a:r>
            <a:r>
              <a:rPr lang="en-US" dirty="0" err="1" smtClean="0"/>
              <a:t>vzoriek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riadok</a:t>
            </a:r>
            <a:r>
              <a:rPr lang="sk-SK" dirty="0" smtClean="0"/>
              <a:t> (13,5 MHz vzorkovanie)</a:t>
            </a:r>
            <a:r>
              <a:rPr lang="en-US" dirty="0" smtClean="0"/>
              <a:t> </a:t>
            </a:r>
            <a:r>
              <a:rPr lang="sk-SK" dirty="0" smtClean="0"/>
              <a:t>a </a:t>
            </a:r>
            <a:r>
              <a:rPr lang="sk-SK" dirty="0" smtClean="0"/>
              <a:t>10 – bitové kódovanie.</a:t>
            </a:r>
          </a:p>
        </p:txBody>
      </p:sp>
    </p:spTree>
    <p:extLst>
      <p:ext uri="{BB962C8B-B14F-4D97-AF65-F5344CB8AC3E}">
        <p14:creationId xmlns:p14="http://schemas.microsoft.com/office/powerpoint/2010/main" val="379745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Redukcia nárokov na prenosovú rýchlosť: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611560" y="1772816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(nie je možné prenášať také objemy dát....)</a:t>
            </a:r>
          </a:p>
          <a:p>
            <a:r>
              <a:rPr lang="sk-SK" dirty="0" smtClean="0"/>
              <a:t>-  až 100-násobné zmenšenie (1-6 </a:t>
            </a:r>
            <a:r>
              <a:rPr lang="sk-SK" dirty="0" err="1" smtClean="0"/>
              <a:t>Mbps</a:t>
            </a:r>
            <a:r>
              <a:rPr lang="sk-SK" dirty="0" smtClean="0"/>
              <a:t> na 1 program)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využívajú sa komprimačné štandardy (MPEG-2, MPEG-4): odstránenie nadbytočnosti (</a:t>
            </a:r>
            <a:r>
              <a:rPr lang="sk-SK" dirty="0" err="1" smtClean="0"/>
              <a:t>DPCM</a:t>
            </a:r>
            <a:r>
              <a:rPr lang="sk-SK" dirty="0" smtClean="0"/>
              <a:t>, snímky </a:t>
            </a:r>
            <a:r>
              <a:rPr lang="sk-SK" dirty="0" err="1" smtClean="0"/>
              <a:t>I,B,P</a:t>
            </a:r>
            <a:r>
              <a:rPr lang="sk-SK" dirty="0" smtClean="0"/>
              <a:t> a s tým spojené typy predikcie), </a:t>
            </a:r>
            <a:r>
              <a:rPr lang="sk-SK" dirty="0" err="1" smtClean="0"/>
              <a:t>DCT</a:t>
            </a:r>
            <a:r>
              <a:rPr lang="sk-SK" dirty="0" smtClean="0"/>
              <a:t>, </a:t>
            </a:r>
            <a:r>
              <a:rPr lang="sk-SK" dirty="0" err="1" smtClean="0"/>
              <a:t>VLC</a:t>
            </a:r>
            <a:r>
              <a:rPr lang="sk-SK" dirty="0" smtClean="0"/>
              <a:t> (kódovanie s </a:t>
            </a:r>
            <a:r>
              <a:rPr lang="sk-SK" dirty="0" err="1" smtClean="0"/>
              <a:t>premenl</a:t>
            </a:r>
            <a:r>
              <a:rPr lang="sk-SK" dirty="0" smtClean="0"/>
              <a:t>. dĺžkou slova</a:t>
            </a:r>
            <a:r>
              <a:rPr lang="sk-SK" dirty="0" smtClean="0"/>
              <a:t>),</a:t>
            </a:r>
            <a:endParaRPr lang="sk-SK" dirty="0" smtClean="0"/>
          </a:p>
        </p:txBody>
      </p:sp>
      <p:sp>
        <p:nvSpPr>
          <p:cNvPr id="4" name="BlokTextu 3"/>
          <p:cNvSpPr txBox="1"/>
          <p:nvPr/>
        </p:nvSpPr>
        <p:spPr>
          <a:xfrm>
            <a:off x="755576" y="587727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- </a:t>
            </a:r>
            <a:r>
              <a:rPr lang="sk-SK" dirty="0" err="1" smtClean="0"/>
              <a:t>OFDM</a:t>
            </a:r>
            <a:r>
              <a:rPr lang="sk-SK" dirty="0" smtClean="0"/>
              <a:t> </a:t>
            </a:r>
            <a:r>
              <a:rPr lang="sk-SK" dirty="0"/>
              <a:t>(systém mnohých nosných a </a:t>
            </a:r>
            <a:r>
              <a:rPr lang="sk-SK" dirty="0" err="1"/>
              <a:t>dig</a:t>
            </a:r>
            <a:r>
              <a:rPr lang="sk-SK" dirty="0"/>
              <a:t>. modulácie </a:t>
            </a:r>
            <a:r>
              <a:rPr lang="sk-SK" dirty="0" err="1"/>
              <a:t>QAM</a:t>
            </a:r>
            <a:r>
              <a:rPr lang="sk-SK" dirty="0"/>
              <a:t> a </a:t>
            </a:r>
            <a:r>
              <a:rPr lang="sk-SK" dirty="0" err="1"/>
              <a:t>QPSK</a:t>
            </a:r>
            <a:r>
              <a:rPr lang="sk-SK" dirty="0" smtClean="0"/>
              <a:t>)</a:t>
            </a:r>
            <a:endParaRPr lang="sk-SK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457646" y="42210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Zvy</a:t>
            </a:r>
            <a:r>
              <a:rPr lang="sk-SK" dirty="0" smtClean="0"/>
              <a:t>š</a:t>
            </a:r>
            <a:r>
              <a:rPr lang="en-US" dirty="0" err="1" smtClean="0"/>
              <a:t>ovanie</a:t>
            </a:r>
            <a:r>
              <a:rPr lang="en-US" dirty="0" smtClean="0"/>
              <a:t> </a:t>
            </a:r>
            <a:r>
              <a:rPr lang="sk-SK" dirty="0" smtClean="0"/>
              <a:t>kapacity prenosových systémov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9553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575556" y="177281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dirty="0" err="1" smtClean="0"/>
              <a:t>FEC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RS</a:t>
            </a:r>
            <a:r>
              <a:rPr lang="sk-SK" dirty="0" smtClean="0"/>
              <a:t> kód, </a:t>
            </a:r>
            <a:r>
              <a:rPr lang="sk-SK" dirty="0" err="1" smtClean="0"/>
              <a:t>konvolučné</a:t>
            </a:r>
            <a:r>
              <a:rPr lang="sk-SK" dirty="0" smtClean="0"/>
              <a:t> kódovanie, vnútorné prekladanie bitové/</a:t>
            </a:r>
            <a:r>
              <a:rPr lang="sk-SK" dirty="0" err="1" smtClean="0"/>
              <a:t>symbolové</a:t>
            </a:r>
            <a:r>
              <a:rPr lang="sk-SK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sk-SK" dirty="0" err="1" smtClean="0"/>
              <a:t>CP</a:t>
            </a:r>
            <a:endParaRPr lang="sk-SK" dirty="0"/>
          </a:p>
        </p:txBody>
      </p:sp>
      <p:sp>
        <p:nvSpPr>
          <p:cNvPr id="3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/>
              <a:t>Zabezpečenie proti chybám (kanálové kódovanie, po </a:t>
            </a:r>
            <a:r>
              <a:rPr lang="sk-SK" dirty="0" err="1"/>
              <a:t>multiplexovaní</a:t>
            </a:r>
            <a:r>
              <a:rPr lang="sk-SK" dirty="0"/>
              <a:t>):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013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539552" y="332656"/>
            <a:ext cx="77768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/>
              <a:t>The</a:t>
            </a:r>
            <a:r>
              <a:rPr lang="sk-SK" b="1" dirty="0"/>
              <a:t> MPEG-2 </a:t>
            </a:r>
            <a:r>
              <a:rPr lang="sk-SK" b="1" dirty="0" err="1" smtClean="0"/>
              <a:t>tables</a:t>
            </a:r>
            <a:endParaRPr lang="sk-SK" b="1" dirty="0" smtClean="0"/>
          </a:p>
          <a:p>
            <a:r>
              <a:rPr lang="sk-SK" dirty="0" smtClean="0"/>
              <a:t>Program </a:t>
            </a:r>
            <a:r>
              <a:rPr lang="sk-SK" dirty="0" err="1" smtClean="0"/>
              <a:t>Service</a:t>
            </a:r>
            <a:r>
              <a:rPr lang="sk-SK" dirty="0" smtClean="0"/>
              <a:t> </a:t>
            </a:r>
            <a:r>
              <a:rPr lang="sk-SK" dirty="0" err="1" smtClean="0"/>
              <a:t>Information</a:t>
            </a:r>
            <a:r>
              <a:rPr lang="sk-SK" dirty="0" smtClean="0"/>
              <a:t> (PSI)</a:t>
            </a:r>
          </a:p>
          <a:p>
            <a:endParaRPr lang="sk-SK" dirty="0"/>
          </a:p>
          <a:p>
            <a:r>
              <a:rPr lang="sk-SK" dirty="0"/>
              <a:t>Program </a:t>
            </a:r>
            <a:r>
              <a:rPr lang="sk-SK" dirty="0" err="1"/>
              <a:t>allocation</a:t>
            </a:r>
            <a:r>
              <a:rPr lang="sk-SK" dirty="0"/>
              <a:t> table (PAT)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prítomná vždy (</a:t>
            </a:r>
            <a:r>
              <a:rPr lang="sk-SK" dirty="0" err="1" smtClean="0"/>
              <a:t>pakety</a:t>
            </a:r>
            <a:r>
              <a:rPr lang="sk-SK" dirty="0" smtClean="0"/>
              <a:t> </a:t>
            </a: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en-US" dirty="0"/>
              <a:t>= 0×0000</a:t>
            </a:r>
            <a:r>
              <a:rPr lang="en-US" dirty="0" smtClean="0"/>
              <a:t>).</a:t>
            </a:r>
            <a:endParaRPr lang="sk-SK" dirty="0" smtClean="0"/>
          </a:p>
          <a:p>
            <a:pPr marL="285750" indent="-285750">
              <a:buFontTx/>
              <a:buChar char="-"/>
            </a:pPr>
            <a:r>
              <a:rPr lang="sk-SK" dirty="0" smtClean="0"/>
              <a:t>indikácia (pre každý program v transportnom </a:t>
            </a:r>
            <a:r>
              <a:rPr lang="sk-SK" dirty="0" err="1" smtClean="0"/>
              <a:t>multiplexe</a:t>
            </a:r>
            <a:r>
              <a:rPr lang="sk-SK" dirty="0" smtClean="0"/>
              <a:t>) linky medzi číslom programu </a:t>
            </a:r>
            <a:r>
              <a:rPr lang="en-US" dirty="0" smtClean="0"/>
              <a:t>(</a:t>
            </a:r>
            <a:r>
              <a:rPr lang="en-US" dirty="0"/>
              <a:t>from 0 to 65535) </a:t>
            </a:r>
            <a:r>
              <a:rPr lang="sk-SK" dirty="0" smtClean="0"/>
              <a:t>a </a:t>
            </a:r>
            <a:r>
              <a:rPr lang="sk-SK" dirty="0" err="1" smtClean="0"/>
              <a:t>PID</a:t>
            </a:r>
            <a:r>
              <a:rPr lang="sk-SK" dirty="0" smtClean="0"/>
              <a:t> </a:t>
            </a:r>
            <a:r>
              <a:rPr lang="sk-SK" dirty="0" err="1" smtClean="0"/>
              <a:t>paketov</a:t>
            </a:r>
            <a:r>
              <a:rPr lang="sk-SK" dirty="0" smtClean="0"/>
              <a:t> prenášajúcich programovú mapu </a:t>
            </a:r>
            <a:r>
              <a:rPr lang="en-US" dirty="0" smtClean="0"/>
              <a:t>(</a:t>
            </a:r>
            <a:r>
              <a:rPr lang="en-US" dirty="0"/>
              <a:t>Program Map Table—</a:t>
            </a:r>
            <a:r>
              <a:rPr lang="en-US" b="1" dirty="0" err="1"/>
              <a:t>PMT</a:t>
            </a:r>
            <a:r>
              <a:rPr lang="en-US" dirty="0" smtClean="0"/>
              <a:t>).</a:t>
            </a:r>
            <a:endParaRPr lang="sk-SK" dirty="0" smtClean="0"/>
          </a:p>
          <a:p>
            <a:pPr marL="285750" indent="-285750">
              <a:buFontTx/>
              <a:buChar char="-"/>
            </a:pPr>
            <a:endParaRPr lang="en-US" dirty="0"/>
          </a:p>
          <a:p>
            <a:r>
              <a:rPr lang="sk-SK" dirty="0" err="1" smtClean="0"/>
              <a:t>Conditional</a:t>
            </a:r>
            <a:r>
              <a:rPr lang="sk-SK" dirty="0" smtClean="0"/>
              <a:t> </a:t>
            </a:r>
            <a:r>
              <a:rPr lang="sk-SK" dirty="0" err="1"/>
              <a:t>access</a:t>
            </a:r>
            <a:r>
              <a:rPr lang="sk-SK" dirty="0"/>
              <a:t> table (</a:t>
            </a:r>
            <a:r>
              <a:rPr lang="sk-SK" dirty="0" err="1"/>
              <a:t>CAT</a:t>
            </a:r>
            <a:r>
              <a:rPr lang="sk-SK" dirty="0"/>
              <a:t>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prítomná </a:t>
            </a:r>
            <a:r>
              <a:rPr lang="sk-SK" dirty="0" err="1" smtClean="0"/>
              <a:t>akonáhle</a:t>
            </a:r>
            <a:r>
              <a:rPr lang="sk-SK" dirty="0" smtClean="0"/>
              <a:t> aspoň 1 program v </a:t>
            </a:r>
            <a:r>
              <a:rPr lang="sk-SK" dirty="0" err="1" smtClean="0"/>
              <a:t>multiplexe</a:t>
            </a:r>
            <a:r>
              <a:rPr lang="sk-SK" dirty="0" smtClean="0"/>
              <a:t> má podmienený prístup 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je prenášaná </a:t>
            </a:r>
            <a:r>
              <a:rPr lang="sk-SK" dirty="0" err="1" smtClean="0"/>
              <a:t>paketmi</a:t>
            </a:r>
            <a:r>
              <a:rPr lang="sk-SK" dirty="0" smtClean="0"/>
              <a:t> </a:t>
            </a: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en-US" dirty="0"/>
              <a:t>= 0×0001 </a:t>
            </a:r>
            <a:r>
              <a:rPr lang="sk-SK" dirty="0" smtClean="0"/>
              <a:t>a indikuje </a:t>
            </a:r>
            <a:r>
              <a:rPr lang="sk-SK" dirty="0" err="1" smtClean="0"/>
              <a:t>PID</a:t>
            </a:r>
            <a:r>
              <a:rPr lang="sk-SK" dirty="0" smtClean="0"/>
              <a:t> </a:t>
            </a:r>
            <a:r>
              <a:rPr lang="sk-SK" dirty="0" err="1" smtClean="0"/>
              <a:t>paketov</a:t>
            </a:r>
            <a:r>
              <a:rPr lang="sk-SK" dirty="0" smtClean="0"/>
              <a:t>, ktoré nesú </a:t>
            </a:r>
            <a:r>
              <a:rPr lang="sk-SK" dirty="0" err="1" smtClean="0"/>
              <a:t>EMM</a:t>
            </a:r>
            <a:r>
              <a:rPr lang="en-US" dirty="0" smtClean="0"/>
              <a:t> (</a:t>
            </a:r>
            <a:r>
              <a:rPr lang="en-US" dirty="0" err="1" smtClean="0"/>
              <a:t>EMM</a:t>
            </a:r>
            <a:r>
              <a:rPr lang="en-US" dirty="0" smtClean="0"/>
              <a:t> </a:t>
            </a:r>
            <a:r>
              <a:rPr lang="sk-SK" dirty="0" smtClean="0"/>
              <a:t>je jedna z 2 informácií požadovaných pre </a:t>
            </a:r>
            <a:r>
              <a:rPr lang="sk-SK" dirty="0" err="1" smtClean="0"/>
              <a:t>descrambling</a:t>
            </a:r>
            <a:r>
              <a:rPr lang="sk-SK" dirty="0" smtClean="0"/>
              <a:t> zakódovaného programu </a:t>
            </a:r>
            <a:endParaRPr lang="en-US" dirty="0"/>
          </a:p>
          <a:p>
            <a:r>
              <a:rPr lang="sk-SK" dirty="0" smtClean="0"/>
              <a:t>Program </a:t>
            </a:r>
            <a:r>
              <a:rPr lang="sk-SK" dirty="0" err="1"/>
              <a:t>map</a:t>
            </a:r>
            <a:r>
              <a:rPr lang="sk-SK" dirty="0"/>
              <a:t> table (</a:t>
            </a:r>
            <a:r>
              <a:rPr lang="sk-SK" dirty="0" err="1"/>
              <a:t>PMT</a:t>
            </a:r>
            <a:r>
              <a:rPr lang="sk-SK" dirty="0"/>
              <a:t>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1 x</a:t>
            </a:r>
            <a:r>
              <a:rPr lang="en-US" dirty="0" smtClean="0"/>
              <a:t> </a:t>
            </a:r>
            <a:r>
              <a:rPr lang="en-US" dirty="0" err="1"/>
              <a:t>PMT</a:t>
            </a:r>
            <a:r>
              <a:rPr lang="en-US" dirty="0"/>
              <a:t> </a:t>
            </a:r>
            <a:r>
              <a:rPr lang="sk-SK" dirty="0" smtClean="0"/>
              <a:t>pre každý </a:t>
            </a:r>
            <a:r>
              <a:rPr lang="en-US" dirty="0" smtClean="0"/>
              <a:t>program</a:t>
            </a:r>
            <a:r>
              <a:rPr lang="sk-SK" dirty="0" smtClean="0"/>
              <a:t> prítomný v </a:t>
            </a:r>
            <a:r>
              <a:rPr lang="sk-SK" dirty="0" err="1" smtClean="0"/>
              <a:t>multiplexe</a:t>
            </a:r>
            <a:r>
              <a:rPr lang="sk-SK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indikuje </a:t>
            </a:r>
            <a:r>
              <a:rPr lang="en-US" dirty="0" smtClean="0"/>
              <a:t>(</a:t>
            </a:r>
            <a:r>
              <a:rPr lang="en-US" dirty="0"/>
              <a:t>in the clear) </a:t>
            </a: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sk-SK" dirty="0" smtClean="0"/>
              <a:t>elementárneho reťazca (</a:t>
            </a:r>
            <a:r>
              <a:rPr lang="en-US" dirty="0" smtClean="0"/>
              <a:t>elementary streams</a:t>
            </a:r>
            <a:r>
              <a:rPr lang="sk-SK" dirty="0" smtClean="0"/>
              <a:t>) obsahujúci </a:t>
            </a:r>
            <a:r>
              <a:rPr lang="sk-SK" dirty="0" err="1" smtClean="0"/>
              <a:t>info</a:t>
            </a:r>
            <a:r>
              <a:rPr lang="sk-SK" dirty="0" smtClean="0"/>
              <a:t> o </a:t>
            </a:r>
            <a:r>
              <a:rPr lang="en-US" dirty="0" smtClean="0"/>
              <a:t>program</a:t>
            </a:r>
            <a:r>
              <a:rPr lang="sk-SK" dirty="0" smtClean="0"/>
              <a:t>e</a:t>
            </a:r>
            <a:r>
              <a:rPr lang="en-US" dirty="0" smtClean="0"/>
              <a:t> </a:t>
            </a:r>
            <a:r>
              <a:rPr lang="sk-SK" dirty="0" smtClean="0"/>
              <a:t>a príp. ďalšie privátne </a:t>
            </a:r>
            <a:r>
              <a:rPr lang="sk-SK" dirty="0" err="1" smtClean="0"/>
              <a:t>info</a:t>
            </a:r>
            <a:r>
              <a:rPr lang="sk-SK" dirty="0" smtClean="0"/>
              <a:t> súvisiace s programom (napr. </a:t>
            </a:r>
            <a:r>
              <a:rPr lang="sk-SK" dirty="0" err="1" smtClean="0"/>
              <a:t>ECM</a:t>
            </a:r>
            <a:r>
              <a:rPr lang="sk-SK" dirty="0" smtClean="0"/>
              <a:t> pre </a:t>
            </a:r>
            <a:r>
              <a:rPr lang="sk-SK" dirty="0" err="1" smtClean="0"/>
              <a:t>descrambling</a:t>
            </a:r>
            <a:r>
              <a:rPr lang="sk-SK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61152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ľ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855707"/>
              </p:ext>
            </p:extLst>
          </p:nvPr>
        </p:nvGraphicFramePr>
        <p:xfrm>
          <a:off x="539552" y="692696"/>
          <a:ext cx="7560840" cy="523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3888432"/>
                <a:gridCol w="12241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Field (PAT)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Comment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No. of bits</a:t>
                      </a:r>
                    </a:p>
                    <a:p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Table_id</a:t>
                      </a:r>
                      <a:r>
                        <a:rPr lang="en-US" sz="1600" dirty="0" smtClean="0"/>
                        <a:t> (00)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Always 00</a:t>
                      </a:r>
                      <a:r>
                        <a:rPr lang="sk-SK" sz="1600" dirty="0" smtClean="0"/>
                        <a:t> </a:t>
                      </a:r>
                      <a:r>
                        <a:rPr lang="sk-SK" sz="1600" dirty="0" err="1" smtClean="0"/>
                        <a:t>for</a:t>
                      </a:r>
                      <a:r>
                        <a:rPr lang="sk-SK" sz="1600" dirty="0" smtClean="0"/>
                        <a:t> </a:t>
                      </a:r>
                      <a:r>
                        <a:rPr lang="sk-SK" sz="1600" dirty="0" err="1" smtClean="0"/>
                        <a:t>the</a:t>
                      </a:r>
                      <a:r>
                        <a:rPr lang="sk-SK" sz="1600" dirty="0" smtClean="0"/>
                        <a:t> PAT</a:t>
                      </a:r>
                      <a:r>
                        <a:rPr lang="en-US" sz="1600" dirty="0" smtClean="0"/>
                        <a:t> 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8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Section_syntax_indicator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Always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</a:p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Always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1</a:t>
                      </a:r>
                    </a:p>
                    <a:p>
                      <a:r>
                        <a:rPr lang="sk-SK" sz="1600" dirty="0" smtClean="0"/>
                        <a:t>1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Reserved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2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Section_length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Max. value 1021 (2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MSB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0)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12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Transport_stream_id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Stream </a:t>
                      </a:r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identification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(in a </a:t>
                      </a:r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network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16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Reserved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2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Version_number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Incremented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every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PAT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5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Current_next_indicator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= current PAT, 0 = next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1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Section_number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current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(1st = 00)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8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Last_section_number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 of last section (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JVtot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−1)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8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....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...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...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CRC_32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CRC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32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bits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32</a:t>
                      </a:r>
                      <a:endParaRPr lang="sk-SK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BlokTextu 2"/>
          <p:cNvSpPr txBox="1"/>
          <p:nvPr/>
        </p:nvSpPr>
        <p:spPr>
          <a:xfrm>
            <a:off x="539552" y="18864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Tab. </a:t>
            </a:r>
            <a:r>
              <a:rPr lang="sk-SK" b="1" dirty="0" smtClean="0"/>
              <a:t> Ilustrácia PAT </a:t>
            </a:r>
            <a:endParaRPr lang="sk-SK" dirty="0" smtClean="0"/>
          </a:p>
          <a:p>
            <a:endParaRPr lang="sk-SK" b="1" dirty="0" smtClean="0"/>
          </a:p>
        </p:txBody>
      </p:sp>
    </p:spTree>
    <p:extLst>
      <p:ext uri="{BB962C8B-B14F-4D97-AF65-F5344CB8AC3E}">
        <p14:creationId xmlns:p14="http://schemas.microsoft.com/office/powerpoint/2010/main" val="49884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539552" y="188640"/>
            <a:ext cx="756084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Transport stream description table (T</a:t>
            </a:r>
            <a:r>
              <a:rPr lang="sk-SK" dirty="0" err="1" smtClean="0"/>
              <a:t>SD</a:t>
            </a:r>
            <a:r>
              <a:rPr lang="en-US" dirty="0" smtClean="0"/>
              <a:t>T)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opis obsahu </a:t>
            </a:r>
            <a:r>
              <a:rPr lang="sk-SK" dirty="0" err="1" smtClean="0"/>
              <a:t>multiplexu</a:t>
            </a:r>
            <a:endParaRPr lang="sk-SK" dirty="0" smtClean="0"/>
          </a:p>
          <a:p>
            <a:pPr marL="285750" indent="-285750">
              <a:buFontTx/>
              <a:buChar char="-"/>
            </a:pPr>
            <a:r>
              <a:rPr lang="sk-SK" dirty="0" smtClean="0"/>
              <a:t>prenášaná </a:t>
            </a:r>
            <a:r>
              <a:rPr lang="sk-SK" dirty="0" err="1" smtClean="0"/>
              <a:t>paketmi</a:t>
            </a:r>
            <a:r>
              <a:rPr lang="sk-SK" dirty="0" smtClean="0"/>
              <a:t> s</a:t>
            </a:r>
            <a:r>
              <a:rPr lang="en-US" dirty="0" smtClean="0"/>
              <a:t> </a:t>
            </a:r>
            <a:r>
              <a:rPr lang="en-US" dirty="0" err="1" smtClean="0"/>
              <a:t>PID</a:t>
            </a:r>
            <a:r>
              <a:rPr lang="en-US" dirty="0" smtClean="0"/>
              <a:t> = 0×0002</a:t>
            </a:r>
            <a:endParaRPr lang="sk-SK" dirty="0" smtClean="0"/>
          </a:p>
          <a:p>
            <a:r>
              <a:rPr lang="sk-SK" dirty="0" smtClean="0"/>
              <a:t>Potom sú tam ešte ďalšie </a:t>
            </a:r>
            <a:r>
              <a:rPr lang="sk-SK" i="1" dirty="0" smtClean="0"/>
              <a:t>privátne tabuľky  ...</a:t>
            </a:r>
            <a:endParaRPr lang="sk-SK" dirty="0" smtClean="0"/>
          </a:p>
          <a:p>
            <a:endParaRPr lang="sk-SK" dirty="0" smtClean="0"/>
          </a:p>
          <a:p>
            <a:r>
              <a:rPr lang="sk-SK" b="1" dirty="0" smtClean="0"/>
              <a:t>Tabuľky </a:t>
            </a:r>
            <a:r>
              <a:rPr lang="sk-SK" b="1" dirty="0" err="1" smtClean="0"/>
              <a:t>DVB-SI</a:t>
            </a:r>
            <a:r>
              <a:rPr lang="sk-SK" b="1" dirty="0" smtClean="0"/>
              <a:t> (</a:t>
            </a:r>
            <a:r>
              <a:rPr lang="sk-SK" b="1" dirty="0" err="1" smtClean="0"/>
              <a:t>DVB</a:t>
            </a:r>
            <a:r>
              <a:rPr lang="sk-SK" b="1" dirty="0" smtClean="0"/>
              <a:t> – </a:t>
            </a:r>
            <a:r>
              <a:rPr lang="sk-SK" b="1" dirty="0" err="1" smtClean="0"/>
              <a:t>Service</a:t>
            </a:r>
            <a:r>
              <a:rPr lang="sk-SK" b="1" dirty="0" smtClean="0"/>
              <a:t> </a:t>
            </a:r>
            <a:r>
              <a:rPr lang="sk-SK" b="1" dirty="0" err="1" smtClean="0"/>
              <a:t>Information</a:t>
            </a:r>
            <a:r>
              <a:rPr lang="sk-SK" b="1" dirty="0" smtClean="0"/>
              <a:t>):</a:t>
            </a:r>
          </a:p>
          <a:p>
            <a:r>
              <a:rPr lang="sk-SK" dirty="0" smtClean="0"/>
              <a:t> - </a:t>
            </a:r>
            <a:r>
              <a:rPr lang="en-US" dirty="0" err="1" smtClean="0"/>
              <a:t>umo</a:t>
            </a:r>
            <a:r>
              <a:rPr lang="sk-SK" dirty="0" err="1" smtClean="0"/>
              <a:t>žňuje</a:t>
            </a:r>
            <a:r>
              <a:rPr lang="sk-SK" dirty="0" smtClean="0"/>
              <a:t>  automatickú konfiguráciu prijímača a pre užívateľa prístup k množstvu programov a služieb</a:t>
            </a:r>
          </a:p>
          <a:p>
            <a:r>
              <a:rPr lang="sk-SK" dirty="0" smtClean="0"/>
              <a:t>-  4 povinné a 3 voliteľné:</a:t>
            </a:r>
          </a:p>
          <a:p>
            <a:endParaRPr lang="sk-SK" dirty="0"/>
          </a:p>
          <a:p>
            <a:r>
              <a:rPr lang="sk-SK" dirty="0" err="1" smtClean="0"/>
              <a:t>Network</a:t>
            </a:r>
            <a:r>
              <a:rPr lang="sk-SK" dirty="0" smtClean="0"/>
              <a:t> </a:t>
            </a:r>
            <a:r>
              <a:rPr lang="sk-SK" dirty="0" err="1" smtClean="0"/>
              <a:t>information</a:t>
            </a:r>
            <a:r>
              <a:rPr lang="sk-SK" dirty="0" smtClean="0"/>
              <a:t> Table (NIT)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frekvencie a č. kanálov (pre konfiguráciu prijímača)</a:t>
            </a:r>
          </a:p>
          <a:p>
            <a:pPr marL="285750" indent="-285750">
              <a:buFontTx/>
              <a:buChar char="-"/>
            </a:pPr>
            <a:r>
              <a:rPr lang="sk-SK" dirty="0" err="1" smtClean="0"/>
              <a:t>pakety</a:t>
            </a:r>
            <a:r>
              <a:rPr lang="sk-SK" dirty="0" smtClean="0"/>
              <a:t> </a:t>
            </a:r>
            <a:r>
              <a:rPr lang="sk-SK" dirty="0" err="1"/>
              <a:t>PID</a:t>
            </a:r>
            <a:r>
              <a:rPr lang="sk-SK" dirty="0"/>
              <a:t> = </a:t>
            </a:r>
            <a:r>
              <a:rPr lang="sk-SK" dirty="0" smtClean="0"/>
              <a:t>0×0010</a:t>
            </a:r>
          </a:p>
          <a:p>
            <a:r>
              <a:rPr lang="sk-SK" dirty="0" err="1"/>
              <a:t>Service</a:t>
            </a:r>
            <a:r>
              <a:rPr lang="sk-SK" dirty="0"/>
              <a:t> </a:t>
            </a:r>
            <a:r>
              <a:rPr lang="sk-SK" dirty="0" err="1"/>
              <a:t>description</a:t>
            </a:r>
            <a:r>
              <a:rPr lang="sk-SK" dirty="0"/>
              <a:t> table (</a:t>
            </a:r>
            <a:r>
              <a:rPr lang="sk-SK" dirty="0" err="1"/>
              <a:t>SDT</a:t>
            </a:r>
            <a:r>
              <a:rPr lang="sk-SK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zoznam mien a parametrov ďalších služieb v </a:t>
            </a:r>
            <a:r>
              <a:rPr lang="sk-SK" dirty="0" err="1" smtClean="0"/>
              <a:t>multiplexe</a:t>
            </a:r>
            <a:r>
              <a:rPr lang="sk-SK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sk-SK" dirty="0" err="1" smtClean="0"/>
              <a:t>PID</a:t>
            </a:r>
            <a:r>
              <a:rPr lang="sk-SK" dirty="0" smtClean="0"/>
              <a:t> </a:t>
            </a:r>
            <a:r>
              <a:rPr lang="sk-SK" dirty="0"/>
              <a:t>= 0×0011</a:t>
            </a:r>
            <a:r>
              <a:rPr lang="sk-SK" dirty="0" smtClean="0"/>
              <a:t>.</a:t>
            </a:r>
          </a:p>
          <a:p>
            <a:r>
              <a:rPr lang="en-US" dirty="0" smtClean="0"/>
              <a:t>Event </a:t>
            </a:r>
            <a:r>
              <a:rPr lang="en-US" dirty="0"/>
              <a:t>information table (</a:t>
            </a:r>
            <a:r>
              <a:rPr lang="en-US" dirty="0" err="1"/>
              <a:t>EIT</a:t>
            </a:r>
            <a:r>
              <a:rPr lang="en-US" dirty="0"/>
              <a:t>), present/following</a:t>
            </a:r>
            <a:endParaRPr lang="sk-SK" dirty="0" smtClean="0"/>
          </a:p>
          <a:p>
            <a:pPr marL="285750" indent="-285750">
              <a:buFontTx/>
              <a:buChar char="-"/>
            </a:pPr>
            <a:r>
              <a:rPr lang="sk-SK" dirty="0" smtClean="0"/>
              <a:t>informácie  o  udalostiach  práve sa nachádzajúcich alebo  prichádzajúcich v aktuálnom transportnom </a:t>
            </a:r>
            <a:r>
              <a:rPr lang="sk-SK" dirty="0" err="1" smtClean="0"/>
              <a:t>multiplexe</a:t>
            </a:r>
            <a:r>
              <a:rPr lang="sk-SK" dirty="0" smtClean="0"/>
              <a:t>  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en-US" dirty="0"/>
              <a:t>= 0×0012.</a:t>
            </a:r>
          </a:p>
          <a:p>
            <a:r>
              <a:rPr lang="en-US" dirty="0"/>
              <a:t>Time and date table (</a:t>
            </a:r>
            <a:r>
              <a:rPr lang="en-US" dirty="0" err="1"/>
              <a:t>TDT</a:t>
            </a:r>
            <a:r>
              <a:rPr lang="en-US" dirty="0"/>
              <a:t>)</a:t>
            </a:r>
          </a:p>
          <a:p>
            <a:r>
              <a:rPr lang="sk-SK" dirty="0" smtClean="0"/>
              <a:t>- slúži na </a:t>
            </a:r>
            <a:r>
              <a:rPr lang="sk-SK" dirty="0" err="1" smtClean="0"/>
              <a:t>update</a:t>
            </a:r>
            <a:r>
              <a:rPr lang="sk-SK" dirty="0" smtClean="0"/>
              <a:t> vnútorného času/hodín </a:t>
            </a:r>
            <a:r>
              <a:rPr lang="sk-SK" dirty="0" err="1" smtClean="0"/>
              <a:t>set-top-boxu</a:t>
            </a:r>
            <a:endParaRPr lang="en-US" dirty="0"/>
          </a:p>
          <a:p>
            <a:r>
              <a:rPr lang="sk-SK" dirty="0" smtClean="0"/>
              <a:t>- </a:t>
            </a: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en-US" dirty="0"/>
              <a:t>= 0×0014</a:t>
            </a:r>
            <a:r>
              <a:rPr lang="en-US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493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</TotalTime>
  <Words>1211</Words>
  <Application>Microsoft Office PowerPoint</Application>
  <PresentationFormat>Prezentácia na obrazovke (4:3)</PresentationFormat>
  <Paragraphs>260</Paragraphs>
  <Slides>13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Redukcia nárokov na prenosovú rýchlosť: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macekova</dc:creator>
  <cp:lastModifiedBy>macekova</cp:lastModifiedBy>
  <cp:revision>84</cp:revision>
  <dcterms:created xsi:type="dcterms:W3CDTF">2015-11-26T09:22:25Z</dcterms:created>
  <dcterms:modified xsi:type="dcterms:W3CDTF">2015-12-16T13:53:25Z</dcterms:modified>
</cp:coreProperties>
</file>