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4" r:id="rId4"/>
    <p:sldId id="287" r:id="rId5"/>
    <p:sldId id="283" r:id="rId6"/>
    <p:sldId id="286" r:id="rId7"/>
    <p:sldId id="285" r:id="rId8"/>
    <p:sldId id="281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58" autoAdjust="0"/>
    <p:restoredTop sz="94660"/>
  </p:normalViewPr>
  <p:slideViewPr>
    <p:cSldViewPr snapToGrid="0">
      <p:cViewPr varScale="1">
        <p:scale>
          <a:sx n="43" d="100"/>
          <a:sy n="43" d="100"/>
        </p:scale>
        <p:origin x="-1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3392-A060-4794-80FC-32423DA398D7}" type="datetimeFigureOut">
              <a:rPr lang="cs-CZ" smtClean="0"/>
              <a:pPr/>
              <a:t>28.11.2016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5782-D4E1-4E33-9B8A-12FB3D00C5D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8628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3392-A060-4794-80FC-32423DA398D7}" type="datetimeFigureOut">
              <a:rPr lang="cs-CZ" smtClean="0"/>
              <a:pPr/>
              <a:t>28.11.2016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5782-D4E1-4E33-9B8A-12FB3D00C5D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6384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3392-A060-4794-80FC-32423DA398D7}" type="datetimeFigureOut">
              <a:rPr lang="cs-CZ" smtClean="0"/>
              <a:pPr/>
              <a:t>28.11.2016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5782-D4E1-4E33-9B8A-12FB3D00C5D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17951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3392-A060-4794-80FC-32423DA398D7}" type="datetimeFigureOut">
              <a:rPr lang="cs-CZ" smtClean="0"/>
              <a:pPr/>
              <a:t>28.11.2016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5782-D4E1-4E33-9B8A-12FB3D00C5D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12364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3392-A060-4794-80FC-32423DA398D7}" type="datetimeFigureOut">
              <a:rPr lang="cs-CZ" smtClean="0"/>
              <a:pPr/>
              <a:t>28.11.2016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5782-D4E1-4E33-9B8A-12FB3D00C5D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5953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3392-A060-4794-80FC-32423DA398D7}" type="datetimeFigureOut">
              <a:rPr lang="cs-CZ" smtClean="0"/>
              <a:pPr/>
              <a:t>28.11.2016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5782-D4E1-4E33-9B8A-12FB3D00C5D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4814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3392-A060-4794-80FC-32423DA398D7}" type="datetimeFigureOut">
              <a:rPr lang="cs-CZ" smtClean="0"/>
              <a:pPr/>
              <a:t>28.11.2016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5782-D4E1-4E33-9B8A-12FB3D00C5D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0388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3392-A060-4794-80FC-32423DA398D7}" type="datetimeFigureOut">
              <a:rPr lang="cs-CZ" smtClean="0"/>
              <a:pPr/>
              <a:t>28.11.2016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5782-D4E1-4E33-9B8A-12FB3D00C5D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4635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3392-A060-4794-80FC-32423DA398D7}" type="datetimeFigureOut">
              <a:rPr lang="cs-CZ" smtClean="0"/>
              <a:pPr/>
              <a:t>28.11.2016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5782-D4E1-4E33-9B8A-12FB3D00C5D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40583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3392-A060-4794-80FC-32423DA398D7}" type="datetimeFigureOut">
              <a:rPr lang="cs-CZ" smtClean="0"/>
              <a:pPr/>
              <a:t>28.11.2016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5782-D4E1-4E33-9B8A-12FB3D00C5D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401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3392-A060-4794-80FC-32423DA398D7}" type="datetimeFigureOut">
              <a:rPr lang="cs-CZ" smtClean="0"/>
              <a:pPr/>
              <a:t>28.11.2016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5782-D4E1-4E33-9B8A-12FB3D00C5D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5180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43392-A060-4794-80FC-32423DA398D7}" type="datetimeFigureOut">
              <a:rPr lang="cs-CZ" smtClean="0"/>
              <a:pPr/>
              <a:t>28.11.2016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D5782-D4E1-4E33-9B8A-12FB3D00C5D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2670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ratkyt@hptronic.cz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763807" y="2060002"/>
            <a:ext cx="1021627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4400" dirty="0" smtClean="0">
                <a:solidFill>
                  <a:schemeClr val="bg1"/>
                </a:solidFill>
              </a:rPr>
              <a:t>Přehled televizorů vybavených </a:t>
            </a:r>
            <a:r>
              <a:rPr lang="cs-CZ" sz="4400" dirty="0">
                <a:solidFill>
                  <a:schemeClr val="bg1"/>
                </a:solidFill>
              </a:rPr>
              <a:t>technologií podporující </a:t>
            </a:r>
            <a:r>
              <a:rPr lang="cs-CZ" sz="4400" dirty="0" smtClean="0">
                <a:solidFill>
                  <a:schemeClr val="bg1"/>
                </a:solidFill>
              </a:rPr>
              <a:t>DVB-T2 H.265/HEVC</a:t>
            </a:r>
          </a:p>
          <a:p>
            <a:r>
              <a:rPr lang="cs-CZ" sz="1600" b="1" dirty="0">
                <a:solidFill>
                  <a:schemeClr val="bg1"/>
                </a:solidFill>
              </a:rPr>
              <a:t>Tomáš Krátký</a:t>
            </a:r>
          </a:p>
          <a:p>
            <a:r>
              <a:rPr lang="cs-CZ" sz="1600" b="1" dirty="0">
                <a:solidFill>
                  <a:schemeClr val="bg1"/>
                </a:solidFill>
              </a:rPr>
              <a:t>vedoucí obchodního oddělení CE</a:t>
            </a:r>
          </a:p>
          <a:p>
            <a:r>
              <a:rPr lang="cs-CZ" sz="1600" dirty="0">
                <a:solidFill>
                  <a:schemeClr val="bg1"/>
                </a:solidFill>
              </a:rPr>
              <a:t> </a:t>
            </a:r>
          </a:p>
          <a:p>
            <a:r>
              <a:rPr lang="cs-CZ" sz="1000" b="1" dirty="0">
                <a:solidFill>
                  <a:schemeClr val="bg1"/>
                </a:solidFill>
              </a:rPr>
              <a:t>HP TRONIC Zlín, spol. s r.o.</a:t>
            </a:r>
            <a:endParaRPr lang="cs-CZ" sz="1000" dirty="0">
              <a:solidFill>
                <a:schemeClr val="bg1"/>
              </a:solidFill>
            </a:endParaRPr>
          </a:p>
          <a:p>
            <a:r>
              <a:rPr lang="cs-CZ" sz="1000" dirty="0" err="1">
                <a:solidFill>
                  <a:schemeClr val="bg1"/>
                </a:solidFill>
              </a:rPr>
              <a:t>Prštné-Kútiky</a:t>
            </a:r>
            <a:r>
              <a:rPr lang="cs-CZ" sz="1000" dirty="0">
                <a:solidFill>
                  <a:schemeClr val="bg1"/>
                </a:solidFill>
              </a:rPr>
              <a:t> 637, Zlín 760 01</a:t>
            </a:r>
          </a:p>
          <a:p>
            <a:r>
              <a:rPr lang="cs-CZ" sz="1400" b="1" dirty="0">
                <a:solidFill>
                  <a:schemeClr val="bg1"/>
                </a:solidFill>
              </a:rPr>
              <a:t>Tel.: 724 342 085</a:t>
            </a:r>
          </a:p>
          <a:p>
            <a:r>
              <a:rPr lang="cs-CZ" sz="1000" dirty="0">
                <a:solidFill>
                  <a:schemeClr val="bg1"/>
                </a:solidFill>
              </a:rPr>
              <a:t>e-mail: </a:t>
            </a:r>
            <a:r>
              <a:rPr lang="cs-CZ" sz="1000" u="sng" dirty="0">
                <a:solidFill>
                  <a:schemeClr val="bg1"/>
                </a:solidFill>
                <a:hlinkClick r:id="rId3"/>
              </a:rPr>
              <a:t>kratkyt@hptronic.cz</a:t>
            </a:r>
            <a:endParaRPr lang="cs-CZ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cs-CZ" sz="1000" b="1" cap="al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4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 rot="5400000">
            <a:off x="7733844" y="2290723"/>
            <a:ext cx="570993" cy="28511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ŠAMPIONÁTUK</a:t>
            </a:r>
            <a:endParaRPr lang="cs-C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8576" y="1707606"/>
            <a:ext cx="743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ZÁŘÍ – </a:t>
            </a:r>
            <a:r>
              <a:rPr lang="cs-C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VÝPRODEJ POKRAČUJE + PODPORA PRANÍ</a:t>
            </a:r>
            <a:endParaRPr lang="cs-CZ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421924" y="181232"/>
            <a:ext cx="9498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Vysvětlení použitých pojmů</a:t>
            </a:r>
            <a:endParaRPr lang="cs-CZ" sz="3200" dirty="0"/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1411624"/>
              </p:ext>
            </p:extLst>
          </p:nvPr>
        </p:nvGraphicFramePr>
        <p:xfrm>
          <a:off x="1052513" y="1254125"/>
          <a:ext cx="10086761" cy="46578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1038"/>
                <a:gridCol w="8655723"/>
              </a:tblGrid>
              <a:tr h="53088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DVB-T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D</a:t>
                      </a:r>
                      <a:r>
                        <a:rPr lang="cs-CZ" sz="1600" u="none" strike="noStrike" dirty="0">
                          <a:effectLst/>
                        </a:rPr>
                        <a:t>igital </a:t>
                      </a:r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V</a:t>
                      </a:r>
                      <a:r>
                        <a:rPr lang="cs-CZ" sz="1600" u="none" strike="noStrike" dirty="0">
                          <a:effectLst/>
                        </a:rPr>
                        <a:t>ideo </a:t>
                      </a:r>
                      <a:r>
                        <a:rPr lang="cs-CZ" sz="16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B</a:t>
                      </a:r>
                      <a:r>
                        <a:rPr lang="cs-CZ" sz="1600" u="none" strike="noStrike" dirty="0" err="1">
                          <a:effectLst/>
                        </a:rPr>
                        <a:t>roadcasting</a:t>
                      </a:r>
                      <a:r>
                        <a:rPr lang="cs-CZ" sz="1600" u="none" strike="noStrike" dirty="0">
                          <a:effectLst/>
                        </a:rPr>
                        <a:t> - </a:t>
                      </a:r>
                      <a:r>
                        <a:rPr lang="cs-CZ" sz="16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r>
                        <a:rPr lang="cs-CZ" sz="1600" u="none" strike="noStrike" dirty="0" err="1">
                          <a:effectLst/>
                        </a:rPr>
                        <a:t>errestrial</a:t>
                      </a:r>
                      <a:r>
                        <a:rPr lang="cs-CZ" sz="1600" u="none" strike="noStrike" dirty="0">
                          <a:effectLst/>
                        </a:rPr>
                        <a:t> neboli pozemní digitální vysílání je aktuálně </a:t>
                      </a:r>
                      <a:r>
                        <a:rPr lang="cs-CZ" sz="1600" u="none" strike="noStrike" dirty="0" smtClean="0">
                          <a:effectLst/>
                        </a:rPr>
                        <a:t>používané pro </a:t>
                      </a:r>
                      <a:r>
                        <a:rPr lang="cs-CZ" sz="1600" u="none" strike="noStrike" dirty="0">
                          <a:effectLst/>
                        </a:rPr>
                        <a:t>šíření TV vysílání a k roku 2021 bude </a:t>
                      </a:r>
                      <a:r>
                        <a:rPr lang="cs-CZ" sz="1600" u="none" strike="noStrike" dirty="0" smtClean="0">
                          <a:effectLst/>
                        </a:rPr>
                        <a:t>ukončeno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/>
                </a:tc>
              </a:tr>
              <a:tr h="79632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DVB-T2 </a:t>
                      </a:r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H.264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je standard pro kompresi videa, ekvivalent pro MPEG-4 part 10 též zvané MPEG-4 AVC. Finální podoba byla vytvořena v roce 2003. Úkolem je přenášet obraz ve vyšší kvalitě při nižší přenosové rychlosti (až dvakrát lepší kvalita při stejné velikosti než u MPEG-2).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/>
                </a:tc>
              </a:tr>
              <a:tr h="106176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DVB-T2 </a:t>
                      </a:r>
                      <a:r>
                        <a:rPr lang="cs-CZ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H.265/HEVC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nebo-</a:t>
                      </a:r>
                      <a:r>
                        <a:rPr lang="cs-CZ" sz="1600" u="none" strike="noStrike" dirty="0" err="1">
                          <a:effectLst/>
                        </a:rPr>
                        <a:t>li</a:t>
                      </a:r>
                      <a:r>
                        <a:rPr lang="cs-CZ" sz="1600" u="none" strike="noStrike" dirty="0">
                          <a:effectLst/>
                        </a:rPr>
                        <a:t> </a:t>
                      </a:r>
                      <a:r>
                        <a:rPr lang="cs-CZ" sz="16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H</a:t>
                      </a:r>
                      <a:r>
                        <a:rPr lang="cs-CZ" sz="1600" u="none" strike="noStrike" dirty="0" err="1">
                          <a:effectLst/>
                        </a:rPr>
                        <a:t>igh</a:t>
                      </a:r>
                      <a:r>
                        <a:rPr lang="cs-CZ" sz="1600" u="none" strike="noStrike" dirty="0">
                          <a:effectLst/>
                        </a:rPr>
                        <a:t> </a:t>
                      </a:r>
                      <a:r>
                        <a:rPr lang="cs-CZ" sz="16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r>
                        <a:rPr lang="cs-CZ" sz="1600" u="none" strike="noStrike" dirty="0" err="1">
                          <a:effectLst/>
                        </a:rPr>
                        <a:t>fficiency</a:t>
                      </a:r>
                      <a:r>
                        <a:rPr lang="cs-CZ" sz="1600" u="none" strike="noStrike" dirty="0">
                          <a:effectLst/>
                        </a:rPr>
                        <a:t> </a:t>
                      </a:r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V</a:t>
                      </a:r>
                      <a:r>
                        <a:rPr lang="cs-CZ" sz="1600" u="none" strike="noStrike" dirty="0">
                          <a:effectLst/>
                        </a:rPr>
                        <a:t>ideo </a:t>
                      </a:r>
                      <a:r>
                        <a:rPr lang="cs-CZ" sz="16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C</a:t>
                      </a:r>
                      <a:r>
                        <a:rPr lang="cs-CZ" sz="1600" u="none" strike="noStrike" dirty="0" err="1">
                          <a:effectLst/>
                        </a:rPr>
                        <a:t>oding</a:t>
                      </a:r>
                      <a:r>
                        <a:rPr lang="cs-CZ" sz="1600" u="none" strike="noStrike" dirty="0">
                          <a:effectLst/>
                        </a:rPr>
                        <a:t>, tedy doslova „vysoce účinné kódování videa“. Jde o standard schválený v roce 2013 a oproti stávajícímu H.264 </a:t>
                      </a:r>
                      <a:r>
                        <a:rPr lang="cs-CZ" sz="1600" u="none" strike="noStrike" dirty="0" smtClean="0">
                          <a:effectLst/>
                        </a:rPr>
                        <a:t>nabídne </a:t>
                      </a:r>
                      <a:r>
                        <a:rPr lang="cs-CZ" sz="1600" u="none" strike="noStrike" dirty="0">
                          <a:effectLst/>
                        </a:rPr>
                        <a:t>obdobnou kvalitu při nižších, či výrazně nižších datových nárocích a tím pádem i výrazně </a:t>
                      </a:r>
                      <a:r>
                        <a:rPr lang="cs-CZ" sz="1600" u="none" strike="noStrike" dirty="0" smtClean="0">
                          <a:effectLst/>
                        </a:rPr>
                        <a:t>nižších </a:t>
                      </a:r>
                      <a:r>
                        <a:rPr lang="cs-CZ" sz="1600" u="none" strike="noStrike" dirty="0">
                          <a:effectLst/>
                        </a:rPr>
                        <a:t>nákladech na přenos dat, což platí zejména u televizního vysílání. </a:t>
                      </a:r>
                      <a:r>
                        <a:rPr lang="cs-CZ" sz="1600" u="none" strike="noStrike" dirty="0" smtClean="0">
                          <a:effectLst/>
                        </a:rPr>
                        <a:t> Norma budoucího TV vysílání</a:t>
                      </a:r>
                      <a:r>
                        <a:rPr lang="cs-CZ" sz="1600" u="none" strike="noStrike" baseline="0" dirty="0" smtClean="0">
                          <a:effectLst/>
                        </a:rPr>
                        <a:t> v ČR.</a:t>
                      </a:r>
                      <a:endParaRPr lang="cs-CZ" sz="1600" b="0" i="0" u="none" strike="noStrike" dirty="0">
                        <a:solidFill>
                          <a:srgbClr val="252525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/>
                </a:tc>
              </a:tr>
              <a:tr h="79632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UHD/4K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rozlišení Ultra HD (</a:t>
                      </a:r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UHD</a:t>
                      </a:r>
                      <a:r>
                        <a:rPr lang="cs-CZ" sz="1600" u="none" strike="noStrike" dirty="0">
                          <a:effectLst/>
                        </a:rPr>
                        <a:t>) nahrazuje Full HD a je přesným čtyřnásobkem jeho rozlišení (proto také </a:t>
                      </a:r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4K</a:t>
                      </a:r>
                      <a:r>
                        <a:rPr lang="cs-CZ" sz="1600" u="none" strike="noStrike" dirty="0">
                          <a:effectLst/>
                        </a:rPr>
                        <a:t>) - televizor s obrazovkou Full HD má 1 920 x 1 080 obrazových bodů - televizor s obrazovkou UHD má (minimálně - může mít i více) 3 840 x 2 160 obrazových bodů, tedy 4x tolik co Full HD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/>
                </a:tc>
              </a:tr>
              <a:tr h="116604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přehled značek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všechny data </a:t>
                      </a:r>
                      <a:r>
                        <a:rPr lang="cs-CZ" sz="1600" u="none" strike="noStrike" dirty="0">
                          <a:effectLst/>
                        </a:rPr>
                        <a:t>jsou </a:t>
                      </a:r>
                      <a:r>
                        <a:rPr lang="cs-CZ" sz="1600" u="none" strike="noStrike" dirty="0" smtClean="0">
                          <a:effectLst/>
                        </a:rPr>
                        <a:t>provedeny </a:t>
                      </a:r>
                      <a:r>
                        <a:rPr lang="cs-CZ" sz="1600" u="none" strike="noStrike" dirty="0">
                          <a:effectLst/>
                        </a:rPr>
                        <a:t>nad skupinou </a:t>
                      </a:r>
                      <a:r>
                        <a:rPr lang="cs-CZ" sz="1600" u="none" strike="noStrike" dirty="0" smtClean="0">
                          <a:effectLst/>
                        </a:rPr>
                        <a:t>těchto značek</a:t>
                      </a:r>
                      <a:r>
                        <a:rPr lang="cs-CZ" sz="1600" u="none" strike="noStrike" dirty="0">
                          <a:effectLst/>
                        </a:rPr>
                        <a:t>: </a:t>
                      </a:r>
                      <a:endParaRPr lang="cs-CZ" sz="16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Samsung</a:t>
                      </a:r>
                      <a:r>
                        <a:rPr lang="cs-CZ" sz="1600" u="none" strike="noStrike" dirty="0">
                          <a:effectLst/>
                        </a:rPr>
                        <a:t>, LG, Philips, Panasonic, Sony, GoGEN, JVC, Hyundai, </a:t>
                      </a:r>
                      <a:r>
                        <a:rPr lang="cs-CZ" sz="1600" u="none" strike="noStrike" dirty="0" err="1" smtClean="0">
                          <a:effectLst/>
                        </a:rPr>
                        <a:t>Finlux</a:t>
                      </a:r>
                      <a:endParaRPr lang="cs-CZ" sz="16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(</a:t>
                      </a:r>
                      <a:r>
                        <a:rPr lang="cs-CZ" sz="1600" u="none" strike="noStrike" dirty="0">
                          <a:effectLst/>
                        </a:rPr>
                        <a:t>pořadí podle jejich podílu na obratu - trh ČR 2015) </a:t>
                      </a:r>
                      <a:endParaRPr lang="cs-CZ" sz="1600" u="none" strike="noStrike" dirty="0" smtClean="0">
                        <a:effectLst/>
                      </a:endParaRPr>
                    </a:p>
                    <a:p>
                      <a:pPr algn="l" fontAlgn="b"/>
                      <a:endParaRPr lang="cs-CZ" sz="16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Celková </a:t>
                      </a:r>
                      <a:r>
                        <a:rPr lang="cs-CZ" sz="1600" u="none" strike="noStrike" dirty="0">
                          <a:effectLst/>
                        </a:rPr>
                        <a:t>váha </a:t>
                      </a:r>
                      <a:r>
                        <a:rPr lang="cs-CZ" sz="1600" u="none" strike="noStrike" dirty="0" smtClean="0">
                          <a:effectLst/>
                        </a:rPr>
                        <a:t>všech uvedených </a:t>
                      </a:r>
                      <a:r>
                        <a:rPr lang="cs-CZ" sz="1600" u="none" strike="noStrike" dirty="0">
                          <a:effectLst/>
                        </a:rPr>
                        <a:t>značek byla v roce 2015 </a:t>
                      </a:r>
                      <a:r>
                        <a:rPr lang="cs-CZ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91,5%</a:t>
                      </a:r>
                      <a:r>
                        <a:rPr lang="cs-CZ" sz="1600" u="none" strike="noStrike" dirty="0">
                          <a:effectLst/>
                        </a:rPr>
                        <a:t> na obratu </a:t>
                      </a:r>
                      <a:r>
                        <a:rPr lang="cs-CZ" sz="1600" u="none" strike="noStrike" dirty="0" smtClean="0">
                          <a:effectLst/>
                        </a:rPr>
                        <a:t>trhu v ČR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6955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 rot="5400000">
            <a:off x="7733844" y="2290723"/>
            <a:ext cx="570993" cy="28511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ŠAMPIONÁTUK</a:t>
            </a:r>
            <a:endParaRPr lang="cs-C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8576" y="1707606"/>
            <a:ext cx="743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ZÁŘÍ – </a:t>
            </a:r>
            <a:r>
              <a:rPr lang="cs-C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VÝPRODEJ POKRAČUJE + PODPORA PRANÍ</a:t>
            </a:r>
            <a:endParaRPr lang="cs-CZ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421924" y="181232"/>
            <a:ext cx="9498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Nabídka TV přístrojů s DVB-T2 tunery – modely 2015</a:t>
            </a:r>
            <a:endParaRPr lang="cs-CZ" sz="32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6727322"/>
              </p:ext>
            </p:extLst>
          </p:nvPr>
        </p:nvGraphicFramePr>
        <p:xfrm>
          <a:off x="683237" y="1604966"/>
          <a:ext cx="6850619" cy="12517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7012"/>
                <a:gridCol w="1359243"/>
                <a:gridCol w="1911178"/>
                <a:gridCol w="1553186"/>
              </a:tblGrid>
              <a:tr h="315097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modely 2015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všechny TV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HD/FULL HD rozlišení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UHD/4K rozlišení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5097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jen DVB-T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37%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61%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0%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642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DVB-T2 H.264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19%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22%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14%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5097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DVB-T2 </a:t>
                      </a:r>
                      <a:r>
                        <a:rPr lang="cs-CZ" sz="1600" u="none" strike="noStrike" dirty="0" smtClean="0">
                          <a:effectLst/>
                        </a:rPr>
                        <a:t>H.265/HEVC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44%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17%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86%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650789" y="4196936"/>
            <a:ext cx="10033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 roce 2015 z výše uvedených dat jednoznačně vyplývá, že čím byl televizor technicky vyspělý</a:t>
            </a:r>
          </a:p>
          <a:p>
            <a:r>
              <a:rPr lang="cs-CZ" dirty="0" smtClean="0"/>
              <a:t>(rozlišení, velikost) tím častěji byl již vybaven potřebným DVB-T2 H.265/HEVC tunerem.</a:t>
            </a:r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7560862"/>
              </p:ext>
            </p:extLst>
          </p:nvPr>
        </p:nvGraphicFramePr>
        <p:xfrm>
          <a:off x="650456" y="3019167"/>
          <a:ext cx="6883400" cy="106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5988"/>
                <a:gridCol w="1383024"/>
                <a:gridCol w="1903244"/>
                <a:gridCol w="1551144"/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modely 2015 - </a:t>
                      </a:r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TV 40" +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všechny TV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HD/FULL HD rozlišení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UHD/4K rozlišení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jen DVB-T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9%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22%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0%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DVB-T2 H.264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24%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41%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14%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DVB-T2 </a:t>
                      </a:r>
                      <a:r>
                        <a:rPr lang="cs-CZ" sz="1600" u="none" strike="noStrike" dirty="0" smtClean="0">
                          <a:effectLst/>
                        </a:rPr>
                        <a:t>H.265/HEVC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67%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37%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86%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9752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 rot="5400000">
            <a:off x="7733844" y="2290723"/>
            <a:ext cx="570993" cy="28511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ŠAMPIONÁTUK</a:t>
            </a:r>
            <a:endParaRPr lang="cs-C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8576" y="1707606"/>
            <a:ext cx="743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ZÁŘÍ – </a:t>
            </a:r>
            <a:r>
              <a:rPr lang="cs-C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VÝPRODEJ POKRAČUJE + PODPORA PRANÍ</a:t>
            </a:r>
            <a:endParaRPr lang="cs-CZ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421924" y="181232"/>
            <a:ext cx="949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Příklady komunikace modelů vybavených DVB-T2 H.265/HEVC</a:t>
            </a:r>
            <a:endParaRPr lang="cs-CZ" sz="2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9553" y="1331176"/>
            <a:ext cx="7646342" cy="47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398" y="1331175"/>
            <a:ext cx="3853769" cy="472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2746" y="4001811"/>
            <a:ext cx="2024171" cy="195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9192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 rot="5400000">
            <a:off x="7733844" y="2290723"/>
            <a:ext cx="570993" cy="28511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ŠAMPIONÁTUK</a:t>
            </a:r>
            <a:endParaRPr lang="cs-C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8576" y="1707606"/>
            <a:ext cx="743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ZÁŘÍ – </a:t>
            </a:r>
            <a:r>
              <a:rPr lang="cs-C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VÝPRODEJ POKRAČUJE + PODPORA PRANÍ</a:t>
            </a:r>
            <a:endParaRPr lang="cs-CZ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421924" y="181232"/>
            <a:ext cx="9498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Nabídka TV přístrojů s DVB-T2 tunery – modely 2016</a:t>
            </a:r>
            <a:endParaRPr lang="cs-CZ" sz="32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9951274"/>
              </p:ext>
            </p:extLst>
          </p:nvPr>
        </p:nvGraphicFramePr>
        <p:xfrm>
          <a:off x="650456" y="1536356"/>
          <a:ext cx="6883400" cy="106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5988"/>
                <a:gridCol w="1383024"/>
                <a:gridCol w="1903244"/>
                <a:gridCol w="1551144"/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modely 2016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všechny TV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HD/FULL HD rozlišení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UHD/4K rozlišení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jen DVB-T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23%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50%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0%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DVB-T2 </a:t>
                      </a:r>
                      <a:r>
                        <a:rPr lang="cs-CZ" sz="800" u="none" strike="noStrike" dirty="0" smtClean="0">
                          <a:effectLst/>
                        </a:rPr>
                        <a:t>(neověřená  </a:t>
                      </a:r>
                      <a:r>
                        <a:rPr lang="cs-CZ" sz="800" u="none" strike="noStrike" baseline="0" dirty="0" smtClean="0">
                          <a:effectLst/>
                        </a:rPr>
                        <a:t>specifikace  tuneru)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7%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15%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0%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DVB-T2 H.265/HEVC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70%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35%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100%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3124848"/>
              </p:ext>
            </p:extLst>
          </p:nvPr>
        </p:nvGraphicFramePr>
        <p:xfrm>
          <a:off x="650456" y="2780270"/>
          <a:ext cx="6883400" cy="106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5988"/>
                <a:gridCol w="1383024"/>
                <a:gridCol w="1903244"/>
                <a:gridCol w="1551144"/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modely 2016 - TV </a:t>
                      </a:r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40" +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všechny TV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HD/FULL HD rozlišení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UHD/4K rozlišení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jen DVB-T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6%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33%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0%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DVB-T2 </a:t>
                      </a:r>
                      <a:r>
                        <a:rPr lang="cs-CZ" sz="800" u="none" strike="noStrike" dirty="0" smtClean="0">
                          <a:effectLst/>
                        </a:rPr>
                        <a:t>(neověřená  </a:t>
                      </a:r>
                      <a:r>
                        <a:rPr lang="cs-CZ" sz="800" u="none" strike="noStrike" baseline="0" dirty="0" smtClean="0">
                          <a:effectLst/>
                        </a:rPr>
                        <a:t>specifikace  tuneru)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6%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19%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0%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DVB-T2 H.265/HEVC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88%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48%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100%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650789" y="4089844"/>
            <a:ext cx="100336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Část modelů 2015 (hlavně základní, cenově nejníže postavené modely v menších úhlopříčkách do cca 40“ ) se dál vyrábí  a pokračuje v nabídce i v roce 2016. </a:t>
            </a:r>
          </a:p>
          <a:p>
            <a:r>
              <a:rPr lang="cs-CZ" dirty="0" smtClean="0"/>
              <a:t>Je reálný předpoklad, že i po spuštění kampaně informující o přechodu na nové DVB-T2 H.265/HEVC vysílání a skutečném zahájení vysílání se budou stále prodávat modely bez potřebných nových tunerů v nejnižších modelových řadách – pro ty zákazníky, kteří jsou maximálně senzitivní na cenu a přechod na nové vysílání budou řešit dodatečně externím set-top-boxem. </a:t>
            </a:r>
          </a:p>
          <a:p>
            <a:r>
              <a:rPr lang="cs-CZ" dirty="0" smtClean="0"/>
              <a:t>Ostatní zákazníci v roce 2016 naleznou v obchodní síti většinu modelů již vybavených potřebnými DVB-T2 H.265/HEVC tunery.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842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 rot="5400000">
            <a:off x="7733844" y="2290723"/>
            <a:ext cx="570993" cy="28511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ŠAMPIONÁTUK</a:t>
            </a:r>
            <a:endParaRPr lang="cs-C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8576" y="1707606"/>
            <a:ext cx="743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ZÁŘÍ – </a:t>
            </a:r>
            <a:r>
              <a:rPr lang="cs-C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VÝPRODEJ POKRAČUJE + PODPORA PRANÍ</a:t>
            </a:r>
            <a:endParaRPr lang="cs-CZ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421924" y="181232"/>
            <a:ext cx="9498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Podíl televizorů s UHD rozlišením </a:t>
            </a:r>
            <a:endParaRPr lang="cs-CZ" sz="32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43069754"/>
              </p:ext>
            </p:extLst>
          </p:nvPr>
        </p:nvGraphicFramePr>
        <p:xfrm>
          <a:off x="540436" y="1549743"/>
          <a:ext cx="4965700" cy="16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7208"/>
                <a:gridCol w="1674259"/>
                <a:gridCol w="1284233"/>
              </a:tblGrid>
              <a:tr h="2667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podíl UHD/4K rozlišení na prodeji televizorů *)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Euronics - prodejny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Euronics - web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2014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8,0%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5,1%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2015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21,6%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20,4%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2016 (1Q)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33,0%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32,5%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    *) hodnota - obrat v Kč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560173" y="3430817"/>
            <a:ext cx="100336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Prodej televizních přístrojů s rozlišením UHD/4K je stále výraznější a očekáváme, že v roce 2016</a:t>
            </a:r>
          </a:p>
          <a:p>
            <a:r>
              <a:rPr lang="cs-CZ" dirty="0" smtClean="0"/>
              <a:t>dosáhne hodnoty 40%.</a:t>
            </a:r>
          </a:p>
          <a:p>
            <a:endParaRPr lang="cs-CZ" dirty="0" smtClean="0"/>
          </a:p>
          <a:p>
            <a:r>
              <a:rPr lang="cs-CZ" dirty="0" smtClean="0"/>
              <a:t>Nabídka modelů v UHD/4K rozlišení - i přes chybějící snadno dostupný zdroj obsahu – je stále širší.</a:t>
            </a:r>
          </a:p>
          <a:p>
            <a:r>
              <a:rPr lang="cs-CZ" dirty="0" smtClean="0"/>
              <a:t>V závislosti na úhlopříčce platí, že čím větší velikost tím víc modelů je vybaveno UHD/4K panelem.</a:t>
            </a:r>
          </a:p>
          <a:p>
            <a:endParaRPr lang="cs-CZ" dirty="0" smtClean="0"/>
          </a:p>
          <a:p>
            <a:r>
              <a:rPr lang="cs-CZ" dirty="0" smtClean="0"/>
              <a:t>Z pohledu zákazníků je právě u větších uhlopříček ( 43“a větších) trvalý přesun do kategorie UHD/4K přístrojů  - výhodou je lepší obrazová kvalita i při současné úrovni vysílání a také plná vybavenost těchto televizorů a to především právě tunery DVB-T2 H.265/HEVC.</a:t>
            </a:r>
            <a:endParaRPr lang="cs-CZ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4233" y="1168550"/>
            <a:ext cx="3134498" cy="212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4541" y="86175"/>
            <a:ext cx="1723253" cy="93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2914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 rot="5400000">
            <a:off x="7733844" y="2290723"/>
            <a:ext cx="570993" cy="28511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ŠAMPIONÁTUK</a:t>
            </a:r>
            <a:endParaRPr lang="cs-C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8576" y="1707606"/>
            <a:ext cx="743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ZÁŘÍ – </a:t>
            </a:r>
            <a:r>
              <a:rPr lang="cs-C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VÝPRODEJ POKRAČUJE + PODPORA PRANÍ</a:t>
            </a:r>
            <a:endParaRPr lang="cs-CZ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421924" y="181232"/>
            <a:ext cx="9498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Ceny TV s DVB-T2 a set-top-boxy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60173" y="1416488"/>
            <a:ext cx="100336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	Při obměně modelových řad 2014/2015 nedošlo ke skokové změně (zdražení) těchto televizorů z důvodu vybavením novým DVB-T2 H.265/HEVC tunerem, ale z důvodu generační obměny nových modelů za staré. V průběhu času došlo meziročně k podobnému vývoji (poklesu) ceny srovnatelných modelů a tudíž pro koncového zákazníka z pohledu ceny nebyl nový H.265/HEVC zásadním nákladem navíc. Toto lze očekávat i při obměně modelů 2015 vs. 2016.</a:t>
            </a:r>
          </a:p>
          <a:p>
            <a:r>
              <a:rPr lang="cs-CZ" dirty="0" smtClean="0"/>
              <a:t>	Trochu jiná bude situace u základních modelů v menších úhlopříčkách (do cca 40“) v nejnižších cenových segmentech, kde je již teď minimální maržový prostor ze strany značek a reálné výrobní náklady na osazení nových DVB-T2 H.265/HEVC tunerů jsou odhadované v rozmezí cca 400-500 Kč. Tady může nastat situace, že se u těchto modelů promítnou zvýšené náklady do koncové ceny. 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7934" y="65589"/>
            <a:ext cx="3358649" cy="93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246" y="4160108"/>
            <a:ext cx="2254536" cy="15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707027" y="4160108"/>
            <a:ext cx="78424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Samostatné set-top-boxy – zde všichni výrobci čekaly na finální potvrzení technických parametrů a následně teprve zadávají výrobu. </a:t>
            </a:r>
          </a:p>
          <a:p>
            <a:r>
              <a:rPr lang="cs-CZ" dirty="0" smtClean="0"/>
              <a:t>První modely s tunery DVB-T2 H.265/HEVC proto očekáváme nejdříve ve 3.čtvrtletí letošního roku předběžně v cenách od cca 600 korun – tedy v hodnotách pro většinu uživatelů se staršími TV přístroji bez vestavěných nových DVB-T2 H.265/HEVC tuneru akceptovatelných.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6682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 rot="5400000">
            <a:off x="7733844" y="2290723"/>
            <a:ext cx="570993" cy="28511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ŠAMPIONÁTUK</a:t>
            </a:r>
            <a:endParaRPr lang="cs-C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8576" y="1707606"/>
            <a:ext cx="743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ZÁŘÍ – </a:t>
            </a:r>
            <a:r>
              <a:rPr lang="cs-C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VÝPRODEJ POKRAČUJE + PODPORA PRANÍ</a:t>
            </a:r>
            <a:endParaRPr lang="cs-CZ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97924" y="2545492"/>
            <a:ext cx="10659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Děkuji za pozornost a pěkný den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127198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2556</TotalTime>
  <Words>801</Words>
  <Application>Microsoft Office PowerPoint</Application>
  <PresentationFormat>Vlastná</PresentationFormat>
  <Paragraphs>138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Motiv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Ingr Marek</dc:creator>
  <cp:lastModifiedBy>admin</cp:lastModifiedBy>
  <cp:revision>264</cp:revision>
  <dcterms:created xsi:type="dcterms:W3CDTF">2015-01-27T17:48:09Z</dcterms:created>
  <dcterms:modified xsi:type="dcterms:W3CDTF">2016-11-28T22:40:05Z</dcterms:modified>
</cp:coreProperties>
</file>