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5" r:id="rId2"/>
    <p:sldId id="346" r:id="rId3"/>
    <p:sldId id="347" r:id="rId4"/>
    <p:sldId id="320" r:id="rId5"/>
    <p:sldId id="318" r:id="rId6"/>
    <p:sldId id="327" r:id="rId7"/>
    <p:sldId id="328" r:id="rId8"/>
    <p:sldId id="324" r:id="rId9"/>
    <p:sldId id="348" r:id="rId10"/>
    <p:sldId id="325" r:id="rId11"/>
    <p:sldId id="326" r:id="rId12"/>
    <p:sldId id="329" r:id="rId13"/>
    <p:sldId id="340" r:id="rId14"/>
    <p:sldId id="331" r:id="rId15"/>
    <p:sldId id="332" r:id="rId16"/>
    <p:sldId id="336" r:id="rId17"/>
    <p:sldId id="337" r:id="rId18"/>
    <p:sldId id="341" r:id="rId19"/>
    <p:sldId id="333" r:id="rId20"/>
    <p:sldId id="334" r:id="rId21"/>
    <p:sldId id="33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598"/>
    <a:srgbClr val="B6388C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573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E4014D-3BC1-4632-8827-31A0EEDBA025}" type="datetimeFigureOut">
              <a:rPr lang="ar-SA" smtClean="0"/>
              <a:pPr/>
              <a:t>25/02/1440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TTC                                           AV3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E3C1DF-D784-433D-9711-239FE492C2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842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C1DF-D784-433D-9711-239FE492C2C7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                                          AV3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06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1BCC-129A-4FDB-B3EA-05211826D9E7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495A-2B07-4833-9DBA-2691D846BBAB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2DA7-11AE-4C8A-8D74-6D86811AFC40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7F3A-CE5A-4F96-8DCD-CE2787734E4E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6840-4695-484D-8772-A0F4FB94534F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D76-4A06-446D-BF53-83CE4E9D8B88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AE9D-0B80-4E42-B95A-BD5D6AF5EB3E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36D5-9F0C-4B22-808B-634D880865EC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4436-BCF1-4687-9150-F4DBA9A69F71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692-1036-40E9-83FB-CEF1961A85AC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7D4D-1DBA-4DDB-A2A2-508420C6A5AC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66ED-F3E9-4821-8634-CAADE1DD9CBA}" type="datetime1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sp.com.sa/Arabi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tworkmagazineindia.com/200206/case1.shtml" TargetMode="External"/><Relationship Id="rId5" Type="http://schemas.openxmlformats.org/officeDocument/2006/relationships/hyperlink" Target="http://www.satkomindo.com/vsat.html" TargetMode="External"/><Relationship Id="rId4" Type="http://schemas.openxmlformats.org/officeDocument/2006/relationships/hyperlink" Target="http://www.techopedia.com/definition/5095/very-small-aperture-terminal-vsa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satcomms.co.za/wp-content/uploads/2013/02/vsat_satellite_dish.j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irTrLv0Wfe_gYM&amp;tbnid=x4DVBBYMfpR7HM:&amp;ved=0CAUQjRw&amp;url=http://videoblogmarketing.com/&amp;ei=3LBtUpSVIMaM0AW25oGQCg&amp;psig=AFQjCNF8qDPtK7zGYsQimB13VuP8WpBeAQ&amp;ust=138300680510475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24466">
            <a:off x="4584348" y="739056"/>
            <a:ext cx="5981587" cy="759217"/>
          </a:xfrm>
          <a:prstGeom prst="rect">
            <a:avLst/>
          </a:prstGeom>
          <a:noFill/>
        </p:spPr>
      </p:pic>
      <p:sp>
        <p:nvSpPr>
          <p:cNvPr id="31" name="مستطيل 30"/>
          <p:cNvSpPr/>
          <p:nvPr/>
        </p:nvSpPr>
        <p:spPr>
          <a:xfrm rot="18956627">
            <a:off x="7202351" y="-913834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10" descr="http://www.clker.com/cliparts/a/0/8/2/1211761782216701733ivak_satelli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14">
            <a:off x="6837478" y="177276"/>
            <a:ext cx="2357454" cy="1720942"/>
          </a:xfrm>
          <a:prstGeom prst="rect">
            <a:avLst/>
          </a:prstGeom>
          <a:noFill/>
        </p:spPr>
      </p:pic>
      <p:pic>
        <p:nvPicPr>
          <p:cNvPr id="9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47624" flipV="1">
            <a:off x="-826769" y="5454590"/>
            <a:ext cx="4563286" cy="496101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 rot="18956627">
            <a:off x="-1227300" y="5147108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 descr="https://encrypted-tbn3.gstatic.com/images?q=tbn:ANd9GcSBDwubNhUV19QYoizhS0ny_pJNkF-fH-qBwCzlR26EpqTwyp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467355"/>
            <a:ext cx="1101909" cy="1390645"/>
          </a:xfrm>
          <a:prstGeom prst="rect">
            <a:avLst/>
          </a:prstGeom>
          <a:noFill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1071546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Uplink &amp; Downlink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714488"/>
            <a:ext cx="8858280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 smtClean="0"/>
              <a:t>  VSAT uses different frequencies: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Ku-band frequency:</a:t>
            </a:r>
            <a:r>
              <a:rPr lang="en-US" sz="2600" dirty="0" smtClean="0"/>
              <a:t> is usually used in North America and                         Europe by using small VSAT antenna with uplink frequency                           about 18 GHz and downlink around 12 GHz.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C-band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frequency: </a:t>
            </a:r>
            <a:r>
              <a:rPr lang="en-US" sz="2600" dirty="0" smtClean="0"/>
              <a:t>is usually used in Asia, Africa and South America and operating with much larger antenna, with uplink frequency around 6 GHz as for downlink frequency around 4 GHz.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 The new </a:t>
            </a:r>
            <a:r>
              <a:rPr lang="en-US" sz="2600" b="1" dirty="0" smtClean="0">
                <a:solidFill>
                  <a:srgbClr val="0000FF"/>
                </a:solidFill>
              </a:rPr>
              <a:t>Ka-band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frequency: </a:t>
            </a:r>
            <a:r>
              <a:rPr lang="en-US" sz="2600" dirty="0" smtClean="0"/>
              <a:t>is typically in the downlink frequencies up to 22 GHz and uplink frequencies up to 31 GHz.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1142984"/>
            <a:ext cx="7251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satellites that are used in the VSAT system?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714488"/>
            <a:ext cx="8643998" cy="3971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VSAT system used geostationary earth orbit (GEO) satellites that revolve around the equator at the same rotational speed as the earth.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Appearing as though they are not moving at all, GEOs are always in the same place above the earth. They also cover a large geographic area.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Direction from earth:</a:t>
            </a:r>
          </a:p>
          <a:p>
            <a:r>
              <a:rPr lang="en-US" sz="2600" dirty="0" smtClean="0"/>
              <a:t>36,000 km (22,282 miles).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Speed: 11,300 Km/h.</a:t>
            </a:r>
          </a:p>
        </p:txBody>
      </p:sp>
      <p:pic>
        <p:nvPicPr>
          <p:cNvPr id="27650" name="Picture 2" descr="C:\Users\pc\Desktop\satg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4714908" cy="2499430"/>
          </a:xfrm>
          <a:prstGeom prst="rect">
            <a:avLst/>
          </a:prstGeom>
          <a:noFill/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428596" y="1000108"/>
            <a:ext cx="3567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VSAT Advantages: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643050"/>
            <a:ext cx="9001188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High flexibility to increase the size of the network in the future.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Able to integrate large number of the networks.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Cover distant geographical locations.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Ability to handle Voice, Video and Data.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28596" y="3500438"/>
            <a:ext cx="3351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VSAT Disadvantages: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720" y="4071942"/>
            <a:ext cx="5643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Requires clear line of sight between dish and satellite.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Outages in some cases, because of the weather. These outages normally last for a few minutes.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2930765" cy="21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643050"/>
            <a:ext cx="9001188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60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pc\Desktop\untitledu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64904"/>
            <a:ext cx="5184576" cy="2958480"/>
          </a:xfrm>
          <a:prstGeom prst="rect">
            <a:avLst/>
          </a:prstGeom>
          <a:noFill/>
        </p:spPr>
      </p:pic>
      <p:sp>
        <p:nvSpPr>
          <p:cNvPr id="16" name="وسيلة شرح على شكل سحابة 15"/>
          <p:cNvSpPr/>
          <p:nvPr/>
        </p:nvSpPr>
        <p:spPr>
          <a:xfrm>
            <a:off x="6629400" y="1628800"/>
            <a:ext cx="2286000" cy="885800"/>
          </a:xfrm>
          <a:prstGeom prst="cloudCallout">
            <a:avLst>
              <a:gd name="adj1" fmla="val -44643"/>
              <a:gd name="adj2" fmla="val 693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7min </a:t>
            </a:r>
            <a:endParaRPr lang="ar-SA" sz="4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627784" y="1340768"/>
            <a:ext cx="30243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Group work 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397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VSAT Network Topologies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858280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The connection between Terminal and Terminal called (Point to Point).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The connection between Hub and Terminals called (Point to Multipoint).</a:t>
            </a:r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The most important types of link are: </a:t>
            </a:r>
          </a:p>
          <a:p>
            <a:pPr lvl="1">
              <a:buFontTx/>
              <a:buChar char="-"/>
            </a:pPr>
            <a:r>
              <a:rPr lang="en-US" sz="2600" dirty="0" smtClean="0"/>
              <a:t> Star Topology.</a:t>
            </a:r>
          </a:p>
          <a:p>
            <a:pPr lvl="1">
              <a:buFontTx/>
              <a:buChar char="-"/>
            </a:pPr>
            <a:r>
              <a:rPr lang="en-US" sz="2600" dirty="0" smtClean="0"/>
              <a:t> Mesh Topology.</a:t>
            </a:r>
          </a:p>
          <a:p>
            <a:endParaRPr lang="en-US" sz="2600" dirty="0" smtClean="0"/>
          </a:p>
        </p:txBody>
      </p:sp>
      <p:pic>
        <p:nvPicPr>
          <p:cNvPr id="11266" name="Picture 2" descr="http://www.satkomindo.com/images/diag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60692"/>
            <a:ext cx="2928958" cy="16098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pic>
        <p:nvPicPr>
          <p:cNvPr id="11268" name="Picture 4" descr="http://www.satkomindo.com/images/diag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071810"/>
            <a:ext cx="2928958" cy="16192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20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Star Topology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643998" cy="39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VSAT terminals cannot communicate directly with each other, they have to go through the hub.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It is commonly used for internet connection purpose.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sv-SE" sz="2600" dirty="0" smtClean="0"/>
              <a:t>Smaller VSAT antenna sizes (1.8 m </a:t>
            </a:r>
            <a:r>
              <a:rPr lang="en-US" sz="2600" dirty="0" smtClean="0"/>
              <a:t>typically).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en-US" sz="2800" dirty="0" smtClean="0"/>
              <a:t>The performance of the network is directly dependent on the performance of the hub.</a:t>
            </a:r>
            <a:endParaRPr lang="en-US" sz="2800" dirty="0"/>
          </a:p>
        </p:txBody>
      </p:sp>
      <p:pic>
        <p:nvPicPr>
          <p:cNvPr id="9220" name="Picture 4" descr="http://www.satkomindo.com/images/diag_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143380"/>
            <a:ext cx="4405058" cy="207170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441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Mesh Topology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715436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This network enables direct communication from one point to another.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Its usually found in telephone and data lines.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larger VSAT antenna sizes (3.8 m typically).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If one of the components fails there is another line.</a:t>
            </a:r>
          </a:p>
        </p:txBody>
      </p:sp>
      <p:pic>
        <p:nvPicPr>
          <p:cNvPr id="16" name="Picture 2" descr="http://www.satkomindo.com/images/diag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7" y="3857628"/>
            <a:ext cx="4429156" cy="228601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285860"/>
            <a:ext cx="4674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 for using VSAT in KSA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928802"/>
            <a:ext cx="8858280" cy="39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Saudi Post Electronic Network.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To connect 1230 post offices.</a:t>
            </a:r>
            <a:endParaRPr lang="ar-SA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During 2005, 37 postal sites were connected to the network in order to use some of the postal applications.</a:t>
            </a:r>
            <a:endParaRPr lang="ar-SA" sz="2600" dirty="0" smtClean="0"/>
          </a:p>
        </p:txBody>
      </p:sp>
      <p:pic>
        <p:nvPicPr>
          <p:cNvPr id="9218" name="Picture 2" descr="http://www.sp.com.sa/_layouts/inc/sp/sp-ar/images_new/sp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71810"/>
            <a:ext cx="2820096" cy="12858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928802"/>
            <a:ext cx="8858280" cy="397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endParaRPr lang="ar-SA" sz="260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pc\Desktop\untitledh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05000"/>
            <a:ext cx="4205134" cy="3149791"/>
          </a:xfrm>
          <a:prstGeom prst="rect">
            <a:avLst/>
          </a:prstGeom>
          <a:noFill/>
        </p:spPr>
      </p:pic>
      <p:sp>
        <p:nvSpPr>
          <p:cNvPr id="16" name="وسيلة شرح على شكل سحابة 15"/>
          <p:cNvSpPr/>
          <p:nvPr/>
        </p:nvSpPr>
        <p:spPr>
          <a:xfrm>
            <a:off x="6553200" y="1219200"/>
            <a:ext cx="2209800" cy="1219200"/>
          </a:xfrm>
          <a:prstGeom prst="cloudCallout">
            <a:avLst>
              <a:gd name="adj1" fmla="val -57122"/>
              <a:gd name="adj2" fmla="val 8835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7min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357298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 Summary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8596" y="2143116"/>
            <a:ext cx="8286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VSAT is a perfect solution in answering voice, data and video, especially in the absence of terrestrial transmission coverage.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Utilizing VSAT offers maximum benefit, which enables company to expand very fast without affected by lack of local telecommunication network infrastructure.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 VSAT is available anywhere in the Kingdom with the ability to connect remote areas. </a:t>
            </a:r>
          </a:p>
          <a:p>
            <a:pPr>
              <a:buFont typeface="Wingdings" pitchFamily="2" charset="2"/>
              <a:buChar char="Ø"/>
            </a:pPr>
            <a:endParaRPr lang="ar-SA" sz="260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00447">
            <a:off x="4584348" y="739056"/>
            <a:ext cx="5981587" cy="759217"/>
          </a:xfrm>
          <a:prstGeom prst="rect">
            <a:avLst/>
          </a:prstGeom>
          <a:noFill/>
        </p:spPr>
      </p:pic>
      <p:sp>
        <p:nvSpPr>
          <p:cNvPr id="31" name="مستطيل 30"/>
          <p:cNvSpPr/>
          <p:nvPr/>
        </p:nvSpPr>
        <p:spPr>
          <a:xfrm rot="18956627">
            <a:off x="7202351" y="-913834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Picture 10" descr="http://www.clker.com/cliparts/a/0/8/2/1211761782216701733ivak_satelli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14">
            <a:off x="6837478" y="177276"/>
            <a:ext cx="2357454" cy="1720942"/>
          </a:xfrm>
          <a:prstGeom prst="rect">
            <a:avLst/>
          </a:prstGeom>
          <a:noFill/>
        </p:spPr>
      </p:pic>
      <p:pic>
        <p:nvPicPr>
          <p:cNvPr id="9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92746">
            <a:off x="-686115" y="4308256"/>
            <a:ext cx="6383612" cy="759217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 rot="16200000">
            <a:off x="483592" y="3919808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219551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285860"/>
            <a:ext cx="1820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References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472" y="2000240"/>
            <a:ext cx="7715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u="sng" dirty="0" smtClean="0">
                <a:hlinkClick r:id="rId4"/>
              </a:rPr>
              <a:t> http://www.techopedia.com/definition/5095/very-small-aperture-terminal-vsat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u="sng" dirty="0" smtClean="0">
                <a:hlinkClick r:id="rId5"/>
              </a:rPr>
              <a:t> http://www.satkomindo.com/vsat.html</a:t>
            </a:r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u="sng" dirty="0" smtClean="0">
                <a:hlinkClick r:id="rId6"/>
              </a:rPr>
              <a:t>http://www.networkmagazineindia.com/200206/case1.shtml</a:t>
            </a:r>
            <a:r>
              <a:rPr lang="en-US" sz="2600" u="sng" dirty="0" smtClean="0"/>
              <a:t> </a:t>
            </a:r>
            <a:endParaRPr lang="en-US" sz="26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1500166" y="2500306"/>
            <a:ext cx="6072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altLang="en-US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your attention</a:t>
            </a:r>
            <a:endParaRPr lang="ar-SA" altLang="en-US" sz="60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0" name="AutoShape 6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2" name="AutoShape 8" descr="data:image/jpeg;base64,/9j/4AAQSkZJRgABAQAAAQABAAD/2wCEAAkGBhIQEBUUEBIVFBUUEhUWGBcVEhUWFRUUFBQVFRQYFRUYHSYfGB0jGRQUHy8gIycpLCwsFR4xNTAqNSYrLCkBCQoKDgwOGg8PGi0kHyUsLC0pKiksKiovKiwsKSwsKS8sKS8sKSkpLCwsKSwpKSwqLCwsLCwsLCwvKSwsKSkpKf/AABEIAMABBwMBIgACEQEDEQH/xAAcAAEAAwEBAQEBAAAAAAAAAAAABQYHBAMCCAH/xABAEAABAwICBwQHBgUEAwEAAAABAAIDBBEhMQUGEkFRYXETIoGRBzJSYnKhsRQjQoLB8DNDU6LRkrLh8TRzkxX/xAAZAQEAAwEBAAAAAAAAAAAAAAAAAQIDBAX/xAAnEQEAAgICAQMDBQEAAAAAAAAAAQIRIQMxEkFRkQQTIjJhgbHwcf/aAAwDAQACEQMRAD8A3FERByaV0kymhfNJfZjbc7IuTusB1KotX6Wz/KpTyMklvk0H6q96UohPBJEf5kbmf6mkBYRG07Fjm0kHkQujhpW/bK0z5Yyn6z0qVrzZnZx/DHc+byfoqzX6+Vslw6ol6B5aPJlgvCdlioysjs4ro8Kx6K43iVt9HGsr465naPOzIezdcmx28Gk34P2ceBK3Vflqkl2Xg3tjb9+K/SWrelftVLFLvcwbXJ7e6/8AuBXPz19VqamYSaIi52oiIgIiICIiAiIgIiICIiAiIgIiICIiAiIgIiICIiAiIgLF9Y6Hsa6pj3F/aN6Sd76ut4LaFmfpRoS2pgladntGGMm18WOuPk/5LfgtizPk1iVGqo1G1MO0piajtmSTzKjqiPNdss7Z7RZiYM3X5NH6la36HtNbbJYCcvvWg8MGyDz2D+YrI52WU7qHpr7LWRvJs0Os74H91/kCD+VZclc1TMYxZ+iERFwNxERAREQEREBERAREQEREBERAREQEREBERAREQEREBERAVS9J1Dt0JeM4ZGP8Cdg/7r+Ctq5NLUIngliP8yNzfFzSAfOytWcTlW0ZiYYxKNoAjeAfNRdVGpGkmHYjbIBaS03PD/teUVK+oJEEb5eJa0kDq7IeK9SZjG2XlE12rtTEuWB1nDr8t6uDdVgP/InjZ7rD20nkw7A8XrsipaWH+HTmQ+1O7D/5R2Hm5yyznpXzzGMNM1I0v9poYnE3cwdm/wCJmFz1GyfzKeWTaK10mpn4BnZ742saxn5QwDZPPHndaPoXT8NWzaidiB3mn1m9RvHMYLk5eK1JzMNaW1ie0kiIsWgiIgIiICIiAiIgIiICIiAiIgIiICIiAiIgIiICIiAiIgzfWfV5tJI6WOmjc2R5cZJNqXYc91yOzPcaLnC4d5rmkpnytHaTOkbua3uxjowYDwAWnSxBzS1wBBFiCLgg5ghUTTmrz6MmSAF8BN3MzMfMcRz8+K6+HkrnFnPakVnPohJaJoFg0fvmo6VhbgcRx4dVN7bXt2mm4K45416GPZPjHcIaZi8aatkgeHxuLSMiDYhds0Vui5JIxvUTMTqUeUTqWi6sekKOazKghj8tvJrvi9k/LpkrmCvz5LMW+oAOeZ81ZdVfSFJTERy9+PKxOI+AnL4Th0XDy/TT3VatpjtryLk0bpWKoZtwuDhv4tPBw3Fda420TkREQEREBERAREQEREBERAREQEREBERAREQEREBERAX8IX9RBSdYtVHREzUjbtzfEPqwfp5cFVhK6W+zZo83LX1U9ZtUNsmalGzJm5mTZONuDvr1xXXw8+Pxt0xtTG4+FHfSgczxK45o1JiTauCNlwwLTgQRnguWeNehERMaREVmNIeohUfNGpuRtuij6uMC2IAcbC+GPC6jOOyJxqX80NrJNSPDmOIt9OBBwcORWu6r69w1YDXEMkOFr91x90nI+6ceqzWDU8hna1T2wRD8czuzaeTQe888gMVzz6000Hc0fT9u4fzqhmzEDxjpxi7q8+BXFz245/6Vzn8W5V+kYqeMyTyMjY3Nz3BrR4lZhrL6do2Es0fD25/qybTIvys9d/jsqg18FVXP7SrlfK7dtHut5MYLNYOgC+HaJbGFxN3dN6X9LuNxLGwcGwMt/dc/NTWgfT1PG4Nr4WyMyL4RsSN5lhJa7oNlUaraoaqag/W+idLQ1cLZqeQSRvF2ub5EEZgg3BBxBC61gvoB1idHVy0bndyZhkYOEsdtq3DaZe//AKwt6QEREBERAREQEREBERAREQEREBERARfLpAMyB1wX8ZM12TgehBQfaIiAiIgrms+qban7yKzJhvyD7bnc+az+faa4skY4SA2LbY35BbGsv9IvpJ+zVBp6FjDUhoEkxYHdiD3gxt/WdY3N8BcYEnDfj57U0zmm8w5X6A7Nna1sjKSLjKe+7kyMYk8s+SgNNaYgmjMNBTPcCe9PPm4bw2HKx96x5L40bot9XJ2lS90sh/FIdo24C+Q5DBaDojVZsbdosBHDI+CpfltftMUiNs7o9UZ5y0zvklLWhrTI9z9loyDdomw6Kdj1cjhGNiVbq6pa0WaLBVbSNYs2iNrZAMBgq9XSrur6tV+sqkHJVyKJqHr3qqlcMcb5pGxxMdI95s1jGlznHgAMSiFz9CsDn6ahLRcMjme7k3snMx/M9o8V+l1nnoi9HLtGQulqQPtM4AIBBEUYxDLjMk4uIwwAGVzoaAiIgIiICIiAiIgIiICIiAiIgg9YNY+wBbEA6T3idlvxWxPQeYWW6xVekqkna0i+NvsQx9iwDhdr9s+LirPpF5c5xOZJJ8SoCsRLN9I6s1AJJeJeZcdr+7/KhpYHRnvNLT0t5FaJWKCrRfPFBEUGtVbT/wAGrnZyEz9n/STb5K36H9OWkYSBN2dQ332Bj/B8dh5tKo9XTtGWH0XnTU+0c7oh+gdXPTdQVNmz7VK8/wBTvR35Sty6uDVoEM7XtDmODmuFw5pBBHEEYFflOn0byVk1c0xV0Dr00ha29zGe9G7qzLxFjzQfomV+y0k7gT5Yr8qaIqXTyumkN3yvdI4+89xcfmVv2qvpEhrLRzDsZjhsk3Y8+47j7px4XWASUb6Ormptkl8Ur2AcQ13cN9wLdk+KJabq9KG2VyZpezLXWV6Plkp2GSpkDQRcMAGH6+alxpvDNBM6Y0hmbqpaQ0jzTSOl7jNVGv0tnig7auuLjYYkmwAzJOQCgq+rLXFrgQ4GxBFiF8Ujp6iZsdKx8kpPdawEuuN/IDicAtA0pqrIDEaplO+pjDXuaHdpG4g4xTgWxwxsSMc1MRlWZiO1V1Z1HqdIDtSRT0oPeqJQdk8om5yuwOAw4kK/6Lr6XRNhQsDThtzTND55uN/6bPdbbLiuHTess0uztjZOyLNsAyIW9VjRhhl4KtveSbk3J4rt4vp47sxza37Q37V3XKGrABIZIR6pODvgdv6ZqwL80Ule6I904cN3/BWlaqekogBk93t4/wAxvX2xzz65KnL9PNd1Wi81/V8tNReNJWMmYHxuDmnIg/ux5L2XI1EREBERAREQEREBERAREQULT1L2crxuvcdDiP3yVZrGrRtatHbcfaNGLBjzb/xn4lZ/WMRKuVjVBVjVY6xig6yNBW6xqhpS5rrtJBG8KxVcSiZ4FCUtoLWNtw2cW98DD8w3dR5K+Uujw8AtsQRcEYgjiCsnZCrLqzpyalcNizmE4xuJsebT+E8/O6lC5Veh8MlDun+zGSQxmSR13bRJc4u33v6xV5o66Gqh248/xNNtpp52+owKrWmqUYohnVZpZ9W/amcQ2/qg4nqdylP/ANvDNctRq529QGxyMic82BkJaxzz6oLgDsknC5wuRcjNSUfoY00X7JpgBf1jPDsjng8nyCJRFZprDNSeqvo4qa9onqHfZaTPtZB3pBwhZm8njl1tZalqH6C4aUiXSBbUzDEMAJgZ4H+IfiAHLerRrnqq+cCWFxLmNt2ZOFh/TGQPLf8AW1YiZ2peZiMwo1LPT0MRh0bGYWEWfK7Gom+N/wCEe6LDpkoWpe53IfvNSBj3EWIwseIzXjJAvQ46xXpjWPL8p242yBw2ZMRuPD98VwVmjizHMcf8qTkgXzHJs4HFq066JrNd1+EC5lka4g3BsQpeq0fhtMxHDgvCn0Xtd5x2W/X98Vp5xhPnGMpnVbWiohfeMnn7DuT28eYx6LVtXtcYaqzT93J7JODvgdv6ZrEKzSFhsRDZbx3np+7rno9IOiOGI4f44Fc9+CL76Vr5RuPh+lkWZ6qekkgBk5L2j8X8xnX2xzz65LRqSsZMwPjcHNORB/djyXBek0nbat4s9kRFRcREQEREBERAREQfwi6z/WnQhgfdo+7d6vI72n9OS0FeFbRsmYWPFwfMcCOBQYtWRKFq4Vc9YdCPp5C12IOLXbnD/PEKtVUKJVmpgUXNTqyVMCjpqdQIZtMSbBSzaXs2gfiK7aLR4Y3tH+AXk27nXKkSGhNqGxYSDx43zw4clMV8pezat1UbRxqdpI74FBn+mW5rYPQ3r+ayH7LUOvPA3uuJxlhGAJ4ubgDxBB4rONc9XnRNMsYJj37ywnj7p4+HBVPQumJKOojnhNnxPDhwO4tPIgkHkSiH6+RR+gNNR1tNFURepKwOA3tOTmnm1wIPMKQQVrWjU9tSDJFZkw8Gv5O4H3vPlncsLmOLJGlr2mxBFjdbSobWLVmOsZj3ZAO68D5O4j6bltx8vjqWVqb8qsqkgXNJApWtpJKeQxztsRkcwRuIO8c1ybJdkLBdkWV849O/Zxxs2cb+C86mPtG4HLcu2SBc7orZK0e6vhPfqhZadcz4VYJIg/PA8VwTUpGa0iy0Wzqe0Y1xabg2I3qyau65S0z7h2yd/sP+Nv6j5KEkgXTozQjpngWJubBoHeceAS8VmPyL47ltmr2uMNVZp+7k9knB3wO39M1PrL4YGUI2WbL6m1iRYspxwZuL+J3Lyh05UxerM/oXbQ8nXXn/AGfLdSt5xuGqos8pvSBO3+I1j/AtPmMPkpil9IULv4kb2/CQ8fofkqTxWj0X+5X1WtFF0us9LJ6szQeDrsP91lJMkDhdpBHEG4WcxMdrxMT0+kRFCRERAREQcmk9GR1EZZILjcd7TuIPFZZrDq/JTP2Xi4PquGTh+h4ha8uevoGTsLJW7TT8juIO480GDVEC8qXRu267sGtxKuesepz6d42TtRuNmu3jfZw42BxGGG5QOkbNHZsyGZ4lEoHSUu2bDBoyXnTwLrfTr0hgQe1LEpqjYuGmiUtSxoJGGEOaQ4Aggggi4IIsQRvCyXXbVI0cm3GCYHnu79h3sE/Q8OYWw0zcFx6UoGTRujkF2vFiP1HAg4g8kEL6AdZ7OlonnBwM0V+IsJWjqNl1uTltS/LND2mh9KQvccIpWu2vbhcS158WF4I3FfqVpuMEQ/qIiDg0zoWKqj2JR8Lh6zTxB/Tes00romWik2JRdh9V4ycOXA8W/wDa1pc9dQRzsLJWhzTuPyIO481pTkmrO1M7jtkxjBFxiFzyQKY07q9JQuuLvhccHcOTuB55H5LjaA8Xb/11XZW2dwrW2dT2ipIF5ObfBylZIV50OjX1EmxEL7y44Na0ZucdwCtNoxtF8Y24KHQrppAxjdtxOAH1PABWmJracGKmIfKRaSYZNG9kR3Di7M7uX3AwAGCjyOEs5Fi/k32WcBv+ZTaBA9Rzgf3wtZZTby7ZxFp3/v4cwpQ0WHnxXNLGuiSGZnB48/8AleDqrc5pBWkS0i0RrpxSxLlMJJwUjIQd655G4LXy9kzOdQ456otwact5xuvmDT0kRu27TxY4tPySWNccsavFKz2r4QstF6R5mZyuPKRod8xj81YKH0m39djHfA/ZP+l11l0sa9aGhMruDRmf0HNUv9Px4yTmu8troNdKeUhpLoyfbAAw94EjzRROp+qLQ0SzMwt3GEYWI9ZwPyHj0/i820VidL0m8xmV1REWbUXy94aCSbAC5PABfSj65rpXdmMGixcfmP3x6FBF/ZTWzbT7iJmFuIz2epwJ4CwUXrJqDe8lKOZjv/sP6Hw4K6wwhjQ1osAvtBhc9IWkhwIINiCLEHmDkkcC2DTWrkNUO+2z7YPbg4deI5FUXSmqk1NckbbPbbl+YZt+nNEoeCJSdNGvGGJSFPGg64GYLxnau2FmC8JmIKXr7oAVFMXtH3kILhxLPxt8hfq3mtV1F0h9o0bSSHEup47/ABNaGu+bSqq6NWfUKh7CgjiGTHzBvwdvIWf2kIhYEREBERB8TQte0teA5pFiCLgg8Qs81k1TfSky093RfibmWDnxbzzG/itGQhXreaqWpFmR0dI+rcQ2zI2i8j3eqwcXHfyG/wCkxS0/bDsKQFkAI7SQjvSni79G7t6s2l9VRLGGQv7FoJdsNaNhzib3cBY3+nBQbaKvoxZrRLGNzRtDicBZ4W3n5MJrMT+STioGxMDWCwHmTxJ3leMsa5INbY3YSsdGd/4h4jMeS72TskF43B3Q/UZhNx22ras9I6WNcFW1oBLslL1ZDGlzjYBQjIjOdtwsweq3jzK1iS0+kI9tLtY2sDkF5SQkKaljXHLGtIwp9uETJDdck1KeF+ilJY1zEG+C0iZj1Ji0eqLZRF7rZcTwWgal6pAhssjfuxixp/Gfady+vTPx1U1ZNQe0lH3TTl/UI3fDx8uK0NrbCwyC5efnmdQUib7np/URFxtxERAREQEREBERBC1+qsUhLmfdu90d09W/4soeXQUsWbdocWYjyzHkrkiCnwtwXjKxXGWlY/1mg9QL+a5joaE/g/ud/lBUOxJNgLk5Dirpo2mMcTGnMDHqcT9V9U9DHH6jADxtj5nFe6AiIgIiICIiAiIg5a3RcMw+9ja7mRiOjswq9WahMvtU8jozuB7w8CLEfNWtFaLTHSs0ie2c6T0JWst2rTMxpv3TtA9bWd5hfMWnGHB7SwjDiB+o8lpC467Q8M/8WNrudrO8HDFaRy+7P7cxus/KlbTXi7SD0K5pY1OVuoDc4JSw8HYjwcMR81C1eiayD14y9o3t74+WI8Qtq8kSeUx+qEfO22a7dW9XTVP2nXETT3j7R9lv6ncv5onRElbLaxbG31nWy5C+bj8vro9LStiYGMGy1osAFHLy41CIjzn9v7fUUQY0NaAABYAZADKy+0RcjcREQf/Z"/>
          <p:cNvSpPr>
            <a:spLocks noChangeAspect="1" noChangeArrowheads="1"/>
          </p:cNvSpPr>
          <p:nvPr/>
        </p:nvSpPr>
        <p:spPr bwMode="auto">
          <a:xfrm>
            <a:off x="9082088" y="-1114425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53936">
            <a:off x="3281563" y="651566"/>
            <a:ext cx="8312227" cy="1807090"/>
          </a:xfrm>
          <a:prstGeom prst="rect">
            <a:avLst/>
          </a:prstGeom>
          <a:noFill/>
        </p:spPr>
      </p:pic>
      <p:pic>
        <p:nvPicPr>
          <p:cNvPr id="10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2725">
            <a:off x="6176532" y="1070309"/>
            <a:ext cx="2788648" cy="494284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 rot="18956627">
            <a:off x="7354751" y="-761434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0" descr="http://www.clker.com/cliparts/a/0/8/2/1211761782216701733ivak_satellit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14">
            <a:off x="7091251" y="128688"/>
            <a:ext cx="2357454" cy="1720942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 rot="16200000">
            <a:off x="483592" y="3919808"/>
            <a:ext cx="2454600" cy="3421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12" descr="http://d.wapday.com/animation/ccontennt/7258-f/sound_waves.gif?__sid=XOWMM&amp;lang=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18746">
            <a:off x="-2248657" y="5025730"/>
            <a:ext cx="6973316" cy="1807090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 rot="16200000">
            <a:off x="-548655" y="4952055"/>
            <a:ext cx="2454600" cy="135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2" descr="https://encrypted-tbn3.gstatic.com/images?q=tbn:ANd9GcSBDwubNhUV19QYoizhS0ny_pJNkF-fH-qBwCzlR26EpqTwyp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467355"/>
            <a:ext cx="1101909" cy="1390645"/>
          </a:xfrm>
          <a:prstGeom prst="rect">
            <a:avLst/>
          </a:prstGeom>
          <a:noFill/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sp>
        <p:nvSpPr>
          <p:cNvPr id="14" name="عنوان 1"/>
          <p:cNvSpPr>
            <a:spLocks noGrp="1"/>
          </p:cNvSpPr>
          <p:nvPr>
            <p:ph type="ctrTitle"/>
          </p:nvPr>
        </p:nvSpPr>
        <p:spPr>
          <a:xfrm>
            <a:off x="642910" y="4071942"/>
            <a:ext cx="7772400" cy="1857387"/>
          </a:xfrm>
        </p:spPr>
        <p:txBody>
          <a:bodyPr>
            <a:noAutofit/>
          </a:bodyPr>
          <a:lstStyle/>
          <a:p>
            <a:r>
              <a:rPr lang="en-US" sz="2800" dirty="0" smtClean="0"/>
              <a:t>Abdullah </a:t>
            </a:r>
            <a:r>
              <a:rPr lang="en-US" sz="2800" dirty="0" err="1" smtClean="0"/>
              <a:t>Saad</a:t>
            </a:r>
            <a:r>
              <a:rPr lang="en-US" sz="2800" dirty="0" smtClean="0"/>
              <a:t> Ahmed </a:t>
            </a:r>
            <a:r>
              <a:rPr lang="en-US" sz="2800" dirty="0" err="1" smtClean="0"/>
              <a:t>Alqahtani</a:t>
            </a:r>
            <a:r>
              <a:rPr lang="en-US" sz="2800" dirty="0" smtClean="0"/>
              <a:t> (202322135)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2428860" y="2000240"/>
            <a:ext cx="4500594" cy="1800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111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VSAT</a:t>
            </a:r>
            <a:endParaRPr lang="ar-SA" sz="111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1312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Agenda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57200" y="1714488"/>
            <a:ext cx="8686800" cy="4472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Introduction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What is a VSAT?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Components of VSAT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Uplink &amp; Downlink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Satellites used in the VSAT system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Advantages and Disadvantages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VSAT Network Topologies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Example for using VSAT in KSA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Summary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 References</a:t>
            </a:r>
            <a:endParaRPr lang="ar-SA" sz="2600" dirty="0" smtClean="0"/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Introduction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57200" y="1600200"/>
            <a:ext cx="8401080" cy="4900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old earth stations and antennas were large sizes.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Satellite was suffering from weak transmission and the impact of higher noise on the ground stations.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So the receiving stations must be large size and complex installation.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These satellites have developed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and become a high transmitter. 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So the ground stations changed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to small size Stations with less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expensive and less complex and </a:t>
            </a:r>
          </a:p>
          <a:p>
            <a:pPr algn="just">
              <a:spcBef>
                <a:spcPct val="20000"/>
              </a:spcBef>
            </a:pPr>
            <a:r>
              <a:rPr lang="en-US" sz="2600" dirty="0" smtClean="0"/>
              <a:t>called VSAT.</a:t>
            </a:r>
          </a:p>
        </p:txBody>
      </p:sp>
      <p:pic>
        <p:nvPicPr>
          <p:cNvPr id="1032" name="Picture 8" descr="http://www.jamesburgdish.org/Portals/14/Gallery/1005/100_0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00438"/>
            <a:ext cx="3624970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2646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is a VSAT?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57200" y="1600201"/>
            <a:ext cx="8829708" cy="304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0000FF"/>
                </a:solidFill>
              </a:rPr>
              <a:t>very small aperture terminal (VSAT)</a:t>
            </a:r>
            <a:r>
              <a:rPr lang="en-US" sz="2600" dirty="0" smtClean="0"/>
              <a:t> is a small telecommunication earth station that receives and transmits data, video or voice via satellite. 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0000FF"/>
                </a:solidFill>
              </a:rPr>
              <a:t>"very small"</a:t>
            </a:r>
            <a:r>
              <a:rPr lang="en-US" sz="2600" dirty="0" smtClean="0"/>
              <a:t> component of the VSAT acronym refers to the size of the VSAT dish antenna-typically about </a:t>
            </a:r>
            <a:r>
              <a:rPr lang="en-US" sz="2400" dirty="0" smtClean="0"/>
              <a:t>60 cm</a:t>
            </a:r>
            <a:r>
              <a:rPr lang="en-US" sz="2800" dirty="0" smtClean="0"/>
              <a:t> to </a:t>
            </a:r>
            <a:r>
              <a:rPr lang="en-US" sz="2400" dirty="0" smtClean="0"/>
              <a:t>3.8</a:t>
            </a:r>
            <a:r>
              <a:rPr lang="en-US" sz="2800" dirty="0" smtClean="0"/>
              <a:t> </a:t>
            </a:r>
            <a:r>
              <a:rPr lang="en-US" sz="2400" dirty="0" smtClean="0"/>
              <a:t>m.</a:t>
            </a:r>
          </a:p>
        </p:txBody>
      </p:sp>
      <p:pic>
        <p:nvPicPr>
          <p:cNvPr id="1038" name="Picture 14" descr="http://www.bombayharbor.com/productImage/0961172001265341993/3_0m_Vsat_Ant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3357586" cy="2505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794" name="Picture 2" descr="vsat_satellite_dis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3357566" cy="2500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571472" y="6357958"/>
            <a:ext cx="8226425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ar-SA" sz="2400" dirty="0">
              <a:latin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500034" y="1071546"/>
            <a:ext cx="3368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Components of VSAT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85720" y="1571612"/>
            <a:ext cx="8858280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 smtClean="0"/>
              <a:t>It has two basic components: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Ground Segment </a:t>
            </a:r>
            <a:r>
              <a:rPr lang="en-US" sz="2600" dirty="0" smtClean="0"/>
              <a:t>(earth segment), which is divided into: </a:t>
            </a:r>
          </a:p>
          <a:p>
            <a:pPr lvl="1"/>
            <a:r>
              <a:rPr lang="en-US" sz="2600" dirty="0" smtClean="0"/>
              <a:t>- Outdoor Unit (ODU), which contains the antenna.</a:t>
            </a:r>
          </a:p>
          <a:p>
            <a:pPr lvl="1">
              <a:buFontTx/>
              <a:buChar char="-"/>
            </a:pPr>
            <a:r>
              <a:rPr lang="en-US" sz="2600" dirty="0" smtClean="0"/>
              <a:t> Indoor Unit (IDU), which contains the interface between the VSAT and the customer’s </a:t>
            </a:r>
          </a:p>
          <a:p>
            <a:pPr lvl="1"/>
            <a:r>
              <a:rPr lang="en-US" sz="2600" dirty="0" smtClean="0"/>
              <a:t>Equipment (PCs, TVs, </a:t>
            </a:r>
          </a:p>
          <a:p>
            <a:pPr lvl="1"/>
            <a:r>
              <a:rPr lang="en-US" sz="2600" dirty="0" smtClean="0"/>
              <a:t>Telephones).</a:t>
            </a:r>
          </a:p>
          <a:p>
            <a:pPr lvl="1"/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</a:rPr>
              <a:t> Space Segment </a:t>
            </a:r>
            <a:r>
              <a:rPr lang="en-US" sz="2600" dirty="0" smtClean="0"/>
              <a:t>namely </a:t>
            </a:r>
          </a:p>
          <a:p>
            <a:pPr lvl="1"/>
            <a:r>
              <a:rPr lang="en-US" sz="2600" dirty="0" smtClean="0"/>
              <a:t>satellite.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753843" cy="30718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en-US" sz="1600" b="1" i="1" dirty="0" smtClean="0">
                <a:solidFill>
                  <a:srgbClr val="0000FF"/>
                </a:solidFill>
              </a:rPr>
              <a:t>AVP4/ VSAT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AVP3/ANTENNA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http://videoblogmarketing.com/wp-content/uploads/2010/03/web-video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7632848" cy="451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886</Words>
  <Application>Microsoft Office PowerPoint</Application>
  <PresentationFormat>Prezentácia na obrazovke (4:3)</PresentationFormat>
  <Paragraphs>177</Paragraphs>
  <Slides>21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Abdullah Saad Ahmed Alqahtani (202322135)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</dc:creator>
  <cp:lastModifiedBy>Stanislav Marchevský</cp:lastModifiedBy>
  <cp:revision>243</cp:revision>
  <cp:lastPrinted>2013-09-23T17:42:16Z</cp:lastPrinted>
  <dcterms:created xsi:type="dcterms:W3CDTF">2006-08-16T00:00:00Z</dcterms:created>
  <dcterms:modified xsi:type="dcterms:W3CDTF">2018-11-04T22:51:57Z</dcterms:modified>
</cp:coreProperties>
</file>