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276" r:id="rId2"/>
    <p:sldId id="327" r:id="rId3"/>
    <p:sldId id="328" r:id="rId4"/>
    <p:sldId id="339" r:id="rId5"/>
    <p:sldId id="340" r:id="rId6"/>
    <p:sldId id="329" r:id="rId7"/>
    <p:sldId id="330" r:id="rId8"/>
    <p:sldId id="331" r:id="rId9"/>
    <p:sldId id="337" r:id="rId10"/>
    <p:sldId id="332" r:id="rId11"/>
    <p:sldId id="334" r:id="rId12"/>
    <p:sldId id="338" r:id="rId13"/>
  </p:sldIdLst>
  <p:sldSz cx="9144000" cy="6858000" type="letter"/>
  <p:notesSz cx="6854825" cy="9083675"/>
  <p:defaultTextStyle>
    <a:defPPr>
      <a:defRPr lang="en-US"/>
    </a:defPPr>
    <a:lvl1pPr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0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CC99FF"/>
    <a:srgbClr val="808080"/>
    <a:srgbClr val="FF9900"/>
    <a:srgbClr val="2B2B2B"/>
    <a:srgbClr val="FF0000"/>
    <a:srgbClr val="5936A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9" autoAdjust="0"/>
    <p:restoredTop sz="99000" autoAdjust="0"/>
  </p:normalViewPr>
  <p:slideViewPr>
    <p:cSldViewPr snapToGrid="0">
      <p:cViewPr varScale="1">
        <p:scale>
          <a:sx n="88" d="100"/>
          <a:sy n="88" d="100"/>
        </p:scale>
        <p:origin x="158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-2772" y="-156"/>
      </p:cViewPr>
      <p:guideLst>
        <p:guide orient="horz" pos="2860"/>
        <p:guide pos="215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46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46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37588"/>
            <a:ext cx="2970213" cy="446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37588"/>
            <a:ext cx="2970212" cy="446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fld id="{FEF357B7-D26D-4CE5-8CEC-D77397313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50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t" anchorCtr="0" compatLnSpc="1">
            <a:prstTxWarp prst="textNoShape">
              <a:avLst/>
            </a:prstTxWarp>
          </a:bodyPr>
          <a:lstStyle>
            <a:lvl1pPr algn="l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t" anchorCtr="0" compatLnSpc="1">
            <a:prstTxWarp prst="textNoShape">
              <a:avLst/>
            </a:prstTxWarp>
          </a:bodyPr>
          <a:lstStyle>
            <a:lvl1pPr algn="r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5700" y="679450"/>
            <a:ext cx="4546600" cy="34083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13238"/>
            <a:ext cx="5026025" cy="409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0"/>
            <a:r>
              <a:rPr lang="en-US" altLang="en-US" noProof="0" smtClean="0"/>
              <a:t>Second level</a:t>
            </a:r>
          </a:p>
          <a:p>
            <a:pPr lvl="0"/>
            <a:r>
              <a:rPr lang="en-US" altLang="en-US" noProof="0" smtClean="0"/>
              <a:t>Third level</a:t>
            </a:r>
          </a:p>
          <a:p>
            <a:pPr lvl="0"/>
            <a:r>
              <a:rPr lang="en-US" altLang="en-US" noProof="0" smtClean="0"/>
              <a:t>Fourth level</a:t>
            </a:r>
          </a:p>
          <a:p>
            <a:pPr lvl="0"/>
            <a:r>
              <a:rPr lang="en-US" alt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9650"/>
            <a:ext cx="29702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b" anchorCtr="0" compatLnSpc="1">
            <a:prstTxWarp prst="textNoShape">
              <a:avLst/>
            </a:prstTxWarp>
          </a:bodyPr>
          <a:lstStyle>
            <a:lvl1pPr algn="l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9650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b" anchorCtr="0" compatLnSpc="1">
            <a:prstTxWarp prst="textNoShape">
              <a:avLst/>
            </a:prstTxWarp>
          </a:bodyPr>
          <a:lstStyle>
            <a:lvl1pPr algn="r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fld id="{FE0421AE-5552-4FB1-B923-4DF389D0C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4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E431F5-1578-4230-9A38-27017180C00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1850" y="679450"/>
            <a:ext cx="5289550" cy="3967163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4808538"/>
            <a:ext cx="5530850" cy="40894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7119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F7442D-3933-4CB3-8FC9-15CE73C62A1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3638" y="684213"/>
            <a:ext cx="4533900" cy="3400425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16413"/>
            <a:ext cx="5029200" cy="4083050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051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1676400" y="1066800"/>
            <a:ext cx="7086600" cy="0"/>
          </a:xfrm>
          <a:prstGeom prst="line">
            <a:avLst/>
          </a:prstGeom>
          <a:noFill/>
          <a:ln w="25400" cap="sq">
            <a:solidFill>
              <a:srgbClr val="000066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16" descr="FloridaTech_Seal_colo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8888" y="419735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395288"/>
            <a:ext cx="8228013" cy="1143000"/>
          </a:xfrm>
        </p:spPr>
        <p:txBody>
          <a:bodyPr/>
          <a:lstStyle>
            <a:lvl1pPr>
              <a:defRPr sz="2400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08000" y="1992313"/>
            <a:ext cx="8235950" cy="1349375"/>
          </a:xfrm>
        </p:spPr>
        <p:txBody>
          <a:bodyPr rIns="0"/>
          <a:lstStyle>
            <a:lvl1pPr marL="0" indent="0">
              <a:lnSpc>
                <a:spcPct val="100000"/>
              </a:lnSpc>
              <a:buClr>
                <a:schemeClr val="bg1"/>
              </a:buClr>
              <a:buFont typeface="Wingdings" pitchFamily="2" charset="2"/>
              <a:buNone/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B0CD332B-0288-4F57-871F-674D8E030C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352425"/>
            <a:ext cx="2052637" cy="4832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2425"/>
            <a:ext cx="6008688" cy="4832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003D0228-E7C9-4F1D-88A5-C755B1F75C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137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79425" y="1573213"/>
            <a:ext cx="8191500" cy="361156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85CB7DE3-BE22-44E6-AC8F-F129A7F03A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DA461CC-CF1F-41CA-B7D7-AFF33C31A9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3905250" y="6477000"/>
            <a:ext cx="1771650" cy="2667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962400" y="6381750"/>
            <a:ext cx="1676400" cy="3619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CC0BF58E-0440-4072-A99E-DA559D4571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1573213"/>
            <a:ext cx="4019550" cy="3611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573213"/>
            <a:ext cx="4019550" cy="3611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BA8CD881-7DE7-408E-924E-A7F38ED343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971925" y="6477000"/>
            <a:ext cx="1657350" cy="2381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3790949" y="6296025"/>
            <a:ext cx="2047875" cy="4381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6DD7122F-656F-494B-AE97-0DE1083CD7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C8F13FDA-41E8-4AB3-B558-69217CD94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29423298-122E-4136-9053-8D5A282C0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8C130180-AB1D-48B7-BBE2-C82F205F9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FD007EA-FA99-46DF-BAC4-9D8D18CD39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573213"/>
            <a:ext cx="8191500" cy="361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09728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Style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2425"/>
            <a:ext cx="8213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Headline</a:t>
            </a:r>
          </a:p>
        </p:txBody>
      </p:sp>
      <p:sp>
        <p:nvSpPr>
          <p:cNvPr id="228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6750" y="6491288"/>
            <a:ext cx="165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000"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60E13AD0-67D8-4B33-9C8D-E67424BFA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28360" name="Line 8"/>
          <p:cNvSpPr>
            <a:spLocks noChangeShapeType="1"/>
          </p:cNvSpPr>
          <p:nvPr userDrawn="1"/>
        </p:nvSpPr>
        <p:spPr bwMode="auto">
          <a:xfrm>
            <a:off x="1676400" y="1066800"/>
            <a:ext cx="7086600" cy="0"/>
          </a:xfrm>
          <a:prstGeom prst="line">
            <a:avLst/>
          </a:prstGeom>
          <a:noFill/>
          <a:ln w="25400" cap="sq">
            <a:solidFill>
              <a:srgbClr val="000066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8362" name="Rectangle 10"/>
          <p:cNvSpPr>
            <a:spLocks noChangeArrowheads="1"/>
          </p:cNvSpPr>
          <p:nvPr userDrawn="1"/>
        </p:nvSpPr>
        <p:spPr bwMode="auto">
          <a:xfrm>
            <a:off x="3606800" y="6570663"/>
            <a:ext cx="2092325" cy="115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109728" bIns="0">
            <a:spAutoFit/>
          </a:bodyPr>
          <a:lstStyle/>
          <a:p>
            <a:pPr marL="692150" indent="-230188" algn="l">
              <a:buClrTx/>
              <a:buFontTx/>
              <a:buNone/>
              <a:defRPr/>
            </a:pPr>
            <a:r>
              <a:rPr lang="en-US" sz="800">
                <a:solidFill>
                  <a:srgbClr val="0000FF"/>
                </a:solidFill>
                <a:latin typeface="Tahoma" pitchFamily="34" charset="0"/>
              </a:rPr>
              <a:t>Florida Institute of technologies</a:t>
            </a:r>
            <a:endParaRPr lang="en-US" sz="800">
              <a:solidFill>
                <a:srgbClr val="0000FF"/>
              </a:solidFill>
            </a:endParaRPr>
          </a:p>
        </p:txBody>
      </p:sp>
      <p:pic>
        <p:nvPicPr>
          <p:cNvPr id="3079" name="Picture 12" descr="noimag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7350" y="5283200"/>
            <a:ext cx="893763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30188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Font typeface="Wingdings" pitchFamily="2" charset="2"/>
        <a:buChar char="Ø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Char char="o"/>
        <a:defRPr sz="2200">
          <a:solidFill>
            <a:schemeClr val="tx1"/>
          </a:solidFill>
          <a:latin typeface="+mn-lt"/>
        </a:defRPr>
      </a:lvl2pPr>
      <a:lvl3pPr marL="1139825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3pPr>
      <a:lvl4pPr marL="1601788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Char char="•"/>
        <a:defRPr sz="2200">
          <a:solidFill>
            <a:schemeClr val="tx1"/>
          </a:solidFill>
          <a:latin typeface="+mn-lt"/>
        </a:defRPr>
      </a:lvl4pPr>
      <a:lvl5pPr marL="20637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5pPr>
      <a:lvl6pPr marL="25209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6pPr>
      <a:lvl7pPr marL="29781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7pPr>
      <a:lvl8pPr marL="34353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8pPr>
      <a:lvl9pPr marL="38925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7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0"/>
          <p:cNvSpPr>
            <a:spLocks noGrp="1" noChangeArrowheads="1"/>
          </p:cNvSpPr>
          <p:nvPr>
            <p:ph type="subTitle" idx="1"/>
          </p:nvPr>
        </p:nvSpPr>
        <p:spPr>
          <a:xfrm>
            <a:off x="361950" y="1382713"/>
            <a:ext cx="8235950" cy="7239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ECE 5233 Satellite Communications</a:t>
            </a:r>
            <a:endParaRPr lang="en-US" dirty="0" smtClean="0"/>
          </a:p>
          <a:p>
            <a:pPr algn="ctr">
              <a:lnSpc>
                <a:spcPct val="80000"/>
              </a:lnSpc>
            </a:pPr>
            <a:r>
              <a:rPr lang="en-US" dirty="0" smtClean="0"/>
              <a:t> </a:t>
            </a:r>
          </a:p>
        </p:txBody>
      </p:sp>
      <p:sp>
        <p:nvSpPr>
          <p:cNvPr id="5123" name="Text Box 71"/>
          <p:cNvSpPr txBox="1">
            <a:spLocks noChangeArrowheads="1"/>
          </p:cNvSpPr>
          <p:nvPr/>
        </p:nvSpPr>
        <p:spPr bwMode="auto">
          <a:xfrm>
            <a:off x="1117600" y="1870075"/>
            <a:ext cx="6734175" cy="23698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109728" bIns="0">
            <a:spAutoFit/>
          </a:bodyPr>
          <a:lstStyle/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Prepared by: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 smtClean="0"/>
              <a:t>Dr</a:t>
            </a:r>
            <a:r>
              <a:rPr lang="en-US" dirty="0"/>
              <a:t>. Ivica Kostanic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b="1" dirty="0" smtClean="0"/>
              <a:t>Lecture 16: Multiple Access Schemes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 smtClean="0"/>
              <a:t>(Section 6.1 and 6.2 )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endParaRPr lang="en-US" b="1" dirty="0"/>
          </a:p>
        </p:txBody>
      </p:sp>
      <p:sp>
        <p:nvSpPr>
          <p:cNvPr id="5124" name="Text Box 72"/>
          <p:cNvSpPr txBox="1">
            <a:spLocks noChangeArrowheads="1"/>
          </p:cNvSpPr>
          <p:nvPr/>
        </p:nvSpPr>
        <p:spPr bwMode="auto">
          <a:xfrm>
            <a:off x="3222625" y="6110288"/>
            <a:ext cx="2814638" cy="292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109728" bIns="0">
            <a:spAutoFit/>
          </a:bodyPr>
          <a:lstStyle/>
          <a:p>
            <a:pPr marL="230188" indent="-230188">
              <a:spcBef>
                <a:spcPct val="50000"/>
              </a:spcBef>
              <a:buFont typeface="Wingdings" pitchFamily="2" charset="2"/>
              <a:buNone/>
            </a:pPr>
            <a:r>
              <a:rPr lang="en-US" sz="2000" smtClean="0"/>
              <a:t>Spring 2014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FDMA – Adjacent channel interference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349" y="1220788"/>
            <a:ext cx="5483225" cy="3611562"/>
          </a:xfrm>
        </p:spPr>
        <p:txBody>
          <a:bodyPr/>
          <a:lstStyle/>
          <a:p>
            <a:r>
              <a:rPr lang="en-US" sz="1600" dirty="0" smtClean="0"/>
              <a:t>Adjacent channel interference – limits on how tight are the signals sharing a transponder</a:t>
            </a:r>
          </a:p>
          <a:p>
            <a:r>
              <a:rPr lang="en-US" sz="1600" dirty="0" smtClean="0"/>
              <a:t>To combat ACI – use guard bands</a:t>
            </a:r>
          </a:p>
          <a:p>
            <a:r>
              <a:rPr lang="en-US" sz="1600" dirty="0" smtClean="0"/>
              <a:t>Function modulation scheme and pulse shape</a:t>
            </a:r>
          </a:p>
          <a:p>
            <a:r>
              <a:rPr lang="en-US" sz="1600" dirty="0" smtClean="0"/>
              <a:t>Critical in cases when the signal experiences rain fade 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60000">
            <a:off x="1672420" y="2028826"/>
            <a:ext cx="3120663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438775" y="2705100"/>
            <a:ext cx="3362325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/>
              <a:t>Power spectral density of digitally modulated signal</a:t>
            </a:r>
            <a:endParaRPr lang="en-US" sz="16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895974" y="3375025"/>
          <a:ext cx="2475271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" imgW="1447560" imgH="393480" progId="Equation.3">
                  <p:embed/>
                </p:oleObj>
              </mc:Choice>
              <mc:Fallback>
                <p:oleObj name="Equation" r:id="rId4" imgW="14475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5974" y="3375025"/>
                        <a:ext cx="2475271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965825" y="4171949"/>
          <a:ext cx="58046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6" imgW="355320" imgH="215640" progId="Equation.3">
                  <p:embed/>
                </p:oleObj>
              </mc:Choice>
              <mc:Fallback>
                <p:oleObj name="Equation" r:id="rId6" imgW="3553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4171949"/>
                        <a:ext cx="58046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53225" y="4105275"/>
            <a:ext cx="1933575" cy="501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/>
              <a:t>Fourier transform of pulse shape</a:t>
            </a:r>
            <a:endParaRPr lang="en-US" sz="1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013451" y="4827097"/>
          <a:ext cx="644524" cy="42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8" imgW="393480" imgH="228600" progId="Equation.3">
                  <p:embed/>
                </p:oleObj>
              </mc:Choice>
              <mc:Fallback>
                <p:oleObj name="Equation" r:id="rId8" imgW="39348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3451" y="4827097"/>
                        <a:ext cx="644524" cy="4221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724650" y="4686300"/>
            <a:ext cx="2105025" cy="70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/>
              <a:t>Fourier transform of symbol autocorrelation function 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FDMA – IM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450" y="1268413"/>
            <a:ext cx="7264400" cy="3611562"/>
          </a:xfrm>
        </p:spPr>
        <p:txBody>
          <a:bodyPr/>
          <a:lstStyle/>
          <a:p>
            <a:r>
              <a:rPr lang="en-US" sz="1600" dirty="0" smtClean="0"/>
              <a:t>Transponder amplifier is a non linear device</a:t>
            </a:r>
          </a:p>
          <a:p>
            <a:r>
              <a:rPr lang="en-US" sz="1600" dirty="0" smtClean="0"/>
              <a:t>Nonlinearity causes intermediation products</a:t>
            </a:r>
          </a:p>
          <a:p>
            <a:r>
              <a:rPr lang="en-US" sz="1600" dirty="0" smtClean="0"/>
              <a:t>Intermediation products of wideband signals are wideband – modeled as increase in noise floor</a:t>
            </a:r>
          </a:p>
          <a:p>
            <a:r>
              <a:rPr lang="en-US" sz="1600" dirty="0" smtClean="0"/>
              <a:t>For a transponder – bandwidth much smaller than operating frequency</a:t>
            </a:r>
          </a:p>
          <a:p>
            <a:pPr lvl="1"/>
            <a:r>
              <a:rPr lang="en-US" sz="1600" dirty="0" smtClean="0"/>
              <a:t>IM products of order 3 and 5 are important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888" y="3438525"/>
            <a:ext cx="366712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791075" y="3600450"/>
            <a:ext cx="3752850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Typical amplifier transfer function becomes nonlinear at high gains </a:t>
            </a:r>
            <a:endParaRPr lang="en-US" sz="16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124449" y="4337050"/>
          <a:ext cx="23862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4" imgW="1066680" imgH="241200" progId="Equation.3">
                  <p:embed/>
                </p:oleObj>
              </mc:Choice>
              <mc:Fallback>
                <p:oleObj name="Equation" r:id="rId4" imgW="1066680" imgH="241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49" y="4337050"/>
                        <a:ext cx="238626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857750" y="5057775"/>
            <a:ext cx="1971675" cy="32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Typically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1600" dirty="0" smtClean="0"/>
              <a:t>&gt;&gt;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b.  </a:t>
            </a:r>
            <a:endParaRPr lang="en-US" sz="1600" i="1" dirty="0" smtClean="0">
              <a:latin typeface="+mj-lt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43325" y="5724525"/>
            <a:ext cx="2514750" cy="814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400" dirty="0" smtClean="0">
                <a:solidFill>
                  <a:srgbClr val="C00000"/>
                </a:solidFill>
              </a:rPr>
              <a:t>Note: </a:t>
            </a:r>
            <a:r>
              <a:rPr lang="en-US" sz="1400" dirty="0" smtClean="0">
                <a:solidFill>
                  <a:srgbClr val="C00000"/>
                </a:solidFill>
                <a:cs typeface="Times New Roman" pitchFamily="18" charset="0"/>
              </a:rPr>
              <a:t>Third order term grows 60dB/</a:t>
            </a:r>
            <a:r>
              <a:rPr lang="en-US" sz="1400" dirty="0" err="1" smtClean="0">
                <a:solidFill>
                  <a:srgbClr val="C00000"/>
                </a:solidFill>
                <a:cs typeface="Times New Roman" pitchFamily="18" charset="0"/>
              </a:rPr>
              <a:t>dec</a:t>
            </a:r>
            <a:endParaRPr lang="en-US" sz="1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None/>
            </a:pPr>
            <a:endParaRPr lang="en-US" sz="1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Consider a case of 36MHz bandwidth transponder operating between 3705-3741MHz.  The transponder caries two un-modulated carriers at 3718 and 3728MHz.  Assuming that the PA characteristic may be modeled using cubic terms, determine the frequencies of “in-band” IM products.  </a:t>
            </a:r>
          </a:p>
          <a:p>
            <a:pPr>
              <a:buNone/>
            </a:pPr>
            <a:r>
              <a:rPr lang="en-US" dirty="0" smtClean="0"/>
              <a:t>A: 	f31 = 3708MHz</a:t>
            </a:r>
          </a:p>
          <a:p>
            <a:pPr>
              <a:buNone/>
            </a:pPr>
            <a:r>
              <a:rPr lang="en-US" dirty="0" smtClean="0"/>
              <a:t>		f32 = 3718MHz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altLang="en-US"/>
              <a:t>Page </a:t>
            </a:r>
            <a:fld id="{AFC158A9-DAB7-4F01-8E0B-00F15FD76DC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453243" y="1624013"/>
            <a:ext cx="6879545" cy="3132137"/>
          </a:xfrm>
        </p:spPr>
        <p:txBody>
          <a:bodyPr/>
          <a:lstStyle/>
          <a:p>
            <a:r>
              <a:rPr lang="en-US" dirty="0" smtClean="0"/>
              <a:t>Access schemes in satellite networks</a:t>
            </a:r>
          </a:p>
          <a:p>
            <a:r>
              <a:rPr lang="en-US" dirty="0" smtClean="0"/>
              <a:t>FDMA implementation</a:t>
            </a:r>
          </a:p>
          <a:p>
            <a:r>
              <a:rPr lang="en-US" dirty="0" smtClean="0"/>
              <a:t>FDMA properties</a:t>
            </a:r>
          </a:p>
          <a:p>
            <a:r>
              <a:rPr lang="en-US" dirty="0" smtClean="0"/>
              <a:t>Examples</a:t>
            </a:r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sp>
        <p:nvSpPr>
          <p:cNvPr id="614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37872" y="4857750"/>
            <a:ext cx="6963203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Important note: Slides present summary of the results.  Detailed derivations are given in notes.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25" y="1573213"/>
            <a:ext cx="6445250" cy="4437062"/>
          </a:xfrm>
        </p:spPr>
        <p:txBody>
          <a:bodyPr/>
          <a:lstStyle/>
          <a:p>
            <a:r>
              <a:rPr lang="en-US" sz="1600" dirty="0" smtClean="0"/>
              <a:t>Two types of access</a:t>
            </a:r>
          </a:p>
          <a:p>
            <a:pPr lvl="1"/>
            <a:r>
              <a:rPr lang="en-US" sz="1600" dirty="0" smtClean="0"/>
              <a:t>Access to transponders (FDMA and polarization)</a:t>
            </a:r>
          </a:p>
          <a:p>
            <a:pPr lvl="1"/>
            <a:r>
              <a:rPr lang="en-US" sz="1600" dirty="0" smtClean="0"/>
              <a:t>Multiuser access to bandwidth of a transponder</a:t>
            </a:r>
          </a:p>
          <a:p>
            <a:r>
              <a:rPr lang="en-US" sz="1600" dirty="0" smtClean="0"/>
              <a:t>Transponders</a:t>
            </a:r>
          </a:p>
          <a:p>
            <a:pPr lvl="1"/>
            <a:r>
              <a:rPr lang="en-US" sz="1600" dirty="0" smtClean="0"/>
              <a:t>large bandwidth (36, 54 or 72MHz)</a:t>
            </a:r>
          </a:p>
          <a:p>
            <a:pPr lvl="1"/>
            <a:r>
              <a:rPr lang="en-US" sz="1600" dirty="0" smtClean="0"/>
              <a:t>Shared between multiple users using FDMA, TDMA or CDMA access schemes </a:t>
            </a:r>
          </a:p>
          <a:p>
            <a:r>
              <a:rPr lang="en-US" sz="1600" dirty="0" smtClean="0"/>
              <a:t>Two types of bandwidth assignment</a:t>
            </a:r>
          </a:p>
          <a:p>
            <a:pPr lvl="1"/>
            <a:r>
              <a:rPr lang="en-US" sz="1600" dirty="0" smtClean="0"/>
              <a:t>Pre-assigned (fixed) </a:t>
            </a:r>
          </a:p>
          <a:p>
            <a:pPr lvl="1"/>
            <a:r>
              <a:rPr lang="en-US" sz="1600" dirty="0" smtClean="0"/>
              <a:t>Assignment on demand 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2"/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Multiplexing vs. Multiple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264" y="1439564"/>
            <a:ext cx="4019550" cy="3611562"/>
          </a:xfrm>
        </p:spPr>
        <p:txBody>
          <a:bodyPr/>
          <a:lstStyle/>
          <a:p>
            <a:r>
              <a:rPr lang="en-US" sz="1600" dirty="0" smtClean="0"/>
              <a:t>Multiplexing (Mux)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 smtClean="0"/>
              <a:t>Common in all long distance communication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 smtClean="0"/>
              <a:t>Aggregation of signals from multiple users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 smtClean="0"/>
              <a:t>Performed on the ground (earth station)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 smtClean="0"/>
              <a:t>Multiplexed signals are modulated on a single RF carrier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 smtClean="0"/>
              <a:t>Most common: Time Division Multiplexing (TDM)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 smtClean="0"/>
              <a:t>Inverse process: de-multiplexing</a:t>
            </a:r>
          </a:p>
          <a:p>
            <a:pPr lvl="1"/>
            <a:endParaRPr lang="en-US" sz="1200" dirty="0" smtClean="0"/>
          </a:p>
          <a:p>
            <a:pPr lvl="1"/>
            <a:endParaRPr lang="en-US" sz="12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651375" y="1448563"/>
            <a:ext cx="4019550" cy="3611562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600" dirty="0"/>
              <a:t>Multiple Access (MA)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/>
              <a:t>Methodology for sharing same communication resource between multiple users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/>
              <a:t>Implemented at the transponder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1600" dirty="0" smtClean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1600" dirty="0" smtClean="0"/>
              <a:t>Satellite </a:t>
            </a:r>
            <a:r>
              <a:rPr lang="en-US" sz="1600" dirty="0"/>
              <a:t>systems use combinations of Mux/MA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/>
              <a:t>TDM-FDMA</a:t>
            </a:r>
          </a:p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en-US" sz="1400" dirty="0"/>
              <a:t>TDM-SCPC-FDMA,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9861" t="38032" r="35005" b="41292"/>
          <a:stretch/>
        </p:blipFill>
        <p:spPr>
          <a:xfrm>
            <a:off x="457200" y="5060125"/>
            <a:ext cx="7375489" cy="15558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21228" y="4611083"/>
            <a:ext cx="6273172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Data rates for TDM Mux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406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T1-hierarchy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12" y="5037686"/>
            <a:ext cx="6472238" cy="1575312"/>
          </a:xfrm>
        </p:spPr>
        <p:txBody>
          <a:bodyPr/>
          <a:lstStyle/>
          <a:p>
            <a:r>
              <a:rPr lang="en-US" sz="2400" dirty="0" smtClean="0"/>
              <a:t>Multiplexing on T-1 may be</a:t>
            </a:r>
          </a:p>
          <a:p>
            <a:pPr lvl="1"/>
            <a:r>
              <a:rPr lang="en-US" sz="2000" dirty="0" smtClean="0"/>
              <a:t>Channelized (respects the Mux structure)</a:t>
            </a:r>
          </a:p>
          <a:p>
            <a:pPr lvl="1"/>
            <a:r>
              <a:rPr lang="en-US" sz="2000" dirty="0" smtClean="0"/>
              <a:t>Non channelized (uses proprietary Mux schemes within T-1 multiplex)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BA8CD881-7DE7-408E-924E-A7F38ED3435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4098" name="Picture 2" descr="T1 Carrier Hierarc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34823"/>
            <a:ext cx="7124700" cy="360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8188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4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9465" y="5019676"/>
            <a:ext cx="2842665" cy="1724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Fundamental principles of access schemes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75" y="1382713"/>
            <a:ext cx="4787900" cy="1589087"/>
          </a:xfrm>
        </p:spPr>
        <p:txBody>
          <a:bodyPr/>
          <a:lstStyle/>
          <a:p>
            <a:r>
              <a:rPr lang="en-US" sz="1600" dirty="0" smtClean="0"/>
              <a:t>Three principle transponder access schemes</a:t>
            </a:r>
          </a:p>
          <a:p>
            <a:pPr lvl="1"/>
            <a:r>
              <a:rPr lang="en-US" sz="1600" dirty="0" smtClean="0"/>
              <a:t>Frequency Division Multiple Access (FDMA)</a:t>
            </a:r>
          </a:p>
          <a:p>
            <a:pPr lvl="1"/>
            <a:r>
              <a:rPr lang="en-US" sz="1600" dirty="0" smtClean="0"/>
              <a:t>Time Division Multiple Access (TDMA)</a:t>
            </a:r>
          </a:p>
          <a:p>
            <a:pPr lvl="1"/>
            <a:r>
              <a:rPr lang="en-US" sz="1600" dirty="0" smtClean="0"/>
              <a:t>Code Division Multiple Access (CDMA)</a:t>
            </a:r>
          </a:p>
          <a:p>
            <a:pPr lvl="1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pic>
        <p:nvPicPr>
          <p:cNvPr id="1894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350" y="3038476"/>
            <a:ext cx="3081403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71500" y="4610100"/>
            <a:ext cx="26289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 smtClean="0"/>
              <a:t>FDMA principle</a:t>
            </a:r>
          </a:p>
          <a:p>
            <a:pPr>
              <a:buNone/>
            </a:pPr>
            <a:r>
              <a:rPr lang="en-US" sz="1200" dirty="0" smtClean="0"/>
              <a:t>(separation in frequency domain)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409950" y="4381500"/>
            <a:ext cx="2286000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 smtClean="0"/>
              <a:t>TDMA principle</a:t>
            </a:r>
          </a:p>
          <a:p>
            <a:pPr>
              <a:buNone/>
            </a:pPr>
            <a:r>
              <a:rPr lang="en-US" sz="1200" dirty="0" smtClean="0"/>
              <a:t>(separation in time domain)</a:t>
            </a:r>
            <a:endParaRPr lang="en-US" sz="1200" dirty="0"/>
          </a:p>
        </p:txBody>
      </p:sp>
      <p:pic>
        <p:nvPicPr>
          <p:cNvPr id="18944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95925" y="1633538"/>
            <a:ext cx="2996164" cy="1547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857875" y="3486150"/>
            <a:ext cx="2286000" cy="44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 smtClean="0"/>
              <a:t>CDMA principle (separation in code domain)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6000750" y="4314825"/>
            <a:ext cx="2314575" cy="70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400" dirty="0" smtClean="0">
                <a:solidFill>
                  <a:srgbClr val="C00000"/>
                </a:solidFill>
              </a:rPr>
              <a:t>Note: it is possible to have combination between different access schemes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FDMA -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74" y="1516063"/>
            <a:ext cx="3444876" cy="3611562"/>
          </a:xfrm>
        </p:spPr>
        <p:txBody>
          <a:bodyPr/>
          <a:lstStyle/>
          <a:p>
            <a:r>
              <a:rPr lang="en-US" sz="1600" dirty="0" smtClean="0"/>
              <a:t>Historically the first deployed scheme</a:t>
            </a:r>
          </a:p>
          <a:p>
            <a:r>
              <a:rPr lang="en-US" sz="1600" dirty="0" smtClean="0"/>
              <a:t>Still dominant way of MA</a:t>
            </a:r>
          </a:p>
          <a:p>
            <a:r>
              <a:rPr lang="en-US" sz="1600" dirty="0" smtClean="0"/>
              <a:t>Signals from earth stations may be either analog or digital</a:t>
            </a:r>
          </a:p>
          <a:p>
            <a:r>
              <a:rPr lang="en-US" sz="1600" dirty="0" smtClean="0"/>
              <a:t>Access to transponder bandwidth may be either channelized or non channelized</a:t>
            </a:r>
          </a:p>
          <a:p>
            <a:r>
              <a:rPr lang="en-US" sz="1600" dirty="0" smtClean="0"/>
              <a:t>Transmission from earth stations does not have to be synchronized</a:t>
            </a:r>
          </a:p>
          <a:p>
            <a:r>
              <a:rPr lang="en-US" sz="1600" dirty="0" smtClean="0"/>
              <a:t>Frequency guard bands are necessary to prevent signal interference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990975" y="3943350"/>
            <a:ext cx="4429125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dirty="0"/>
          </a:p>
        </p:txBody>
      </p:sp>
      <p:pic>
        <p:nvPicPr>
          <p:cNvPr id="1904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4534" y="1319214"/>
            <a:ext cx="5206807" cy="26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095750" y="4152900"/>
            <a:ext cx="4067175" cy="1535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400" dirty="0" smtClean="0">
                <a:solidFill>
                  <a:srgbClr val="C00000"/>
                </a:solidFill>
              </a:rPr>
              <a:t>Note 1: Earth stations may have portions of spectra that are different in size</a:t>
            </a:r>
          </a:p>
          <a:p>
            <a:pPr algn="l">
              <a:buNone/>
            </a:pPr>
            <a:r>
              <a:rPr lang="en-US" sz="1400" dirty="0" smtClean="0">
                <a:solidFill>
                  <a:srgbClr val="C00000"/>
                </a:solidFill>
              </a:rPr>
              <a:t>Note 2: The received power from different stations may be different</a:t>
            </a:r>
          </a:p>
          <a:p>
            <a:pPr algn="l">
              <a:buNone/>
            </a:pPr>
            <a:r>
              <a:rPr lang="en-US" sz="1400" dirty="0" smtClean="0">
                <a:solidFill>
                  <a:srgbClr val="C00000"/>
                </a:solidFill>
              </a:rPr>
              <a:t>Note 3.  The received powers may change over time due to rain attenuation   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FDMA – two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182687"/>
            <a:ext cx="8191500" cy="1684337"/>
          </a:xfrm>
        </p:spPr>
        <p:txBody>
          <a:bodyPr/>
          <a:lstStyle/>
          <a:p>
            <a:r>
              <a:rPr lang="en-US" sz="1400" dirty="0" smtClean="0"/>
              <a:t>One carrier per link</a:t>
            </a:r>
          </a:p>
          <a:p>
            <a:pPr lvl="1"/>
            <a:r>
              <a:rPr lang="en-US" sz="1400" dirty="0" smtClean="0"/>
              <a:t>Each ES demodulates only relevant traffic</a:t>
            </a:r>
          </a:p>
          <a:p>
            <a:r>
              <a:rPr lang="en-US" sz="1400" dirty="0" smtClean="0"/>
              <a:t>Single connection per carrier (SCPC)</a:t>
            </a:r>
          </a:p>
          <a:p>
            <a:pPr lvl="1"/>
            <a:r>
              <a:rPr lang="en-US" sz="1400" dirty="0" smtClean="0"/>
              <a:t>Each ES demodulates all traffic and keeps the relevant one</a:t>
            </a:r>
          </a:p>
          <a:p>
            <a:r>
              <a:rPr lang="en-US" sz="1400" dirty="0" smtClean="0"/>
              <a:t>SCPC is more efficient (less guard bands, less traffic segmentation, …) – more common in today’s deployments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523875" y="6200775"/>
            <a:ext cx="3009900" cy="32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One carrier per link example </a:t>
            </a:r>
            <a:endParaRPr lang="en-US" sz="1600" dirty="0"/>
          </a:p>
        </p:txBody>
      </p:sp>
      <p:pic>
        <p:nvPicPr>
          <p:cNvPr id="1914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813" y="3095625"/>
            <a:ext cx="340547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14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6764" y="3305175"/>
            <a:ext cx="3128962" cy="2660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467225" y="6210300"/>
            <a:ext cx="3009900" cy="32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Single connection per carrier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FDMA – SCPC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225" y="1287463"/>
            <a:ext cx="5273675" cy="455612"/>
          </a:xfrm>
        </p:spPr>
        <p:txBody>
          <a:bodyPr/>
          <a:lstStyle/>
          <a:p>
            <a:r>
              <a:rPr lang="en-US" dirty="0" smtClean="0"/>
              <a:t>A tree station FDMA access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963" y="2033589"/>
            <a:ext cx="3000681" cy="1519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733925" y="3848100"/>
            <a:ext cx="2781300" cy="297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/>
              <a:t>Block diagram of Earth station A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628650" y="6219825"/>
            <a:ext cx="2781300" cy="501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/>
              <a:t>Assembling the signals at the base band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" y="3943350"/>
            <a:ext cx="2781300" cy="297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smtClean="0"/>
              <a:t>Signals received at the satellite</a:t>
            </a:r>
            <a:endParaRPr lang="en-US" sz="14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95700" y="2022678"/>
            <a:ext cx="5229225" cy="167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5372100" y="4505325"/>
            <a:ext cx="3143250" cy="911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400" dirty="0" smtClean="0"/>
              <a:t>Note 1: Only portion of demodulated channels are directed to A.  Channels for C and B are still demodulated  by the receiver, but are discarded.</a:t>
            </a:r>
            <a:endParaRPr lang="en-US" sz="1400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3863" y="4367214"/>
            <a:ext cx="4757737" cy="1824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H_Agil">
  <a:themeElements>
    <a:clrScheme name="OH_Agil.pot 1">
      <a:dk1>
        <a:srgbClr val="000000"/>
      </a:dk1>
      <a:lt1>
        <a:srgbClr val="FFFFFF"/>
      </a:lt1>
      <a:dk2>
        <a:srgbClr val="0085D5"/>
      </a:dk2>
      <a:lt2>
        <a:srgbClr val="777777"/>
      </a:lt2>
      <a:accent1>
        <a:srgbClr val="7EAC28"/>
      </a:accent1>
      <a:accent2>
        <a:srgbClr val="DB8E1E"/>
      </a:accent2>
      <a:accent3>
        <a:srgbClr val="FFFFFF"/>
      </a:accent3>
      <a:accent4>
        <a:srgbClr val="000000"/>
      </a:accent4>
      <a:accent5>
        <a:srgbClr val="C0D2AC"/>
      </a:accent5>
      <a:accent6>
        <a:srgbClr val="C6801A"/>
      </a:accent6>
      <a:hlink>
        <a:srgbClr val="8BAFE0"/>
      </a:hlink>
      <a:folHlink>
        <a:srgbClr val="A7214F"/>
      </a:folHlink>
    </a:clrScheme>
    <a:fontScheme name="OH_Agil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09728" bIns="0" numCol="1" anchor="t" anchorCtr="0" compatLnSpc="1">
        <a:prstTxWarp prst="textNoShape">
          <a:avLst/>
        </a:prstTxWarp>
      </a:bodyPr>
      <a:lstStyle>
        <a:defPPr marL="230188" marR="0" indent="-230188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50000"/>
          </a:spcAft>
          <a:buClr>
            <a:srgbClr val="FF9900"/>
          </a:buClr>
          <a:buSzTx/>
          <a:buFont typeface="Wingdings" pitchFamily="2" charset="2"/>
          <a:buChar char="Ø"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09728" bIns="0" numCol="1" anchor="t" anchorCtr="0" compatLnSpc="1">
        <a:prstTxWarp prst="textNoShape">
          <a:avLst/>
        </a:prstTxWarp>
      </a:bodyPr>
      <a:lstStyle>
        <a:defPPr marL="230188" marR="0" indent="-230188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50000"/>
          </a:spcAft>
          <a:buClr>
            <a:srgbClr val="FF9900"/>
          </a:buClr>
          <a:buSzTx/>
          <a:buFont typeface="Wingdings" pitchFamily="2" charset="2"/>
          <a:buChar char="Ø"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H_Agil.pot 1">
        <a:dk1>
          <a:srgbClr val="000000"/>
        </a:dk1>
        <a:lt1>
          <a:srgbClr val="FFFFFF"/>
        </a:lt1>
        <a:dk2>
          <a:srgbClr val="0085D5"/>
        </a:dk2>
        <a:lt2>
          <a:srgbClr val="777777"/>
        </a:lt2>
        <a:accent1>
          <a:srgbClr val="7EAC28"/>
        </a:accent1>
        <a:accent2>
          <a:srgbClr val="DB8E1E"/>
        </a:accent2>
        <a:accent3>
          <a:srgbClr val="FFFFFF"/>
        </a:accent3>
        <a:accent4>
          <a:srgbClr val="000000"/>
        </a:accent4>
        <a:accent5>
          <a:srgbClr val="C0D2AC"/>
        </a:accent5>
        <a:accent6>
          <a:srgbClr val="C6801A"/>
        </a:accent6>
        <a:hlink>
          <a:srgbClr val="8BAFE0"/>
        </a:hlink>
        <a:folHlink>
          <a:srgbClr val="A7214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C:\HP\i\ms\off97pro\32.0\template\Agilent\OH_Agil.pot</Template>
  <TotalTime>30956</TotalTime>
  <Words>699</Words>
  <Application>Microsoft Office PowerPoint</Application>
  <PresentationFormat>Formát listu (8,5 x 11")</PresentationFormat>
  <Paragraphs>118</Paragraphs>
  <Slides>12</Slides>
  <Notes>2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9" baseType="lpstr">
      <vt:lpstr>Arial</vt:lpstr>
      <vt:lpstr>Arial Unicode MS</vt:lpstr>
      <vt:lpstr>Tahoma</vt:lpstr>
      <vt:lpstr>Times New Roman</vt:lpstr>
      <vt:lpstr>Wingdings</vt:lpstr>
      <vt:lpstr>OH_Agil</vt:lpstr>
      <vt:lpstr>Equation</vt:lpstr>
      <vt:lpstr>Prezentácia programu PowerPoint</vt:lpstr>
      <vt:lpstr>Outline </vt:lpstr>
      <vt:lpstr>Satellite access</vt:lpstr>
      <vt:lpstr>Multiplexing vs. Multiple Access</vt:lpstr>
      <vt:lpstr>Example: T1-hierarchy</vt:lpstr>
      <vt:lpstr>Fundamental principles of access schemes</vt:lpstr>
      <vt:lpstr>FDMA - implementation </vt:lpstr>
      <vt:lpstr>FDMA – two approaches</vt:lpstr>
      <vt:lpstr>FDMA – SCPC example</vt:lpstr>
      <vt:lpstr>FDMA – Adjacent channel interference</vt:lpstr>
      <vt:lpstr>FDMA – IM products</vt:lpstr>
      <vt:lpstr>IM example</vt:lpstr>
    </vt:vector>
  </TitlesOfParts>
  <Company>QualiTest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Gladiator Startup 1.0</dc:title>
  <dc:creator>Charles Amoury</dc:creator>
  <cp:lastModifiedBy>Stanislav Marchevský</cp:lastModifiedBy>
  <cp:revision>1510</cp:revision>
  <cp:lastPrinted>2001-08-28T15:53:09Z</cp:lastPrinted>
  <dcterms:created xsi:type="dcterms:W3CDTF">2001-06-08T16:19:41Z</dcterms:created>
  <dcterms:modified xsi:type="dcterms:W3CDTF">2018-11-04T21:00:07Z</dcterms:modified>
</cp:coreProperties>
</file>