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76" r:id="rId2"/>
    <p:sldId id="327" r:id="rId3"/>
    <p:sldId id="328" r:id="rId4"/>
    <p:sldId id="329" r:id="rId5"/>
    <p:sldId id="338" r:id="rId6"/>
    <p:sldId id="330" r:id="rId7"/>
    <p:sldId id="337" r:id="rId8"/>
    <p:sldId id="331" r:id="rId9"/>
    <p:sldId id="332" r:id="rId10"/>
    <p:sldId id="333" r:id="rId11"/>
  </p:sldIdLst>
  <p:sldSz cx="9144000" cy="6858000" type="letter"/>
  <p:notesSz cx="6854825" cy="9083675"/>
  <p:defaultTextStyle>
    <a:defPPr>
      <a:defRPr lang="en-US"/>
    </a:defPPr>
    <a:lvl1pPr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808080"/>
    <a:srgbClr val="FF9900"/>
    <a:srgbClr val="2B2B2B"/>
    <a:srgbClr val="FF0000"/>
    <a:srgbClr val="5936A0"/>
    <a:srgbClr val="D6009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9" autoAdjust="0"/>
    <p:restoredTop sz="99000" autoAdjust="0"/>
  </p:normalViewPr>
  <p:slideViewPr>
    <p:cSldViewPr snapToGrid="0">
      <p:cViewPr varScale="1">
        <p:scale>
          <a:sx n="88" d="100"/>
          <a:sy n="88" d="100"/>
        </p:scale>
        <p:origin x="158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2772" y="-156"/>
      </p:cViewPr>
      <p:guideLst>
        <p:guide orient="horz" pos="286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46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46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37588"/>
            <a:ext cx="2970213" cy="446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37588"/>
            <a:ext cx="2970212" cy="446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 b="1" smtClean="0"/>
            </a:lvl1pPr>
          </a:lstStyle>
          <a:p>
            <a:pPr>
              <a:defRPr/>
            </a:pPr>
            <a:fld id="{FEF357B7-D26D-4CE5-8CEC-D77397313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79450"/>
            <a:ext cx="4546600" cy="3408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3238"/>
            <a:ext cx="5026025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0"/>
            <a:r>
              <a:rPr lang="en-US" altLang="en-US" noProof="0" smtClean="0"/>
              <a:t>Second level</a:t>
            </a:r>
          </a:p>
          <a:p>
            <a:pPr lvl="0"/>
            <a:r>
              <a:rPr lang="en-US" altLang="en-US" noProof="0" smtClean="0"/>
              <a:t>Third level</a:t>
            </a:r>
          </a:p>
          <a:p>
            <a:pPr lvl="0"/>
            <a:r>
              <a:rPr lang="en-US" altLang="en-US" noProof="0" smtClean="0"/>
              <a:t>Fourth level</a:t>
            </a:r>
          </a:p>
          <a:p>
            <a:pPr lvl="0"/>
            <a:r>
              <a:rPr lang="en-US" alt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b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9650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b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FE0421AE-5552-4FB1-B923-4DF389D0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46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431F5-1578-4230-9A38-27017180C00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1850" y="679450"/>
            <a:ext cx="5289550" cy="3967163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808538"/>
            <a:ext cx="5530850" cy="40894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128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7442D-3933-4CB3-8FC9-15CE73C62A1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4213"/>
            <a:ext cx="4533900" cy="34004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16413"/>
            <a:ext cx="5029200" cy="408305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737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1676400" y="1066800"/>
            <a:ext cx="7086600" cy="0"/>
          </a:xfrm>
          <a:prstGeom prst="line">
            <a:avLst/>
          </a:prstGeom>
          <a:noFill/>
          <a:ln w="2540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16" descr="FloridaTech_Seal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888" y="419735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395288"/>
            <a:ext cx="8228013" cy="1143000"/>
          </a:xfrm>
        </p:spPr>
        <p:txBody>
          <a:bodyPr/>
          <a:lstStyle>
            <a:lvl1pPr>
              <a:defRPr sz="24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8000" y="1992313"/>
            <a:ext cx="8235950" cy="1349375"/>
          </a:xfrm>
        </p:spPr>
        <p:txBody>
          <a:bodyPr rIns="0"/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Wingdings" pitchFamily="2" charset="2"/>
              <a:buNone/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0CD332B-0288-4F57-871F-674D8E030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352425"/>
            <a:ext cx="2052637" cy="4832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2425"/>
            <a:ext cx="6008688" cy="4832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003D0228-E7C9-4F1D-88A5-C755B1F75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137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573213"/>
            <a:ext cx="8191500" cy="36115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5CB7DE3-BE22-44E6-AC8F-F129A7F03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DA461CC-CF1F-41CA-B7D7-AFF33C31A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905250" y="6477000"/>
            <a:ext cx="177165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09728" bIns="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962400" y="6381750"/>
            <a:ext cx="1676400" cy="361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09728" bIns="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C0BF58E-0440-4072-A99E-DA559D457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573213"/>
            <a:ext cx="4019550" cy="361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73213"/>
            <a:ext cx="4019550" cy="361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A8CD881-7DE7-408E-924E-A7F38ED34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971925" y="6477000"/>
            <a:ext cx="1657350" cy="238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09728" bIns="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790949" y="6296025"/>
            <a:ext cx="2047875" cy="438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09728" bIns="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DD7122F-656F-494B-AE97-0DE1083CD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8F13FDA-41E8-4AB3-B558-69217CD94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9423298-122E-4136-9053-8D5A282C0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C130180-AB1D-48B7-BBE2-C82F205F9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FD007EA-FA99-46DF-BAC4-9D8D18CD3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573213"/>
            <a:ext cx="81915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972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Style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2425"/>
            <a:ext cx="8213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Headline</a:t>
            </a:r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6750" y="6491288"/>
            <a:ext cx="165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000" smtClean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0E13AD0-67D8-4B33-9C8D-E67424BFA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8360" name="Line 8"/>
          <p:cNvSpPr>
            <a:spLocks noChangeShapeType="1"/>
          </p:cNvSpPr>
          <p:nvPr userDrawn="1"/>
        </p:nvSpPr>
        <p:spPr bwMode="auto">
          <a:xfrm>
            <a:off x="1676400" y="1066800"/>
            <a:ext cx="7086600" cy="0"/>
          </a:xfrm>
          <a:prstGeom prst="line">
            <a:avLst/>
          </a:prstGeom>
          <a:noFill/>
          <a:ln w="2540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8362" name="Rectangle 10"/>
          <p:cNvSpPr>
            <a:spLocks noChangeArrowheads="1"/>
          </p:cNvSpPr>
          <p:nvPr userDrawn="1"/>
        </p:nvSpPr>
        <p:spPr bwMode="auto">
          <a:xfrm>
            <a:off x="3606800" y="6570663"/>
            <a:ext cx="2092325" cy="115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109728" bIns="0">
            <a:spAutoFit/>
          </a:bodyPr>
          <a:lstStyle/>
          <a:p>
            <a:pPr marL="692150" indent="-230188" algn="l">
              <a:buClrTx/>
              <a:buFontTx/>
              <a:buNone/>
              <a:defRPr/>
            </a:pPr>
            <a:r>
              <a:rPr lang="en-US" sz="800">
                <a:solidFill>
                  <a:srgbClr val="0000FF"/>
                </a:solidFill>
                <a:latin typeface="Tahoma" pitchFamily="34" charset="0"/>
              </a:rPr>
              <a:t>Florida Institute of technologies</a:t>
            </a:r>
            <a:endParaRPr lang="en-US" sz="800">
              <a:solidFill>
                <a:srgbClr val="0000FF"/>
              </a:solidFill>
            </a:endParaRPr>
          </a:p>
        </p:txBody>
      </p:sp>
      <p:pic>
        <p:nvPicPr>
          <p:cNvPr id="3079" name="Picture 12" descr="noimag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7350" y="5283200"/>
            <a:ext cx="89376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Char char="o"/>
        <a:defRPr sz="2200">
          <a:solidFill>
            <a:schemeClr val="tx1"/>
          </a:solidFill>
          <a:latin typeface="+mn-lt"/>
        </a:defRPr>
      </a:lvl2pPr>
      <a:lvl3pPr marL="1139825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1788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Char char="•"/>
        <a:defRPr sz="2200">
          <a:solidFill>
            <a:schemeClr val="tx1"/>
          </a:solidFill>
          <a:latin typeface="+mn-lt"/>
        </a:defRPr>
      </a:lvl4pPr>
      <a:lvl5pPr marL="20637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5pPr>
      <a:lvl6pPr marL="25209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6pPr>
      <a:lvl7pPr marL="29781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7pPr>
      <a:lvl8pPr marL="34353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8pPr>
      <a:lvl9pPr marL="38925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0"/>
          <p:cNvSpPr>
            <a:spLocks noGrp="1" noChangeArrowheads="1"/>
          </p:cNvSpPr>
          <p:nvPr>
            <p:ph type="subTitle" idx="1"/>
          </p:nvPr>
        </p:nvSpPr>
        <p:spPr>
          <a:xfrm>
            <a:off x="361950" y="1382713"/>
            <a:ext cx="8235950" cy="7239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ECE 5233 Satellite Communications</a:t>
            </a:r>
            <a:endParaRPr lang="en-US" dirty="0" smtClean="0"/>
          </a:p>
          <a:p>
            <a:pPr algn="ctr">
              <a:lnSpc>
                <a:spcPct val="80000"/>
              </a:lnSpc>
            </a:pPr>
            <a:r>
              <a:rPr lang="en-US" dirty="0" smtClean="0"/>
              <a:t> </a:t>
            </a:r>
          </a:p>
        </p:txBody>
      </p:sp>
      <p:sp>
        <p:nvSpPr>
          <p:cNvPr id="5123" name="Text Box 71"/>
          <p:cNvSpPr txBox="1">
            <a:spLocks noChangeArrowheads="1"/>
          </p:cNvSpPr>
          <p:nvPr/>
        </p:nvSpPr>
        <p:spPr bwMode="auto">
          <a:xfrm>
            <a:off x="1117600" y="1993900"/>
            <a:ext cx="6734175" cy="2369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109728" bIns="0">
            <a:spAutoFit/>
          </a:bodyPr>
          <a:lstStyle/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/>
              <a:t>Prepared by:</a:t>
            </a:r>
          </a:p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 smtClean="0"/>
              <a:t>Dr</a:t>
            </a:r>
            <a:r>
              <a:rPr lang="en-US" dirty="0"/>
              <a:t>. Ivica Kostanic</a:t>
            </a:r>
          </a:p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b="1" dirty="0" smtClean="0"/>
              <a:t>Lecture 7: Satellite sub-systems (2)</a:t>
            </a:r>
          </a:p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 smtClean="0"/>
              <a:t>(Section 3.5-3.7)</a:t>
            </a:r>
          </a:p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5124" name="Text Box 72"/>
          <p:cNvSpPr txBox="1">
            <a:spLocks noChangeArrowheads="1"/>
          </p:cNvSpPr>
          <p:nvPr/>
        </p:nvSpPr>
        <p:spPr bwMode="auto">
          <a:xfrm>
            <a:off x="3222625" y="6110288"/>
            <a:ext cx="2814638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109728" bIns="0">
            <a:spAutoFit/>
          </a:bodyPr>
          <a:lstStyle/>
          <a:p>
            <a:pPr marL="230188" indent="-230188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/>
              <a:t>Spring 2014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practical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573212"/>
            <a:ext cx="4216400" cy="4351337"/>
          </a:xfrm>
        </p:spPr>
        <p:txBody>
          <a:bodyPr/>
          <a:lstStyle/>
          <a:p>
            <a:r>
              <a:rPr lang="en-US" sz="1800" dirty="0" smtClean="0"/>
              <a:t>Antennas – often limiting elements</a:t>
            </a:r>
          </a:p>
          <a:p>
            <a:pPr lvl="1"/>
            <a:r>
              <a:rPr lang="en-US" sz="1400" dirty="0" smtClean="0"/>
              <a:t>High gain requirements</a:t>
            </a:r>
          </a:p>
          <a:p>
            <a:pPr lvl="1"/>
            <a:r>
              <a:rPr lang="en-US" sz="1400" dirty="0" smtClean="0"/>
              <a:t>Low beamwidth requirements</a:t>
            </a:r>
          </a:p>
          <a:p>
            <a:pPr lvl="1"/>
            <a:r>
              <a:rPr lang="en-US" sz="1400" dirty="0" smtClean="0"/>
              <a:t>High efficiency requirements</a:t>
            </a:r>
          </a:p>
          <a:p>
            <a:pPr lvl="1"/>
            <a:r>
              <a:rPr lang="en-US" sz="1400" dirty="0" smtClean="0"/>
              <a:t>Position an tracking requirements</a:t>
            </a:r>
          </a:p>
          <a:p>
            <a:pPr lvl="1"/>
            <a:r>
              <a:rPr lang="en-US" sz="1400" dirty="0" smtClean="0"/>
              <a:t>Beam shaping requirements – irregular beam shapes</a:t>
            </a:r>
          </a:p>
          <a:p>
            <a:r>
              <a:rPr lang="en-US" sz="1800" dirty="0" smtClean="0"/>
              <a:t>Size of the antenna is inversely proportional to the frequency (i.e. directly proportional to the wavelength)  </a:t>
            </a:r>
          </a:p>
          <a:p>
            <a:pPr lvl="1"/>
            <a:r>
              <a:rPr lang="en-US" sz="1400" dirty="0" smtClean="0"/>
              <a:t>As the frequency becomes higher smaller and more advanced antennas become possible</a:t>
            </a:r>
          </a:p>
          <a:p>
            <a:pPr lvl="1">
              <a:buNone/>
            </a:pPr>
            <a:endParaRPr lang="en-US" sz="1400" dirty="0" smtClean="0"/>
          </a:p>
          <a:p>
            <a:endParaRPr lang="en-US" sz="1800" dirty="0" smtClean="0"/>
          </a:p>
          <a:p>
            <a:pPr lvl="1"/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BA8CD881-7DE7-408E-924E-A7F38ED3435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75" y="1562100"/>
            <a:ext cx="3019425" cy="320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00650" y="5000625"/>
            <a:ext cx="30765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Ka band antenna array</a:t>
            </a:r>
          </a:p>
          <a:p>
            <a:pPr>
              <a:buNone/>
            </a:pPr>
            <a:r>
              <a:rPr lang="en-US" sz="1600" dirty="0" smtClean="0"/>
              <a:t>(Harris, Melbourne, FL)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altLang="en-US"/>
              <a:t>Page </a:t>
            </a:r>
            <a:fld id="{AFC158A9-DAB7-4F01-8E0B-00F15FD76DC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53243" y="1624013"/>
            <a:ext cx="6879545" cy="3132137"/>
          </a:xfrm>
        </p:spPr>
        <p:txBody>
          <a:bodyPr/>
          <a:lstStyle/>
          <a:p>
            <a:r>
              <a:rPr lang="en-US" dirty="0" smtClean="0"/>
              <a:t>Block diagrams of transponders</a:t>
            </a:r>
          </a:p>
          <a:p>
            <a:r>
              <a:rPr lang="en-US" dirty="0" smtClean="0"/>
              <a:t>Satellite antenna systems</a:t>
            </a:r>
          </a:p>
          <a:p>
            <a:r>
              <a:rPr lang="en-US" dirty="0" smtClean="0"/>
              <a:t>Examples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7872" y="4857750"/>
            <a:ext cx="6963203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Important note: Slides present summary of the results.  Detailed derivations are given in notes.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double conversion transponder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506537"/>
            <a:ext cx="4006850" cy="5056188"/>
          </a:xfrm>
        </p:spPr>
        <p:txBody>
          <a:bodyPr/>
          <a:lstStyle/>
          <a:p>
            <a:r>
              <a:rPr lang="en-US" sz="1400" dirty="0" smtClean="0"/>
              <a:t>Easier to make cost and power efficient filters at lower frequencies</a:t>
            </a:r>
          </a:p>
          <a:p>
            <a:r>
              <a:rPr lang="en-US" sz="1400" dirty="0" smtClean="0"/>
              <a:t>Two step conversion:</a:t>
            </a:r>
          </a:p>
          <a:p>
            <a:pPr lvl="1"/>
            <a:r>
              <a:rPr lang="en-US" sz="1400" dirty="0" smtClean="0"/>
              <a:t>From RX frequency to lower IF</a:t>
            </a:r>
          </a:p>
          <a:p>
            <a:pPr lvl="1"/>
            <a:r>
              <a:rPr lang="en-US" sz="1400" dirty="0" smtClean="0"/>
              <a:t>From lower IF to TX frequency</a:t>
            </a:r>
          </a:p>
          <a:p>
            <a:r>
              <a:rPr lang="en-US" sz="1400" dirty="0" smtClean="0"/>
              <a:t>Signal processing and amplification done at IF</a:t>
            </a:r>
          </a:p>
          <a:p>
            <a:r>
              <a:rPr lang="en-US" sz="1400" dirty="0" smtClean="0"/>
              <a:t>Two step conversion architecture common for Ku band (14/11 GHz band)</a:t>
            </a:r>
          </a:p>
          <a:p>
            <a:r>
              <a:rPr lang="en-US" sz="1400" dirty="0" smtClean="0"/>
              <a:t>Drawback 2PAs</a:t>
            </a:r>
          </a:p>
          <a:p>
            <a:pPr lvl="1"/>
            <a:r>
              <a:rPr lang="en-US" sz="1400" dirty="0" smtClean="0"/>
              <a:t>HPAs are least reliable components</a:t>
            </a:r>
          </a:p>
          <a:p>
            <a:pPr lvl="1"/>
            <a:r>
              <a:rPr lang="en-US" sz="1400" dirty="0" smtClean="0"/>
              <a:t>Usually substantial redundancy is built – typically M:N = 2:1 (i.e. one spare HPA for every active one</a:t>
            </a:r>
          </a:p>
          <a:p>
            <a:r>
              <a:rPr lang="en-US" sz="1400" dirty="0" smtClean="0"/>
              <a:t>Strict emission requirements – highly selective filters</a:t>
            </a:r>
          </a:p>
          <a:p>
            <a:r>
              <a:rPr lang="en-US" sz="1400" dirty="0" smtClean="0"/>
              <a:t>Filters frequently followed  by phase equalization circuits – extremely important for digital communication transponders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312" y="1704976"/>
            <a:ext cx="4784319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91125" y="5476875"/>
            <a:ext cx="250507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Outline of double conversion transponder architecture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Regenerative transponders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192213"/>
            <a:ext cx="7826375" cy="3055938"/>
          </a:xfrm>
        </p:spPr>
        <p:txBody>
          <a:bodyPr/>
          <a:lstStyle/>
          <a:p>
            <a:r>
              <a:rPr lang="en-US" sz="1400" dirty="0" smtClean="0"/>
              <a:t>On board processing</a:t>
            </a:r>
          </a:p>
          <a:p>
            <a:r>
              <a:rPr lang="en-US" sz="1400" dirty="0" smtClean="0"/>
              <a:t>Transponder – “switch in the sky”</a:t>
            </a:r>
          </a:p>
          <a:p>
            <a:r>
              <a:rPr lang="en-US" sz="1400" dirty="0" smtClean="0"/>
              <a:t>Usually deployed along with multi-beam antennas</a:t>
            </a:r>
          </a:p>
          <a:p>
            <a:pPr lvl="1"/>
            <a:r>
              <a:rPr lang="en-US" sz="1400" dirty="0" smtClean="0"/>
              <a:t>Beams are narrow – high gain</a:t>
            </a:r>
          </a:p>
          <a:p>
            <a:pPr lvl="1"/>
            <a:r>
              <a:rPr lang="en-US" sz="1400" dirty="0" smtClean="0"/>
              <a:t>Point to point communication provides link budget advantages</a:t>
            </a:r>
          </a:p>
          <a:p>
            <a:pPr lvl="1"/>
            <a:r>
              <a:rPr lang="en-US" sz="1400" dirty="0" smtClean="0"/>
              <a:t>Capacity of the link is increased – better spectrum utilization</a:t>
            </a:r>
          </a:p>
          <a:p>
            <a:r>
              <a:rPr lang="en-US" sz="1400" dirty="0" smtClean="0"/>
              <a:t>Used in Ka band where antenna arrays are smaller (high operating frequency)</a:t>
            </a:r>
          </a:p>
          <a:p>
            <a:r>
              <a:rPr lang="en-US" sz="1400" dirty="0" smtClean="0"/>
              <a:t>Switched beams, high-gain antennas increase re-use of the spectrum</a:t>
            </a:r>
          </a:p>
          <a:p>
            <a:r>
              <a:rPr lang="en-US" sz="1400" dirty="0" smtClean="0"/>
              <a:t>Design of the satellite more complicated due to all of the processing requirements</a:t>
            </a:r>
          </a:p>
          <a:p>
            <a:r>
              <a:rPr lang="en-US" sz="1400" dirty="0" smtClean="0"/>
              <a:t>On board processing increases latency</a:t>
            </a:r>
          </a:p>
          <a:p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4376812"/>
            <a:ext cx="7277100" cy="18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28700" y="6372225"/>
            <a:ext cx="5686425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Simplified block diagram of a regenerative transponder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Satellite transponders – example of frequency plan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0" y="1638300"/>
            <a:ext cx="4038599" cy="3841749"/>
          </a:xfrm>
        </p:spPr>
        <p:txBody>
          <a:bodyPr/>
          <a:lstStyle/>
          <a:p>
            <a:r>
              <a:rPr lang="en-US" sz="1200" dirty="0" smtClean="0"/>
              <a:t>Total of 500MHz of spectrum available</a:t>
            </a:r>
          </a:p>
          <a:p>
            <a:r>
              <a:rPr lang="en-US" sz="1200" dirty="0" smtClean="0"/>
              <a:t>Each transponder occupies 40MHz (36MHz for signal and 4MHz for guard band)</a:t>
            </a:r>
          </a:p>
          <a:p>
            <a:r>
              <a:rPr lang="en-US" sz="1200" dirty="0" smtClean="0"/>
              <a:t>Frequency is reused through orthogonal polarization – allows separation of 20MHz between two transponder channels</a:t>
            </a:r>
          </a:p>
          <a:p>
            <a:r>
              <a:rPr lang="en-US" sz="1200" dirty="0" smtClean="0"/>
              <a:t>Due to orthogonal polarization based frequency reuse – 24 transponders in 500MHz  bandwidth</a:t>
            </a:r>
          </a:p>
          <a:p>
            <a:r>
              <a:rPr lang="en-US" sz="1200" dirty="0" smtClean="0"/>
              <a:t>Each transponder is allocated a pair of frequency allocations</a:t>
            </a:r>
          </a:p>
          <a:p>
            <a:pPr lvl="1"/>
            <a:r>
              <a:rPr lang="en-US" sz="1200" dirty="0" smtClean="0"/>
              <a:t>Example: Transponder 3 works on horizontal polarization, transmits in the range 3740-3780MHz and receives 5965-6005MHz</a:t>
            </a:r>
          </a:p>
          <a:p>
            <a:r>
              <a:rPr lang="en-US" sz="1200" dirty="0" smtClean="0"/>
              <a:t>Transponder is single manageable capacity unit of a satellite</a:t>
            </a:r>
          </a:p>
          <a:p>
            <a:r>
              <a:rPr lang="en-US" sz="1200" dirty="0" smtClean="0"/>
              <a:t>Domestically price for a transponder capacity is about 1.5M$-2M$/year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419224"/>
            <a:ext cx="4721553" cy="291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9125" y="4467225"/>
            <a:ext cx="350520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Example of C-band frequency plan for IT region 2 (Americas)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61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474" y="4257675"/>
            <a:ext cx="3171825" cy="24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1133475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75" y="1268413"/>
            <a:ext cx="4006850" cy="4027487"/>
          </a:xfrm>
        </p:spPr>
        <p:txBody>
          <a:bodyPr/>
          <a:lstStyle/>
          <a:p>
            <a:r>
              <a:rPr lang="en-US" sz="1200" dirty="0" smtClean="0"/>
              <a:t>Used for TX and RX of EM waves</a:t>
            </a:r>
          </a:p>
          <a:p>
            <a:r>
              <a:rPr lang="en-US" sz="1200" dirty="0" smtClean="0"/>
              <a:t>Characterized by the</a:t>
            </a:r>
          </a:p>
          <a:p>
            <a:pPr lvl="1"/>
            <a:r>
              <a:rPr lang="en-US" sz="1200" dirty="0" smtClean="0"/>
              <a:t>Antenna gain</a:t>
            </a:r>
          </a:p>
          <a:p>
            <a:pPr lvl="1"/>
            <a:r>
              <a:rPr lang="en-US" sz="1200" dirty="0" smtClean="0"/>
              <a:t>Antenna pattern</a:t>
            </a:r>
          </a:p>
          <a:p>
            <a:pPr lvl="1"/>
            <a:r>
              <a:rPr lang="en-US" sz="1200" dirty="0" smtClean="0"/>
              <a:t>Beamwidth</a:t>
            </a:r>
          </a:p>
          <a:p>
            <a:pPr lvl="1"/>
            <a:r>
              <a:rPr lang="en-US" sz="1200" dirty="0" smtClean="0"/>
              <a:t>Efficiency </a:t>
            </a:r>
          </a:p>
          <a:p>
            <a:pPr lvl="1"/>
            <a:r>
              <a:rPr lang="en-US" sz="1200" dirty="0" smtClean="0"/>
              <a:t>Impedance</a:t>
            </a:r>
          </a:p>
          <a:p>
            <a:r>
              <a:rPr lang="en-US" sz="1200" dirty="0" smtClean="0"/>
              <a:t>In satellite communication – antenna is critical</a:t>
            </a:r>
          </a:p>
          <a:p>
            <a:pPr lvl="1"/>
            <a:r>
              <a:rPr lang="en-US" sz="1200" dirty="0" smtClean="0"/>
              <a:t>Light weight</a:t>
            </a:r>
          </a:p>
          <a:p>
            <a:pPr lvl="1"/>
            <a:r>
              <a:rPr lang="en-US" sz="1200" dirty="0" smtClean="0"/>
              <a:t>High gain (narrow beam)</a:t>
            </a:r>
          </a:p>
          <a:p>
            <a:pPr lvl="1"/>
            <a:r>
              <a:rPr lang="en-US" sz="1200" dirty="0" smtClean="0"/>
              <a:t>High efficiency</a:t>
            </a:r>
          </a:p>
          <a:p>
            <a:pPr lvl="1"/>
            <a:r>
              <a:rPr lang="en-US" sz="1200" dirty="0" smtClean="0"/>
              <a:t>Polarization purity</a:t>
            </a:r>
          </a:p>
          <a:p>
            <a:r>
              <a:rPr lang="en-US" sz="1200" dirty="0" smtClean="0"/>
              <a:t>Satellite usually has 2 antenna systems</a:t>
            </a:r>
          </a:p>
          <a:p>
            <a:pPr lvl="1"/>
            <a:r>
              <a:rPr lang="en-US" sz="1200" dirty="0" smtClean="0"/>
              <a:t>Communication</a:t>
            </a:r>
          </a:p>
          <a:p>
            <a:pPr lvl="1"/>
            <a:r>
              <a:rPr lang="en-US" sz="1200" dirty="0" smtClean="0"/>
              <a:t>TTC&amp;M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29325" y="2190750"/>
            <a:ext cx="2781300" cy="1885950"/>
            <a:chOff x="5553075" y="2705100"/>
            <a:chExt cx="2781300" cy="1885950"/>
          </a:xfrm>
        </p:grpSpPr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3075" y="2705100"/>
              <a:ext cx="2781300" cy="188595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5591175" y="4438650"/>
              <a:ext cx="14859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09728" bIns="0" numCol="1" rtlCol="0" anchor="t" anchorCtr="0" compatLnSpc="1">
              <a:prstTxWarp prst="textNoShape">
                <a:avLst/>
              </a:prstTxWarp>
            </a:bodyPr>
            <a:lstStyle/>
            <a:p>
              <a:pPr marL="230188" marR="0" indent="-230188" algn="ctr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FF9900"/>
                </a:buClr>
                <a:buSzTx/>
                <a:buFont typeface="Wingdings" pitchFamily="2" charset="2"/>
                <a:buChar char="Ø"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724525" y="1381125"/>
            <a:ext cx="200977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Example of a satellite antenna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25" y="4257675"/>
            <a:ext cx="218122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Antenna pattern parameters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6725" y="5857875"/>
            <a:ext cx="218122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Elements of a satellite</a:t>
            </a:r>
          </a:p>
          <a:p>
            <a:pPr>
              <a:buNone/>
            </a:pPr>
            <a:r>
              <a:rPr lang="en-US" sz="1600" dirty="0" smtClean="0"/>
              <a:t>Note: 2 antennas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satellite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220788"/>
            <a:ext cx="3797300" cy="2655887"/>
          </a:xfrm>
        </p:spPr>
        <p:txBody>
          <a:bodyPr/>
          <a:lstStyle/>
          <a:p>
            <a:r>
              <a:rPr lang="en-US" sz="1400" dirty="0" smtClean="0"/>
              <a:t>Wire antennas (UHF &amp; VHF)</a:t>
            </a:r>
          </a:p>
          <a:p>
            <a:pPr lvl="1"/>
            <a:r>
              <a:rPr lang="en-US" sz="1400" dirty="0" smtClean="0"/>
              <a:t>TTC&amp;M</a:t>
            </a:r>
          </a:p>
          <a:p>
            <a:pPr lvl="1"/>
            <a:r>
              <a:rPr lang="en-US" sz="1400" dirty="0" smtClean="0"/>
              <a:t>Mobile users on the ground</a:t>
            </a:r>
          </a:p>
          <a:p>
            <a:r>
              <a:rPr lang="en-US" sz="1400" dirty="0" smtClean="0"/>
              <a:t>Horn + reflector antennas (dishes)</a:t>
            </a:r>
          </a:p>
          <a:p>
            <a:pPr lvl="1"/>
            <a:r>
              <a:rPr lang="en-US" sz="1400" dirty="0" smtClean="0"/>
              <a:t>Antenna arrays</a:t>
            </a:r>
          </a:p>
          <a:p>
            <a:pPr lvl="1"/>
            <a:r>
              <a:rPr lang="en-US" sz="1400" dirty="0" smtClean="0"/>
              <a:t>Feeds for reflectors (high gain)</a:t>
            </a:r>
          </a:p>
          <a:p>
            <a:r>
              <a:rPr lang="en-US" sz="1400" dirty="0" smtClean="0"/>
              <a:t>Multiple feeds + reflector (phased arrays)</a:t>
            </a:r>
          </a:p>
          <a:p>
            <a:pPr lvl="1"/>
            <a:r>
              <a:rPr lang="en-US" sz="1400" dirty="0" smtClean="0"/>
              <a:t>Used to generate multiple beams </a:t>
            </a:r>
          </a:p>
          <a:p>
            <a:pPr lvl="1"/>
            <a:r>
              <a:rPr lang="en-US" sz="1400" dirty="0" smtClean="0"/>
              <a:t>Used for pattern shaping</a:t>
            </a:r>
          </a:p>
          <a:p>
            <a:pPr lvl="1"/>
            <a:endParaRPr lang="en-US" sz="1400" dirty="0" smtClean="0"/>
          </a:p>
          <a:p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94200" y="1220787"/>
            <a:ext cx="37973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9728" bIns="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Antenna coverage may be</a:t>
            </a:r>
          </a:p>
          <a:p>
            <a:pPr marL="687388" lvl="1" indent="-230188" algn="l">
              <a:buFont typeface="Courier New" pitchFamily="49" charset="0"/>
              <a:buChar char="o"/>
            </a:pPr>
            <a:r>
              <a:rPr lang="en-US" sz="1400" kern="0" dirty="0" smtClean="0">
                <a:latin typeface="+mn-lt"/>
              </a:rPr>
              <a:t>Global beam – cover as much as possible (17 degrees of beamwidth from GEO)</a:t>
            </a:r>
          </a:p>
          <a:p>
            <a:pPr marL="687388" lvl="1" indent="-230188" algn="l">
              <a:buFont typeface="Courier New" pitchFamily="49" charset="0"/>
              <a:buChar char="o"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Spot beams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– cover smaller area on the ground</a:t>
            </a:r>
          </a:p>
          <a:p>
            <a:pPr marL="1144588" lvl="2" indent="-230188" algn="l">
              <a:buFont typeface="Arial" pitchFamily="34" charset="0"/>
              <a:buChar char="•"/>
            </a:pPr>
            <a:r>
              <a:rPr lang="en-US" sz="1400" kern="0" baseline="0" dirty="0" smtClean="0">
                <a:latin typeface="+mn-lt"/>
              </a:rPr>
              <a:t>Multiple</a:t>
            </a:r>
            <a:r>
              <a:rPr lang="en-US" sz="1400" kern="0" dirty="0" smtClean="0">
                <a:latin typeface="+mn-lt"/>
              </a:rPr>
              <a:t> switched beams</a:t>
            </a:r>
          </a:p>
          <a:p>
            <a:pPr marL="1144588" lvl="2" indent="-230188" algn="l">
              <a:buFont typeface="Arial" pitchFamily="34" charset="0"/>
              <a:buChar char="•"/>
            </a:pPr>
            <a:r>
              <a:rPr lang="en-US" sz="1400" kern="0" dirty="0" smtClean="0">
                <a:latin typeface="+mn-lt"/>
              </a:rPr>
              <a:t>Phase array beams</a:t>
            </a:r>
          </a:p>
          <a:p>
            <a:pPr marL="1144588" lvl="2" indent="-230188" algn="l">
              <a:buFont typeface="Arial" pitchFamily="34" charset="0"/>
              <a:buChar char="•"/>
            </a:pPr>
            <a:r>
              <a:rPr lang="en-US" sz="1400" kern="0" dirty="0" smtClean="0">
                <a:latin typeface="+mn-lt"/>
              </a:rPr>
              <a:t>Orthogonally polarized beams</a:t>
            </a:r>
          </a:p>
          <a:p>
            <a:pPr marL="230188" indent="-230188" algn="l"/>
            <a:endParaRPr lang="en-US" sz="1400" kern="0" dirty="0" smtClean="0">
              <a:latin typeface="+mn-lt"/>
            </a:endParaRPr>
          </a:p>
          <a:p>
            <a:pPr marL="1144588" lvl="2" indent="-230188" algn="l">
              <a:buFont typeface="Courier New" pitchFamily="49" charset="0"/>
              <a:buChar char="o"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230188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Tx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2150" marR="0" lvl="1" indent="-230188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Tx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5" descr="amc6_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9575" y="4449202"/>
            <a:ext cx="3267075" cy="2229860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4536948"/>
            <a:ext cx="3352800" cy="197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6802" y="4086225"/>
            <a:ext cx="396454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AMC-6 coverage – example of global coverage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21049" y="4105275"/>
            <a:ext cx="490865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err="1" smtClean="0"/>
              <a:t>ViaSat</a:t>
            </a:r>
            <a:r>
              <a:rPr lang="en-US" sz="1400" dirty="0" smtClean="0"/>
              <a:t> (</a:t>
            </a:r>
            <a:r>
              <a:rPr lang="en-US" sz="1400" dirty="0" err="1" smtClean="0"/>
              <a:t>WildBlue</a:t>
            </a:r>
            <a:r>
              <a:rPr lang="en-US" sz="1400" dirty="0" smtClean="0"/>
              <a:t>) – example of spot beam global coverage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573213"/>
            <a:ext cx="4206875" cy="560387"/>
          </a:xfrm>
        </p:spPr>
        <p:txBody>
          <a:bodyPr/>
          <a:lstStyle/>
          <a:p>
            <a:r>
              <a:rPr lang="en-US" sz="1600" dirty="0" smtClean="0"/>
              <a:t>Approximate relationships – used for nominal planning and feasibility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0978" y="2324100"/>
            <a:ext cx="1930337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Gain of an antenna</a:t>
            </a:r>
            <a:endParaRPr lang="en-US" sz="1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03349" y="2765425"/>
          <a:ext cx="1330325" cy="6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812520" imgH="393480" progId="Equation.3">
                  <p:embed/>
                </p:oleObj>
              </mc:Choice>
              <mc:Fallback>
                <p:oleObj name="Equation" r:id="rId3" imgW="8125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49" y="2765425"/>
                        <a:ext cx="1330325" cy="6443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0476" y="3505200"/>
            <a:ext cx="3243132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smtClean="0"/>
              <a:t>– antenna aperture in m^2</a:t>
            </a:r>
          </a:p>
          <a:p>
            <a:pPr algn="l">
              <a:buNone/>
            </a:pPr>
            <a:r>
              <a:rPr lang="en-US" sz="1600" i="1" dirty="0" smtClean="0">
                <a:latin typeface="Symbol" pitchFamily="18" charset="2"/>
              </a:rPr>
              <a:t>l</a:t>
            </a:r>
            <a:r>
              <a:rPr lang="en-US" sz="1600" dirty="0" smtClean="0"/>
              <a:t> – wavelength in m</a:t>
            </a:r>
          </a:p>
          <a:p>
            <a:pPr algn="l">
              <a:buNone/>
            </a:pPr>
            <a:r>
              <a:rPr lang="en-US" sz="1600" i="1" dirty="0" err="1" smtClean="0">
                <a:latin typeface="Symbol" pitchFamily="18" charset="2"/>
              </a:rPr>
              <a:t>h</a:t>
            </a:r>
            <a:r>
              <a:rPr lang="en-US" sz="1600" baseline="-25000" dirty="0" err="1" smtClean="0"/>
              <a:t>A</a:t>
            </a:r>
            <a:r>
              <a:rPr lang="en-US" sz="1600" dirty="0" smtClean="0"/>
              <a:t> – aperture efficiency (0.55-0.8)</a:t>
            </a:r>
            <a:endParaRPr lang="en-US" sz="16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82796" y="4781550"/>
            <a:ext cx="3491661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For circular antenna with diameter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371600" y="5237163"/>
          <a:ext cx="143351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876240" imgH="469800" progId="Equation.3">
                  <p:embed/>
                </p:oleObj>
              </mc:Choice>
              <mc:Fallback>
                <p:oleObj name="Equation" r:id="rId5" imgW="87624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237163"/>
                        <a:ext cx="1433513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23535" y="2333625"/>
            <a:ext cx="4039888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3dB beamwidth of the antenna in degrees </a:t>
            </a:r>
            <a:endParaRPr lang="en-US" sz="16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446713" y="2909888"/>
          <a:ext cx="14557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7" imgW="888840" imgH="228600" progId="Equation.3">
                  <p:embed/>
                </p:oleObj>
              </mc:Choice>
              <mc:Fallback>
                <p:oleObj name="Equation" r:id="rId7" imgW="8888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2909888"/>
                        <a:ext cx="1455737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89126" y="3314700"/>
            <a:ext cx="316909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D –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dimension of the antenna in the beamwidth plane</a:t>
            </a:r>
            <a:endParaRPr lang="en-US" sz="1600" baseline="-25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9915" y="4076700"/>
            <a:ext cx="4091185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Relationship between beamwidth and gain </a:t>
            </a:r>
            <a:endParaRPr lang="en-US" sz="1600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495925" y="4560888"/>
          <a:ext cx="18716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9" imgW="1143000" imgH="457200" progId="Equation.3">
                  <p:embed/>
                </p:oleObj>
              </mc:Choice>
              <mc:Fallback>
                <p:oleObj name="Equation" r:id="rId9" imgW="11430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4560888"/>
                        <a:ext cx="1871663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2875" y="5753100"/>
            <a:ext cx="372427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Note:  all antenna gains are linear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0825" y="1563688"/>
            <a:ext cx="4019550" cy="3611562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The Earth is viewed at the angle of 17 degrees form geo stationary orbit.  What are dimensions of a horn antenna that provides global coverage at 4GHz?  What would be a gain of that antenna?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Answer: 	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i="1" dirty="0" err="1" smtClean="0"/>
              <a:t>/</a:t>
            </a:r>
            <a:r>
              <a:rPr lang="en-US" sz="1400" i="1" dirty="0" err="1" smtClean="0">
                <a:latin typeface="Symbol" pitchFamily="18" charset="2"/>
              </a:rPr>
              <a:t>l</a:t>
            </a:r>
            <a:r>
              <a:rPr lang="en-US" sz="1400" dirty="0" smtClean="0"/>
              <a:t> = 4.4</a:t>
            </a:r>
          </a:p>
          <a:p>
            <a:pPr>
              <a:buNone/>
            </a:pPr>
            <a:r>
              <a:rPr lang="en-US" sz="1400" dirty="0" smtClean="0"/>
              <a:t>		at 4GHz,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dirty="0" smtClean="0"/>
              <a:t> = 0.33m</a:t>
            </a:r>
          </a:p>
          <a:p>
            <a:pPr>
              <a:buNone/>
            </a:pPr>
            <a:r>
              <a:rPr lang="en-US" sz="1400" dirty="0" smtClean="0"/>
              <a:t>		Gain: 20dB in the main beam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1850" y="1506538"/>
            <a:ext cx="4019550" cy="3611562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Continental US subtends angle of approximately  6 by 3 degrees when viewed from the geostationary orbit.  What dimensions must reflector antenna have to illuminate half of the area with circular beam of 3 degrees at 11GHz? What would be dimensions of the reflector that illuminates the whole area?  What is a gain of such antenna (assume 60% efficiency)?</a:t>
            </a:r>
          </a:p>
          <a:p>
            <a:pPr>
              <a:buNone/>
            </a:pPr>
            <a:r>
              <a:rPr lang="en-US" sz="1400" dirty="0" smtClean="0"/>
              <a:t>Answer 1 : D = 0.68m</a:t>
            </a:r>
          </a:p>
          <a:p>
            <a:pPr>
              <a:buNone/>
            </a:pPr>
            <a:r>
              <a:rPr lang="en-US" sz="1400" dirty="0" smtClean="0"/>
              <a:t>Answer 2:  D1 = 0.68m, D2 = 034m</a:t>
            </a:r>
          </a:p>
          <a:p>
            <a:pPr>
              <a:buNone/>
            </a:pPr>
            <a:r>
              <a:rPr lang="en-US" sz="1400" dirty="0" smtClean="0"/>
              <a:t>Answer 3:	g = 32.6dB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_Agil">
  <a:themeElements>
    <a:clrScheme name="OH_Agil.pot 1">
      <a:dk1>
        <a:srgbClr val="000000"/>
      </a:dk1>
      <a:lt1>
        <a:srgbClr val="FFFFFF"/>
      </a:lt1>
      <a:dk2>
        <a:srgbClr val="0085D5"/>
      </a:dk2>
      <a:lt2>
        <a:srgbClr val="777777"/>
      </a:lt2>
      <a:accent1>
        <a:srgbClr val="7EAC28"/>
      </a:accent1>
      <a:accent2>
        <a:srgbClr val="DB8E1E"/>
      </a:accent2>
      <a:accent3>
        <a:srgbClr val="FFFFFF"/>
      </a:accent3>
      <a:accent4>
        <a:srgbClr val="000000"/>
      </a:accent4>
      <a:accent5>
        <a:srgbClr val="C0D2AC"/>
      </a:accent5>
      <a:accent6>
        <a:srgbClr val="C6801A"/>
      </a:accent6>
      <a:hlink>
        <a:srgbClr val="8BAFE0"/>
      </a:hlink>
      <a:folHlink>
        <a:srgbClr val="A7214F"/>
      </a:folHlink>
    </a:clrScheme>
    <a:fontScheme name="OH_Agil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09728" bIns="0" numCol="1" anchor="t" anchorCtr="0" compatLnSpc="1">
        <a:prstTxWarp prst="textNoShape">
          <a:avLst/>
        </a:prstTxWarp>
      </a:bodyPr>
      <a:lstStyle>
        <a:defPPr marL="230188" marR="0" indent="-230188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50000"/>
          </a:spcAft>
          <a:buClr>
            <a:srgbClr val="FF9900"/>
          </a:buClr>
          <a:buSzTx/>
          <a:buFont typeface="Wingdings" pitchFamily="2" charset="2"/>
          <a:buChar char="Ø"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09728" bIns="0" numCol="1" anchor="t" anchorCtr="0" compatLnSpc="1">
        <a:prstTxWarp prst="textNoShape">
          <a:avLst/>
        </a:prstTxWarp>
      </a:bodyPr>
      <a:lstStyle>
        <a:defPPr marL="230188" marR="0" indent="-230188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50000"/>
          </a:spcAft>
          <a:buClr>
            <a:srgbClr val="FF9900"/>
          </a:buClr>
          <a:buSzTx/>
          <a:buFont typeface="Wingdings" pitchFamily="2" charset="2"/>
          <a:buChar char="Ø"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H_Agil.pot 1">
        <a:dk1>
          <a:srgbClr val="000000"/>
        </a:dk1>
        <a:lt1>
          <a:srgbClr val="FFFFFF"/>
        </a:lt1>
        <a:dk2>
          <a:srgbClr val="0085D5"/>
        </a:dk2>
        <a:lt2>
          <a:srgbClr val="777777"/>
        </a:lt2>
        <a:accent1>
          <a:srgbClr val="7EAC28"/>
        </a:accent1>
        <a:accent2>
          <a:srgbClr val="DB8E1E"/>
        </a:accent2>
        <a:accent3>
          <a:srgbClr val="FFFFFF"/>
        </a:accent3>
        <a:accent4>
          <a:srgbClr val="000000"/>
        </a:accent4>
        <a:accent5>
          <a:srgbClr val="C0D2AC"/>
        </a:accent5>
        <a:accent6>
          <a:srgbClr val="C6801A"/>
        </a:accent6>
        <a:hlink>
          <a:srgbClr val="8BAFE0"/>
        </a:hlink>
        <a:folHlink>
          <a:srgbClr val="A72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C:\HP\i\ms\off97pro\32.0\template\Agilent\OH_Agil.pot</Template>
  <TotalTime>26605</TotalTime>
  <Words>815</Words>
  <Application>Microsoft Office PowerPoint</Application>
  <PresentationFormat>Formát listu (8,5 x 11")</PresentationFormat>
  <Paragraphs>134</Paragraphs>
  <Slides>10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9" baseType="lpstr">
      <vt:lpstr>Arial</vt:lpstr>
      <vt:lpstr>Arial Unicode MS</vt:lpstr>
      <vt:lpstr>Courier New</vt:lpstr>
      <vt:lpstr>Symbol</vt:lpstr>
      <vt:lpstr>Tahoma</vt:lpstr>
      <vt:lpstr>Times New Roman</vt:lpstr>
      <vt:lpstr>Wingdings</vt:lpstr>
      <vt:lpstr>OH_Agil</vt:lpstr>
      <vt:lpstr>Equation</vt:lpstr>
      <vt:lpstr>Prezentácia programu PowerPoint</vt:lpstr>
      <vt:lpstr>Outline </vt:lpstr>
      <vt:lpstr>Simplified double conversion transponder</vt:lpstr>
      <vt:lpstr>Regenerative transponders</vt:lpstr>
      <vt:lpstr>Satellite transponders – example of frequency plan</vt:lpstr>
      <vt:lpstr>Antennas</vt:lpstr>
      <vt:lpstr>Types of satellite antennas</vt:lpstr>
      <vt:lpstr>Basic relationships</vt:lpstr>
      <vt:lpstr>Examples </vt:lpstr>
      <vt:lpstr>Some practical considerations</vt:lpstr>
    </vt:vector>
  </TitlesOfParts>
  <Company>QualiTest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Gladiator Startup 1.0</dc:title>
  <dc:creator>Charles Amoury</dc:creator>
  <cp:lastModifiedBy>Stanislav Marchevský</cp:lastModifiedBy>
  <cp:revision>1103</cp:revision>
  <cp:lastPrinted>2001-08-28T15:53:09Z</cp:lastPrinted>
  <dcterms:created xsi:type="dcterms:W3CDTF">2001-06-08T16:19:41Z</dcterms:created>
  <dcterms:modified xsi:type="dcterms:W3CDTF">2018-11-04T21:04:53Z</dcterms:modified>
</cp:coreProperties>
</file>