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3"/>
  </p:notesMasterIdLst>
  <p:handoutMasterIdLst>
    <p:handoutMasterId r:id="rId14"/>
  </p:handoutMasterIdLst>
  <p:sldIdLst>
    <p:sldId id="276" r:id="rId2"/>
    <p:sldId id="327" r:id="rId3"/>
    <p:sldId id="328" r:id="rId4"/>
    <p:sldId id="329" r:id="rId5"/>
    <p:sldId id="330" r:id="rId6"/>
    <p:sldId id="331" r:id="rId7"/>
    <p:sldId id="333" r:id="rId8"/>
    <p:sldId id="336" r:id="rId9"/>
    <p:sldId id="332" r:id="rId10"/>
    <p:sldId id="334" r:id="rId11"/>
    <p:sldId id="335" r:id="rId12"/>
  </p:sldIdLst>
  <p:sldSz cx="9144000" cy="6858000" type="letter"/>
  <p:notesSz cx="6854825" cy="9083675"/>
  <p:defaultTextStyle>
    <a:defPPr>
      <a:defRPr lang="en-US"/>
    </a:defPPr>
    <a:lvl1pPr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95000"/>
      </a:lnSpc>
      <a:spcBef>
        <a:spcPct val="0"/>
      </a:spcBef>
      <a:spcAft>
        <a:spcPct val="50000"/>
      </a:spcAft>
      <a:buClr>
        <a:srgbClr val="FF9900"/>
      </a:buClr>
      <a:buFont typeface="Wingdings" pitchFamily="2" charset="2"/>
      <a:buChar char="Ø"/>
      <a:defRPr sz="2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60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36A0"/>
    <a:srgbClr val="FF5050"/>
    <a:srgbClr val="CC99FF"/>
    <a:srgbClr val="808080"/>
    <a:srgbClr val="FF9900"/>
    <a:srgbClr val="2B2B2B"/>
    <a:srgbClr val="FF0000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59" autoAdjust="0"/>
    <p:restoredTop sz="99000" autoAdjust="0"/>
  </p:normalViewPr>
  <p:slideViewPr>
    <p:cSldViewPr snapToGrid="0">
      <p:cViewPr varScale="1">
        <p:scale>
          <a:sx n="88" d="100"/>
          <a:sy n="88" d="100"/>
        </p:scale>
        <p:origin x="1589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66" d="100"/>
          <a:sy n="66" d="100"/>
        </p:scale>
        <p:origin x="-2772" y="-156"/>
      </p:cViewPr>
      <p:guideLst>
        <p:guide orient="horz" pos="2860"/>
        <p:guide pos="215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46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4608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37588"/>
            <a:ext cx="2970213" cy="446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1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37588"/>
            <a:ext cx="2970212" cy="44608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defRPr sz="1200" b="1" smtClean="0"/>
            </a:lvl1pPr>
          </a:lstStyle>
          <a:p>
            <a:pPr>
              <a:defRPr/>
            </a:pPr>
            <a:fld id="{FEF357B7-D26D-4CE5-8CEC-D77397313F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t" anchorCtr="0" compatLnSpc="1">
            <a:prstTxWarp prst="textNoShape">
              <a:avLst/>
            </a:prstTxWarp>
          </a:bodyPr>
          <a:lstStyle>
            <a:lvl1pPr algn="l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t" anchorCtr="0" compatLnSpc="1">
            <a:prstTxWarp prst="textNoShape">
              <a:avLst/>
            </a:prstTxWarp>
          </a:bodyPr>
          <a:lstStyle>
            <a:lvl1pPr algn="r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5700" y="679450"/>
            <a:ext cx="4546600" cy="34083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13238"/>
            <a:ext cx="5026025" cy="409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0"/>
            <a:r>
              <a:rPr lang="en-US" altLang="en-US" noProof="0" smtClean="0"/>
              <a:t>Second level</a:t>
            </a:r>
          </a:p>
          <a:p>
            <a:pPr lvl="0"/>
            <a:r>
              <a:rPr lang="en-US" altLang="en-US" noProof="0" smtClean="0"/>
              <a:t>Third level</a:t>
            </a:r>
          </a:p>
          <a:p>
            <a:pPr lvl="0"/>
            <a:r>
              <a:rPr lang="en-US" altLang="en-US" noProof="0" smtClean="0"/>
              <a:t>Fourth level</a:t>
            </a:r>
          </a:p>
          <a:p>
            <a:pPr lvl="0"/>
            <a:r>
              <a:rPr lang="en-US" altLang="en-US" noProof="0" smtClean="0"/>
              <a:t>Fifth level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9650"/>
            <a:ext cx="29702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b" anchorCtr="0" compatLnSpc="1">
            <a:prstTxWarp prst="textNoShape">
              <a:avLst/>
            </a:prstTxWarp>
          </a:bodyPr>
          <a:lstStyle>
            <a:lvl1pPr algn="l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29650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82" tIns="46041" rIns="92082" bIns="46041" numCol="1" anchor="b" anchorCtr="0" compatLnSpc="1">
            <a:prstTxWarp prst="textNoShape">
              <a:avLst/>
            </a:prstTxWarp>
          </a:bodyPr>
          <a:lstStyle>
            <a:lvl1pPr algn="r" defTabSz="922338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200" smtClean="0"/>
            </a:lvl1pPr>
          </a:lstStyle>
          <a:p>
            <a:pPr>
              <a:defRPr/>
            </a:pPr>
            <a:fld id="{FE0421AE-5552-4FB1-B923-4DF389D0C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E431F5-1578-4230-9A38-27017180C00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31850" y="679450"/>
            <a:ext cx="5289550" cy="3967163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788" y="4808538"/>
            <a:ext cx="5530850" cy="4089400"/>
          </a:xfrm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F7442D-3933-4CB3-8FC9-15CE73C62A18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3638" y="684213"/>
            <a:ext cx="4533900" cy="3400425"/>
          </a:xfrm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16413"/>
            <a:ext cx="5029200" cy="4083050"/>
          </a:xfrm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1676400" y="1066800"/>
            <a:ext cx="7086600" cy="0"/>
          </a:xfrm>
          <a:prstGeom prst="line">
            <a:avLst/>
          </a:prstGeom>
          <a:noFill/>
          <a:ln w="25400" cap="sq">
            <a:solidFill>
              <a:srgbClr val="000066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5" name="Picture 16" descr="FloridaTech_Seal_colo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8888" y="4197350"/>
            <a:ext cx="1447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9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7200" y="395288"/>
            <a:ext cx="8228013" cy="1143000"/>
          </a:xfrm>
        </p:spPr>
        <p:txBody>
          <a:bodyPr/>
          <a:lstStyle>
            <a:lvl1pPr>
              <a:defRPr sz="2400">
                <a:solidFill>
                  <a:srgbClr val="0000FF"/>
                </a:solidFill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29380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08000" y="1992313"/>
            <a:ext cx="8235950" cy="1349375"/>
          </a:xfrm>
        </p:spPr>
        <p:txBody>
          <a:bodyPr rIns="0"/>
          <a:lstStyle>
            <a:lvl1pPr marL="0" indent="0">
              <a:lnSpc>
                <a:spcPct val="100000"/>
              </a:lnSpc>
              <a:buClr>
                <a:schemeClr val="bg1"/>
              </a:buClr>
              <a:buFont typeface="Wingdings" pitchFamily="2" charset="2"/>
              <a:buNone/>
              <a:defRPr sz="3200">
                <a:solidFill>
                  <a:srgbClr val="000000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B0CD332B-0288-4F57-871F-674D8E030C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352425"/>
            <a:ext cx="2052637" cy="4832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2425"/>
            <a:ext cx="6008688" cy="4832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003D0228-E7C9-4F1D-88A5-C755B1F75C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2425"/>
            <a:ext cx="8213725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79425" y="1573213"/>
            <a:ext cx="8191500" cy="3611562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85CB7DE3-BE22-44E6-AC8F-F129A7F03A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DA461CC-CF1F-41CA-B7D7-AFF33C31A9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5" name="Rectangle 4"/>
          <p:cNvSpPr/>
          <p:nvPr userDrawn="1"/>
        </p:nvSpPr>
        <p:spPr bwMode="auto">
          <a:xfrm>
            <a:off x="3905250" y="6477000"/>
            <a:ext cx="1771650" cy="2667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962400" y="6381750"/>
            <a:ext cx="1676400" cy="3619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CC0BF58E-0440-4072-A99E-DA559D4571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9425" y="1573213"/>
            <a:ext cx="4019550" cy="3611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1375" y="1573213"/>
            <a:ext cx="4019550" cy="3611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BA8CD881-7DE7-408E-924E-A7F38ED343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971925" y="6477000"/>
            <a:ext cx="1657350" cy="2381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 userDrawn="1"/>
        </p:nvSpPr>
        <p:spPr bwMode="auto">
          <a:xfrm>
            <a:off x="3790949" y="6296025"/>
            <a:ext cx="2047875" cy="43815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109728" bIns="0" numCol="1" rtlCol="0" anchor="t" anchorCtr="0" compatLnSpc="1">
            <a:prstTxWarp prst="textNoShape">
              <a:avLst/>
            </a:prstTxWarp>
          </a:bodyPr>
          <a:lstStyle/>
          <a:p>
            <a:pPr marL="230188" marR="0" indent="-230188" algn="ctr" defTabSz="914400" rtl="0" eaLnBrk="0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50000"/>
              </a:spcAft>
              <a:buClr>
                <a:srgbClr val="FF9900"/>
              </a:buClr>
              <a:buSzTx/>
              <a:buFont typeface="Wingdings" pitchFamily="2" charset="2"/>
              <a:buChar char="Ø"/>
              <a:tabLst/>
            </a:pPr>
            <a:endParaRPr kumimoji="0" lang="en-US" sz="2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6DD7122F-656F-494B-AE97-0DE1083CD7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C8F13FDA-41E8-4AB3-B558-69217CD94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29423298-122E-4136-9053-8D5A282C00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8C130180-AB1D-48B7-BBE2-C82F205F9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Page </a:t>
            </a:r>
            <a:fld id="{FFD007EA-FA99-46DF-BAC4-9D8D18CD39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9425" y="1573213"/>
            <a:ext cx="8191500" cy="361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109728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Style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52425"/>
            <a:ext cx="8213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Headline</a:t>
            </a:r>
          </a:p>
        </p:txBody>
      </p:sp>
      <p:sp>
        <p:nvSpPr>
          <p:cNvPr id="2283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6750" y="6491288"/>
            <a:ext cx="16541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Aft>
                <a:spcPct val="0"/>
              </a:spcAft>
              <a:buClrTx/>
              <a:buFontTx/>
              <a:buNone/>
              <a:defRPr sz="1000" smtClean="0"/>
            </a:lvl1pPr>
          </a:lstStyle>
          <a:p>
            <a:pPr>
              <a:defRPr/>
            </a:pPr>
            <a:r>
              <a:rPr lang="en-US" altLang="en-US"/>
              <a:t>Page </a:t>
            </a:r>
            <a:fld id="{60E13AD0-67D8-4B33-9C8D-E67424BFA4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228360" name="Line 8"/>
          <p:cNvSpPr>
            <a:spLocks noChangeShapeType="1"/>
          </p:cNvSpPr>
          <p:nvPr userDrawn="1"/>
        </p:nvSpPr>
        <p:spPr bwMode="auto">
          <a:xfrm>
            <a:off x="1676400" y="1066800"/>
            <a:ext cx="7086600" cy="0"/>
          </a:xfrm>
          <a:prstGeom prst="line">
            <a:avLst/>
          </a:prstGeom>
          <a:noFill/>
          <a:ln w="25400" cap="sq">
            <a:solidFill>
              <a:srgbClr val="000066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28362" name="Rectangle 10"/>
          <p:cNvSpPr>
            <a:spLocks noChangeArrowheads="1"/>
          </p:cNvSpPr>
          <p:nvPr userDrawn="1"/>
        </p:nvSpPr>
        <p:spPr bwMode="auto">
          <a:xfrm>
            <a:off x="3606800" y="6570663"/>
            <a:ext cx="2092325" cy="115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lIns="0" tIns="0" rIns="109728" bIns="0">
            <a:spAutoFit/>
          </a:bodyPr>
          <a:lstStyle/>
          <a:p>
            <a:pPr marL="692150" indent="-230188" algn="l">
              <a:buClrTx/>
              <a:buFontTx/>
              <a:buNone/>
              <a:defRPr/>
            </a:pPr>
            <a:r>
              <a:rPr lang="en-US" sz="800">
                <a:solidFill>
                  <a:srgbClr val="0000FF"/>
                </a:solidFill>
                <a:latin typeface="Tahoma" pitchFamily="34" charset="0"/>
              </a:rPr>
              <a:t>Florida Institute of technologies</a:t>
            </a:r>
            <a:endParaRPr lang="en-US" sz="800">
              <a:solidFill>
                <a:srgbClr val="0000FF"/>
              </a:solidFill>
            </a:endParaRPr>
          </a:p>
        </p:txBody>
      </p:sp>
      <p:pic>
        <p:nvPicPr>
          <p:cNvPr id="3079" name="Picture 12" descr="noimage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07350" y="5283200"/>
            <a:ext cx="893763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30188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Font typeface="Wingdings" pitchFamily="2" charset="2"/>
        <a:buChar char="Ø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Char char="o"/>
        <a:defRPr sz="2200">
          <a:solidFill>
            <a:schemeClr val="tx1"/>
          </a:solidFill>
          <a:latin typeface="+mn-lt"/>
        </a:defRPr>
      </a:lvl2pPr>
      <a:lvl3pPr marL="1139825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3pPr>
      <a:lvl4pPr marL="1601788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Char char="•"/>
        <a:defRPr sz="2200">
          <a:solidFill>
            <a:schemeClr val="tx1"/>
          </a:solidFill>
          <a:latin typeface="+mn-lt"/>
        </a:defRPr>
      </a:lvl4pPr>
      <a:lvl5pPr marL="20637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5pPr>
      <a:lvl6pPr marL="25209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6pPr>
      <a:lvl7pPr marL="29781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7pPr>
      <a:lvl8pPr marL="34353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8pPr>
      <a:lvl9pPr marL="3892550" indent="-230188" algn="l" rtl="0" eaLnBrk="0" fontAlgn="base" hangingPunct="0">
        <a:lnSpc>
          <a:spcPct val="95000"/>
        </a:lnSpc>
        <a:spcBef>
          <a:spcPct val="0"/>
        </a:spcBef>
        <a:spcAft>
          <a:spcPct val="50000"/>
        </a:spcAft>
        <a:buClr>
          <a:srgbClr val="FF9900"/>
        </a:buClr>
        <a:buSzPct val="50000"/>
        <a:buFont typeface="Wingdings" pitchFamily="2" charset="2"/>
        <a:buChar char="ü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0"/>
          <p:cNvSpPr>
            <a:spLocks noGrp="1" noChangeArrowheads="1"/>
          </p:cNvSpPr>
          <p:nvPr>
            <p:ph type="subTitle" idx="1"/>
          </p:nvPr>
        </p:nvSpPr>
        <p:spPr>
          <a:xfrm>
            <a:off x="361950" y="1382713"/>
            <a:ext cx="8235950" cy="723900"/>
          </a:xfrm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ECE 5233 Satellite Communications</a:t>
            </a:r>
            <a:endParaRPr lang="en-US" dirty="0" smtClean="0"/>
          </a:p>
          <a:p>
            <a:pPr algn="ctr">
              <a:lnSpc>
                <a:spcPct val="80000"/>
              </a:lnSpc>
            </a:pPr>
            <a:r>
              <a:rPr lang="en-US" dirty="0" smtClean="0"/>
              <a:t> </a:t>
            </a:r>
          </a:p>
        </p:txBody>
      </p:sp>
      <p:sp>
        <p:nvSpPr>
          <p:cNvPr id="5123" name="Text Box 71"/>
          <p:cNvSpPr txBox="1">
            <a:spLocks noChangeArrowheads="1"/>
          </p:cNvSpPr>
          <p:nvPr/>
        </p:nvSpPr>
        <p:spPr bwMode="auto">
          <a:xfrm>
            <a:off x="1117600" y="1870075"/>
            <a:ext cx="6734175" cy="23698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109728" bIns="0">
            <a:spAutoFit/>
          </a:bodyPr>
          <a:lstStyle/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/>
              <a:t>Prepared by: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 smtClean="0"/>
              <a:t>Dr</a:t>
            </a:r>
            <a:r>
              <a:rPr lang="en-US" dirty="0"/>
              <a:t>. Ivica Kostanic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b="1" dirty="0" smtClean="0"/>
              <a:t>Lecture 19: Multiple Access Schemes (3)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r>
              <a:rPr lang="en-US" dirty="0" smtClean="0"/>
              <a:t>(Section 6.3 and 6.4 )</a:t>
            </a:r>
          </a:p>
          <a:p>
            <a:pPr marL="230188" indent="-230188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Font typeface="Wingdings" pitchFamily="2" charset="2"/>
              <a:buNone/>
            </a:pPr>
            <a:endParaRPr lang="en-US" b="1" dirty="0"/>
          </a:p>
        </p:txBody>
      </p:sp>
      <p:sp>
        <p:nvSpPr>
          <p:cNvPr id="5124" name="Text Box 72"/>
          <p:cNvSpPr txBox="1">
            <a:spLocks noChangeArrowheads="1"/>
          </p:cNvSpPr>
          <p:nvPr/>
        </p:nvSpPr>
        <p:spPr bwMode="auto">
          <a:xfrm>
            <a:off x="3222625" y="6110288"/>
            <a:ext cx="2814638" cy="292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0" tIns="0" rIns="109728" bIns="0">
            <a:spAutoFit/>
          </a:bodyPr>
          <a:lstStyle/>
          <a:p>
            <a:pPr marL="230188" indent="-230188">
              <a:spcBef>
                <a:spcPct val="50000"/>
              </a:spcBef>
              <a:buFont typeface="Wingdings" pitchFamily="2" charset="2"/>
              <a:buNone/>
            </a:pPr>
            <a:r>
              <a:rPr lang="en-US" sz="2000" dirty="0" smtClean="0"/>
              <a:t>Spring 2011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Transmit power in TDMA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799" y="1506538"/>
            <a:ext cx="7273925" cy="3611562"/>
          </a:xfrm>
        </p:spPr>
        <p:txBody>
          <a:bodyPr/>
          <a:lstStyle/>
          <a:p>
            <a:r>
              <a:rPr lang="en-US" sz="1600" dirty="0" smtClean="0"/>
              <a:t>Earth station access </a:t>
            </a:r>
            <a:r>
              <a:rPr lang="en-US" sz="1600" i="1" dirty="0" smtClean="0"/>
              <a:t>entire</a:t>
            </a:r>
            <a:r>
              <a:rPr lang="en-US" sz="1600" dirty="0" smtClean="0"/>
              <a:t> transponder bandwidth</a:t>
            </a:r>
          </a:p>
          <a:p>
            <a:r>
              <a:rPr lang="en-US" sz="1600" dirty="0" smtClean="0"/>
              <a:t>Noise bandwidth is large </a:t>
            </a:r>
          </a:p>
          <a:p>
            <a:r>
              <a:rPr lang="en-US" sz="1600" dirty="0" smtClean="0"/>
              <a:t>To maintain S/N ratio large signal power is required</a:t>
            </a:r>
          </a:p>
          <a:p>
            <a:r>
              <a:rPr lang="en-US" sz="1600" dirty="0" smtClean="0"/>
              <a:t>Suitable for systems with large data throughput</a:t>
            </a:r>
          </a:p>
          <a:p>
            <a:r>
              <a:rPr lang="en-US" sz="1600" dirty="0" smtClean="0"/>
              <a:t>Not suitable for small earth stations – high power difficult to achieve</a:t>
            </a:r>
          </a:p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581525" y="4257675"/>
            <a:ext cx="2743200" cy="102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Note: ES2 uses the same power even though the amount of data is much smaller</a:t>
            </a:r>
            <a:endParaRPr lang="en-US" sz="1600" dirty="0">
              <a:solidFill>
                <a:srgbClr val="C00000"/>
              </a:solidFill>
            </a:endParaRPr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7238" y="3338513"/>
            <a:ext cx="3209925" cy="322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6.3.2</a:t>
            </a:r>
          </a:p>
          <a:p>
            <a:r>
              <a:rPr lang="en-US" smtClean="0"/>
              <a:t>Example 6.3.3</a:t>
            </a:r>
          </a:p>
          <a:p>
            <a:pPr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r>
              <a:rPr lang="en-US" altLang="en-US"/>
              <a:t>Page </a:t>
            </a:r>
            <a:fld id="{AFC158A9-DAB7-4F01-8E0B-00F15FD76DC0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1453243" y="1624013"/>
            <a:ext cx="6879545" cy="3132137"/>
          </a:xfrm>
        </p:spPr>
        <p:txBody>
          <a:bodyPr/>
          <a:lstStyle/>
          <a:p>
            <a:r>
              <a:rPr lang="en-US" dirty="0" smtClean="0"/>
              <a:t>TDMA link capacity calculation</a:t>
            </a:r>
          </a:p>
          <a:p>
            <a:r>
              <a:rPr lang="en-US" dirty="0" smtClean="0"/>
              <a:t>TDMA efficiency</a:t>
            </a:r>
          </a:p>
          <a:p>
            <a:r>
              <a:rPr lang="en-US" dirty="0" smtClean="0"/>
              <a:t>Synchronization in TDMA networks</a:t>
            </a:r>
          </a:p>
          <a:p>
            <a:r>
              <a:rPr lang="en-US" dirty="0" smtClean="0"/>
              <a:t>Transmit power in TDMA networks</a:t>
            </a:r>
          </a:p>
          <a:p>
            <a:r>
              <a:rPr lang="en-US" dirty="0" smtClean="0"/>
              <a:t>Examples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</p:txBody>
      </p:sp>
      <p:sp>
        <p:nvSpPr>
          <p:cNvPr id="614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	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37872" y="4857750"/>
            <a:ext cx="6963203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Important note: Slides present summary of the results.  Detailed derivations are given in notes.</a:t>
            </a:r>
            <a:endParaRPr lang="en-US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Capacity and efficiency of TDMA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8275" y="1533525"/>
            <a:ext cx="3409950" cy="2927350"/>
          </a:xfrm>
        </p:spPr>
        <p:txBody>
          <a:bodyPr/>
          <a:lstStyle/>
          <a:p>
            <a:r>
              <a:rPr lang="en-US" sz="1800" dirty="0" smtClean="0"/>
              <a:t>Multiple earth station sharing transponder</a:t>
            </a:r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BA8CD881-7DE7-408E-924E-A7F38ED3435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12749" y="4105275"/>
          <a:ext cx="4130146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3" name="Equation" r:id="rId3" imgW="2831760" imgH="457200" progId="Equation.3">
                  <p:embed/>
                </p:oleObj>
              </mc:Choice>
              <mc:Fallback>
                <p:oleObj name="Equation" r:id="rId3" imgW="2831760" imgH="4572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49" y="4105275"/>
                        <a:ext cx="4130146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3814" y="3714750"/>
            <a:ext cx="3530518" cy="326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Time allocated for data transmission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53814" y="4800600"/>
            <a:ext cx="3205493" cy="326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Total available rate for user traffic</a:t>
            </a:r>
            <a:endParaRPr lang="en-US" sz="1600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7200" y="5105400"/>
          <a:ext cx="12954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4" name="Equation" r:id="rId5" imgW="863280" imgH="444240" progId="Equation.3">
                  <p:embed/>
                </p:oleObj>
              </mc:Choice>
              <mc:Fallback>
                <p:oleObj name="Equation" r:id="rId5" imgW="86328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105400"/>
                        <a:ext cx="12954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10964" y="5695950"/>
            <a:ext cx="1989647" cy="326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Rate for the </a:t>
            </a:r>
            <a:r>
              <a:rPr lang="en-US" sz="1600" dirty="0" err="1" smtClean="0"/>
              <a:t>ith</a:t>
            </a:r>
            <a:r>
              <a:rPr lang="en-US" sz="1600" dirty="0" smtClean="0"/>
              <a:t> user</a:t>
            </a:r>
            <a:endParaRPr lang="en-US" sz="1600" dirty="0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476250" y="6075363"/>
          <a:ext cx="3305175" cy="649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5" name="Equation" r:id="rId7" imgW="2400120" imgH="469800" progId="Equation.3">
                  <p:embed/>
                </p:oleObj>
              </mc:Choice>
              <mc:Fallback>
                <p:oleObj name="Equation" r:id="rId7" imgW="2400120" imgH="4698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6075363"/>
                        <a:ext cx="3305175" cy="649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402064" y="2809875"/>
            <a:ext cx="1661993" cy="3262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TDMA efficiency</a:t>
            </a:r>
            <a:endParaRPr lang="en-US" sz="1600" dirty="0"/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5553075" y="3381375"/>
          <a:ext cx="17526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6" name="Equation" r:id="rId9" imgW="1168200" imgH="444240" progId="Equation.3">
                  <p:embed/>
                </p:oleObj>
              </mc:Choice>
              <mc:Fallback>
                <p:oleObj name="Equation" r:id="rId9" imgW="1168200" imgH="4442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075" y="3381375"/>
                        <a:ext cx="1752600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800599" y="4400550"/>
            <a:ext cx="3267075" cy="1618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 1: guard and preamble times are usually the same for all earth stations</a:t>
            </a:r>
          </a:p>
          <a:p>
            <a:pPr algn="l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 2: Rate of transponder depends on the bandwidth and modulation/coding scheme</a:t>
            </a:r>
            <a:endParaRPr lang="en-US" sz="1600" dirty="0">
              <a:solidFill>
                <a:srgbClr val="C00000"/>
              </a:solidFill>
            </a:endParaRP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5775" y="1189638"/>
            <a:ext cx="3971925" cy="2357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573213"/>
            <a:ext cx="8734425" cy="3611562"/>
          </a:xfrm>
        </p:spPr>
        <p:txBody>
          <a:bodyPr/>
          <a:lstStyle/>
          <a:p>
            <a:r>
              <a:rPr lang="en-US" sz="2000" dirty="0" smtClean="0"/>
              <a:t>Consider a satellite with following parameters</a:t>
            </a:r>
          </a:p>
          <a:p>
            <a:pPr lvl="1"/>
            <a:r>
              <a:rPr lang="en-US" sz="1600" dirty="0" smtClean="0"/>
              <a:t>Frame duration: 2ms</a:t>
            </a:r>
          </a:p>
          <a:p>
            <a:pPr lvl="1"/>
            <a:r>
              <a:rPr lang="en-US" sz="1600" dirty="0" smtClean="0"/>
              <a:t>Preamble duration (reference station): 4.77 us</a:t>
            </a:r>
          </a:p>
          <a:p>
            <a:pPr lvl="1"/>
            <a:r>
              <a:rPr lang="en-US" sz="1600" dirty="0" smtClean="0"/>
              <a:t>Preamble duration (other earth stations): 4.63 us</a:t>
            </a:r>
          </a:p>
          <a:p>
            <a:pPr lvl="1"/>
            <a:r>
              <a:rPr lang="en-US" sz="1600" dirty="0" smtClean="0"/>
              <a:t>Guard time: 1.06 us</a:t>
            </a:r>
          </a:p>
          <a:p>
            <a:pPr lvl="1"/>
            <a:r>
              <a:rPr lang="en-US" sz="1600" dirty="0" smtClean="0"/>
              <a:t>Two reference burst per frame and satellite rate of 120Mbps</a:t>
            </a:r>
          </a:p>
          <a:p>
            <a:r>
              <a:rPr lang="en-US" sz="2000" dirty="0" smtClean="0"/>
              <a:t>Determine </a:t>
            </a:r>
          </a:p>
          <a:p>
            <a:pPr lvl="1"/>
            <a:r>
              <a:rPr lang="en-US" sz="1600" dirty="0" smtClean="0"/>
              <a:t>Total user data rate (A: 115.82 Mbps)</a:t>
            </a:r>
          </a:p>
          <a:p>
            <a:pPr lvl="1"/>
            <a:r>
              <a:rPr lang="en-US" sz="1600" dirty="0" smtClean="0"/>
              <a:t>Total user data rate if the satellite is shared by 10 equal earth stations (A: 11.58Mbps)</a:t>
            </a:r>
          </a:p>
          <a:p>
            <a:pPr lvl="1"/>
            <a:r>
              <a:rPr lang="en-US" sz="1600" dirty="0" smtClean="0"/>
              <a:t>TDMA efficiency (96.52%)</a:t>
            </a:r>
            <a:endParaRPr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BA8CD881-7DE7-408E-924E-A7F38ED3435A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6" name="TextBox 5"/>
          <p:cNvSpPr txBox="1"/>
          <p:nvPr/>
        </p:nvSpPr>
        <p:spPr>
          <a:xfrm>
            <a:off x="428625" y="5629275"/>
            <a:ext cx="733425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Note: in satellite networks TDMA efficiency is above 90%</a:t>
            </a:r>
            <a:endParaRPr lang="en-US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TDMA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8450" y="1544637"/>
            <a:ext cx="3921125" cy="4351337"/>
          </a:xfrm>
        </p:spPr>
        <p:txBody>
          <a:bodyPr/>
          <a:lstStyle/>
          <a:p>
            <a:r>
              <a:rPr lang="en-US" sz="1800" dirty="0" smtClean="0"/>
              <a:t>Synchronization stages</a:t>
            </a:r>
          </a:p>
          <a:p>
            <a:pPr lvl="1"/>
            <a:r>
              <a:rPr lang="en-US" sz="1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Carrier recovery </a:t>
            </a:r>
            <a:r>
              <a:rPr lang="en-US" sz="1400" dirty="0" smtClean="0"/>
              <a:t>– required for coherent demodulation </a:t>
            </a:r>
          </a:p>
          <a:p>
            <a:pPr lvl="1"/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Bit synchronization </a:t>
            </a:r>
            <a:r>
              <a:rPr lang="en-US" sz="1400" dirty="0" smtClean="0"/>
              <a:t>– required for matched filter operation</a:t>
            </a:r>
          </a:p>
          <a:p>
            <a:pPr lvl="1"/>
            <a:r>
              <a:rPr lang="en-US" sz="1400" dirty="0" smtClean="0">
                <a:solidFill>
                  <a:srgbClr val="C00000"/>
                </a:solidFill>
              </a:rPr>
              <a:t>Burst synchronization </a:t>
            </a:r>
            <a:r>
              <a:rPr lang="en-US" sz="1400" dirty="0" smtClean="0"/>
              <a:t>– required for decoding of individual earth stations</a:t>
            </a:r>
          </a:p>
          <a:p>
            <a:pPr lvl="1"/>
            <a:r>
              <a:rPr lang="en-US" sz="1400" dirty="0" smtClean="0">
                <a:solidFill>
                  <a:srgbClr val="5936A0"/>
                </a:solidFill>
              </a:rPr>
              <a:t>Frame synchronization </a:t>
            </a:r>
            <a:r>
              <a:rPr lang="en-US" sz="1400" dirty="0" smtClean="0"/>
              <a:t>– required for proper operation of TDMA</a:t>
            </a:r>
          </a:p>
          <a:p>
            <a:r>
              <a:rPr lang="en-US" sz="1800" dirty="0" smtClean="0"/>
              <a:t>Synchronization data is embedded in the burst preamble</a:t>
            </a:r>
          </a:p>
          <a:p>
            <a:pPr lvl="1"/>
            <a:r>
              <a:rPr lang="en-US" sz="1400" dirty="0" smtClean="0"/>
              <a:t>CBTR (Carrier and Bit recovery) and </a:t>
            </a:r>
          </a:p>
          <a:p>
            <a:pPr lvl="1"/>
            <a:r>
              <a:rPr lang="en-US" sz="1400" dirty="0" smtClean="0"/>
              <a:t>UW (Unique Word)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BA8CD881-7DE7-408E-924E-A7F38ED3435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6764" y="1862139"/>
            <a:ext cx="4195761" cy="105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33900" y="1352550"/>
            <a:ext cx="3209925" cy="413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dirty="0" smtClean="0"/>
              <a:t>Preamble example</a:t>
            </a:r>
            <a:endParaRPr lang="en-US" dirty="0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1050" y="3371850"/>
            <a:ext cx="4086225" cy="1838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781550" y="5305425"/>
            <a:ext cx="3209925" cy="355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800" dirty="0" smtClean="0"/>
              <a:t>Block diagram of QPSK RX</a:t>
            </a:r>
            <a:endParaRPr lang="en-US" sz="1800" dirty="0"/>
          </a:p>
        </p:txBody>
      </p:sp>
      <p:sp>
        <p:nvSpPr>
          <p:cNvPr id="10" name="TextBox 9"/>
          <p:cNvSpPr txBox="1"/>
          <p:nvPr/>
        </p:nvSpPr>
        <p:spPr>
          <a:xfrm>
            <a:off x="638175" y="6057900"/>
            <a:ext cx="6572250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Note: CBTR usually has two parts: un-modulated part – carrier recovery, modulated part for bit sync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Unique word decoding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458912"/>
            <a:ext cx="3806825" cy="4789487"/>
          </a:xfrm>
        </p:spPr>
        <p:txBody>
          <a:bodyPr/>
          <a:lstStyle/>
          <a:p>
            <a:r>
              <a:rPr lang="en-US" sz="1600" dirty="0" smtClean="0"/>
              <a:t>Unique word – modulated sequence of noise like autocorrelation properties</a:t>
            </a:r>
          </a:p>
          <a:p>
            <a:r>
              <a:rPr lang="en-US" sz="1600" dirty="0" smtClean="0"/>
              <a:t>Two approaches </a:t>
            </a:r>
          </a:p>
          <a:p>
            <a:pPr lvl="1"/>
            <a:r>
              <a:rPr lang="en-US" sz="1600" dirty="0" smtClean="0"/>
              <a:t>Station identified – different unique word</a:t>
            </a:r>
          </a:p>
          <a:p>
            <a:pPr lvl="1"/>
            <a:r>
              <a:rPr lang="en-US" sz="1600" dirty="0" smtClean="0"/>
              <a:t>Station identified – unique word + signaling</a:t>
            </a:r>
          </a:p>
          <a:p>
            <a:r>
              <a:rPr lang="en-US" sz="1600" dirty="0" smtClean="0"/>
              <a:t>Unique word determines the beginning of the frame at the receive side</a:t>
            </a:r>
          </a:p>
          <a:p>
            <a:r>
              <a:rPr lang="en-US" sz="1600" dirty="0" smtClean="0"/>
              <a:t>It is important that unique word has</a:t>
            </a:r>
          </a:p>
          <a:p>
            <a:pPr lvl="1"/>
            <a:r>
              <a:rPr lang="en-US" sz="1600" dirty="0" smtClean="0"/>
              <a:t>High probability of detection </a:t>
            </a:r>
          </a:p>
          <a:p>
            <a:pPr lvl="1"/>
            <a:r>
              <a:rPr lang="en-US" sz="1600" dirty="0" smtClean="0"/>
              <a:t>Low probability of false alarm</a:t>
            </a:r>
          </a:p>
          <a:p>
            <a:r>
              <a:rPr lang="en-US" sz="1600" dirty="0" smtClean="0"/>
              <a:t>If unique word is not detected – earth station misses the entire frame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  <p:pic>
        <p:nvPicPr>
          <p:cNvPr id="706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1676400"/>
            <a:ext cx="4822031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991100" y="4657725"/>
            <a:ext cx="325755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2000" dirty="0" smtClean="0"/>
              <a:t>Detection of UW sequence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between earth 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35063"/>
            <a:ext cx="4505325" cy="3611562"/>
          </a:xfrm>
        </p:spPr>
        <p:txBody>
          <a:bodyPr/>
          <a:lstStyle/>
          <a:p>
            <a:r>
              <a:rPr lang="en-US" sz="1400" dirty="0" smtClean="0"/>
              <a:t>All earth station burst need to arrive in proper times </a:t>
            </a:r>
          </a:p>
          <a:p>
            <a:r>
              <a:rPr lang="en-US" sz="1400" dirty="0" smtClean="0"/>
              <a:t>For earth station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400" dirty="0" smtClean="0"/>
              <a:t> the burst needs to arrive at the offset </a:t>
            </a:r>
            <a:r>
              <a:rPr lang="en-US" sz="14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4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400" dirty="0" smtClean="0"/>
              <a:t> with respect to reference burst</a:t>
            </a:r>
          </a:p>
          <a:p>
            <a:r>
              <a:rPr lang="en-US" sz="1400" dirty="0" smtClean="0"/>
              <a:t>The path traveled by each signal is different</a:t>
            </a:r>
          </a:p>
          <a:p>
            <a:r>
              <a:rPr lang="en-US" sz="1400" dirty="0" smtClean="0"/>
              <a:t>Define </a:t>
            </a:r>
          </a:p>
          <a:p>
            <a:pPr lvl="1"/>
            <a:r>
              <a:rPr lang="en-US" sz="1400" dirty="0" err="1" smtClean="0"/>
              <a:t>SOTFn</a:t>
            </a:r>
            <a:r>
              <a:rPr lang="en-US" sz="1400" dirty="0" smtClean="0"/>
              <a:t> (Start of Transmit Frame)  – time when the earth station needs to transmit so that its burst is arriving at the time of reference burst</a:t>
            </a:r>
          </a:p>
          <a:p>
            <a:pPr lvl="1"/>
            <a:r>
              <a:rPr lang="en-US" sz="1400" dirty="0" err="1" smtClean="0"/>
              <a:t>SORFn</a:t>
            </a:r>
            <a:r>
              <a:rPr lang="en-US" sz="1400" dirty="0" smtClean="0"/>
              <a:t> (Start of receive Frame) – time when the earth station receives reference burst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3" cstate="print"/>
          <a:srcRect l="44931" t="17471" r="14583" b="19081"/>
          <a:stretch>
            <a:fillRect/>
          </a:stretch>
        </p:blipFill>
        <p:spPr bwMode="auto">
          <a:xfrm>
            <a:off x="4803378" y="1238250"/>
            <a:ext cx="3611511" cy="341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933950" y="4781550"/>
            <a:ext cx="3248025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/>
              <a:t>Example of burst time plan</a:t>
            </a:r>
          </a:p>
          <a:p>
            <a:pPr>
              <a:buNone/>
            </a:pPr>
            <a:r>
              <a:rPr lang="en-US" sz="1600" dirty="0" smtClean="0"/>
              <a:t>(SOTF = start of TX frame)</a:t>
            </a:r>
            <a:endParaRPr lang="en-US" sz="1600" dirty="0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4" cstate="print"/>
          <a:srcRect l="48125" t="39770" r="18194" b="16552"/>
          <a:stretch>
            <a:fillRect/>
          </a:stretch>
        </p:blipFill>
        <p:spPr bwMode="auto">
          <a:xfrm>
            <a:off x="190501" y="3829050"/>
            <a:ext cx="3609974" cy="2828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419351" y="6076950"/>
            <a:ext cx="2286000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/>
              <a:t>Relationship between SOTF and SORF</a:t>
            </a:r>
            <a:endParaRPr lang="en-US" sz="1600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614863" y="5695950"/>
          <a:ext cx="327501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38" name="Equation" r:id="rId5" imgW="2311200" imgH="228600" progId="Equation.3">
                  <p:embed/>
                </p:oleObj>
              </mc:Choice>
              <mc:Fallback>
                <p:oleObj name="Equation" r:id="rId5" imgW="23112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4863" y="5695950"/>
                        <a:ext cx="3275012" cy="323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905375" y="6267450"/>
            <a:ext cx="3076575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Note: earth station needs to estimate </a:t>
            </a:r>
            <a:r>
              <a:rPr lang="en-US" sz="1600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600" i="1" baseline="-25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1600" i="1" baseline="-25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Determination of SORF-SOTF – closed loop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23" y="1516063"/>
            <a:ext cx="3606801" cy="3611562"/>
          </a:xfrm>
        </p:spPr>
        <p:txBody>
          <a:bodyPr/>
          <a:lstStyle/>
          <a:p>
            <a:r>
              <a:rPr lang="en-US" sz="1400" b="1" dirty="0" smtClean="0"/>
              <a:t>Step 1</a:t>
            </a:r>
            <a:r>
              <a:rPr lang="en-US" sz="1400" dirty="0" smtClean="0"/>
              <a:t>. Earth station sends a shortened burst at the best estimate of </a:t>
            </a:r>
            <a:r>
              <a:rPr lang="en-US" sz="1400" dirty="0" err="1" smtClean="0"/>
              <a:t>SOTFn</a:t>
            </a:r>
            <a:endParaRPr lang="en-US" sz="1400" dirty="0" smtClean="0"/>
          </a:p>
          <a:p>
            <a:r>
              <a:rPr lang="en-US" sz="1400" b="1" dirty="0" smtClean="0"/>
              <a:t>Step 2. </a:t>
            </a:r>
            <a:r>
              <a:rPr lang="en-US" sz="1400" dirty="0" smtClean="0"/>
              <a:t>The shortened burst is echoed by the satellite</a:t>
            </a:r>
          </a:p>
          <a:p>
            <a:r>
              <a:rPr lang="en-US" sz="1400" b="1" dirty="0" smtClean="0"/>
              <a:t>Step 3</a:t>
            </a:r>
            <a:r>
              <a:rPr lang="en-US" sz="1400" dirty="0" smtClean="0"/>
              <a:t>. Earth station observes the error between desired and actual arrival of the burst</a:t>
            </a:r>
          </a:p>
          <a:p>
            <a:r>
              <a:rPr lang="en-US" sz="1400" b="1" dirty="0" smtClean="0"/>
              <a:t>Step 4</a:t>
            </a:r>
            <a:r>
              <a:rPr lang="en-US" sz="1400" dirty="0" smtClean="0"/>
              <a:t>. SOTF is adjusted for the error 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 l="47431" t="31954" r="10069" b="18621"/>
          <a:stretch>
            <a:fillRect/>
          </a:stretch>
        </p:blipFill>
        <p:spPr bwMode="auto">
          <a:xfrm>
            <a:off x="3962400" y="1457324"/>
            <a:ext cx="5056579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38124" y="4686300"/>
            <a:ext cx="3819525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Note: shortened burst needs to contain only preamble </a:t>
            </a:r>
            <a:endParaRPr lang="en-US" sz="16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8200" y="5133975"/>
            <a:ext cx="3333750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/>
              <a:t>Time diagram for closed loop SOTF estimation 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4" y="1573213"/>
            <a:ext cx="3730625" cy="3611562"/>
          </a:xfrm>
        </p:spPr>
        <p:txBody>
          <a:bodyPr/>
          <a:lstStyle/>
          <a:p>
            <a:r>
              <a:rPr lang="en-US" sz="1600" dirty="0" smtClean="0"/>
              <a:t>Three stations determine round trip time to the satellite (one is reference and two are auxiliary)</a:t>
            </a:r>
          </a:p>
          <a:p>
            <a:r>
              <a:rPr lang="en-US" sz="1600" dirty="0" smtClean="0"/>
              <a:t>Based on three round trip times satellite is located</a:t>
            </a:r>
          </a:p>
          <a:p>
            <a:r>
              <a:rPr lang="en-US" sz="1600" dirty="0" smtClean="0"/>
              <a:t>Times </a:t>
            </a:r>
            <a:r>
              <a:rPr lang="en-US" sz="16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1600" i="1" baseline="-25000" dirty="0" err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1600" dirty="0" smtClean="0"/>
              <a:t> are calculated and distributed to earth station using signaling</a:t>
            </a:r>
          </a:p>
          <a:p>
            <a:pPr>
              <a:buNone/>
            </a:pPr>
            <a:r>
              <a:rPr lang="en-US" sz="1600" dirty="0" smtClean="0"/>
              <a:t> 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Page </a:t>
            </a:r>
            <a:fld id="{FDA461CC-CF1F-41CA-B7D7-AFF33C31A9BA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352425"/>
            <a:ext cx="8213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Determination of SORF-SOTF – closed loop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/>
          <a:srcRect l="51111" t="28966" r="20139" b="21149"/>
          <a:stretch>
            <a:fillRect/>
          </a:stretch>
        </p:blipFill>
        <p:spPr bwMode="auto">
          <a:xfrm>
            <a:off x="4438650" y="1438275"/>
            <a:ext cx="3943350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610100" y="5734050"/>
            <a:ext cx="3333750" cy="56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600" dirty="0" smtClean="0"/>
              <a:t>Time diagram for open loop SOTF estimation 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28650" y="4543425"/>
            <a:ext cx="3295650" cy="794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None/>
            </a:pPr>
            <a:r>
              <a:rPr lang="en-US" sz="1600" dirty="0" smtClean="0">
                <a:solidFill>
                  <a:srgbClr val="C00000"/>
                </a:solidFill>
              </a:rPr>
              <a:t>Note: open loop is used frequently in systems that have assignment on demand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H_Agil">
  <a:themeElements>
    <a:clrScheme name="OH_Agil.pot 1">
      <a:dk1>
        <a:srgbClr val="000000"/>
      </a:dk1>
      <a:lt1>
        <a:srgbClr val="FFFFFF"/>
      </a:lt1>
      <a:dk2>
        <a:srgbClr val="0085D5"/>
      </a:dk2>
      <a:lt2>
        <a:srgbClr val="777777"/>
      </a:lt2>
      <a:accent1>
        <a:srgbClr val="7EAC28"/>
      </a:accent1>
      <a:accent2>
        <a:srgbClr val="DB8E1E"/>
      </a:accent2>
      <a:accent3>
        <a:srgbClr val="FFFFFF"/>
      </a:accent3>
      <a:accent4>
        <a:srgbClr val="000000"/>
      </a:accent4>
      <a:accent5>
        <a:srgbClr val="C0D2AC"/>
      </a:accent5>
      <a:accent6>
        <a:srgbClr val="C6801A"/>
      </a:accent6>
      <a:hlink>
        <a:srgbClr val="8BAFE0"/>
      </a:hlink>
      <a:folHlink>
        <a:srgbClr val="A7214F"/>
      </a:folHlink>
    </a:clrScheme>
    <a:fontScheme name="OH_Agil.po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09728" bIns="0" numCol="1" anchor="t" anchorCtr="0" compatLnSpc="1">
        <a:prstTxWarp prst="textNoShape">
          <a:avLst/>
        </a:prstTxWarp>
      </a:bodyPr>
      <a:lstStyle>
        <a:defPPr marL="230188" marR="0" indent="-230188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50000"/>
          </a:spcAft>
          <a:buClr>
            <a:srgbClr val="FF9900"/>
          </a:buClr>
          <a:buSzTx/>
          <a:buFont typeface="Wingdings" pitchFamily="2" charset="2"/>
          <a:buChar char="Ø"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0" tIns="0" rIns="109728" bIns="0" numCol="1" anchor="t" anchorCtr="0" compatLnSpc="1">
        <a:prstTxWarp prst="textNoShape">
          <a:avLst/>
        </a:prstTxWarp>
      </a:bodyPr>
      <a:lstStyle>
        <a:defPPr marL="230188" marR="0" indent="-230188" algn="ctr" defTabSz="914400" rtl="0" eaLnBrk="0" fontAlgn="base" latinLnBrk="0" hangingPunct="0">
          <a:lnSpc>
            <a:spcPct val="95000"/>
          </a:lnSpc>
          <a:spcBef>
            <a:spcPct val="0"/>
          </a:spcBef>
          <a:spcAft>
            <a:spcPct val="50000"/>
          </a:spcAft>
          <a:buClr>
            <a:srgbClr val="FF9900"/>
          </a:buClr>
          <a:buSzTx/>
          <a:buFont typeface="Wingdings" pitchFamily="2" charset="2"/>
          <a:buChar char="Ø"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H_Agil.pot 1">
        <a:dk1>
          <a:srgbClr val="000000"/>
        </a:dk1>
        <a:lt1>
          <a:srgbClr val="FFFFFF"/>
        </a:lt1>
        <a:dk2>
          <a:srgbClr val="0085D5"/>
        </a:dk2>
        <a:lt2>
          <a:srgbClr val="777777"/>
        </a:lt2>
        <a:accent1>
          <a:srgbClr val="7EAC28"/>
        </a:accent1>
        <a:accent2>
          <a:srgbClr val="DB8E1E"/>
        </a:accent2>
        <a:accent3>
          <a:srgbClr val="FFFFFF"/>
        </a:accent3>
        <a:accent4>
          <a:srgbClr val="000000"/>
        </a:accent4>
        <a:accent5>
          <a:srgbClr val="C0D2AC"/>
        </a:accent5>
        <a:accent6>
          <a:srgbClr val="C6801A"/>
        </a:accent6>
        <a:hlink>
          <a:srgbClr val="8BAFE0"/>
        </a:hlink>
        <a:folHlink>
          <a:srgbClr val="A7214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C:\HP\i\ms\off97pro\32.0\template\Agilent\OH_Agil.pot</Template>
  <TotalTime>31872</TotalTime>
  <Words>703</Words>
  <Application>Microsoft Office PowerPoint</Application>
  <PresentationFormat>Formát listu (8,5 x 11")</PresentationFormat>
  <Paragraphs>106</Paragraphs>
  <Slides>11</Slides>
  <Notes>2</Notes>
  <HiddenSlides>0</HiddenSlides>
  <MMClips>0</MMClips>
  <ScaleCrop>false</ScaleCrop>
  <HeadingPairs>
    <vt:vector size="8" baseType="variant">
      <vt:variant>
        <vt:lpstr>Použité písma</vt:lpstr>
      </vt:variant>
      <vt:variant>
        <vt:i4>5</vt:i4>
      </vt:variant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8" baseType="lpstr">
      <vt:lpstr>Arial</vt:lpstr>
      <vt:lpstr>Arial Unicode MS</vt:lpstr>
      <vt:lpstr>Tahoma</vt:lpstr>
      <vt:lpstr>Times New Roman</vt:lpstr>
      <vt:lpstr>Wingdings</vt:lpstr>
      <vt:lpstr>OH_Agil</vt:lpstr>
      <vt:lpstr>Equation</vt:lpstr>
      <vt:lpstr>Prezentácia programu PowerPoint</vt:lpstr>
      <vt:lpstr>Outline </vt:lpstr>
      <vt:lpstr>Capacity and efficiency of TDMA </vt:lpstr>
      <vt:lpstr>Example</vt:lpstr>
      <vt:lpstr>TDMA synchronization</vt:lpstr>
      <vt:lpstr>Unique word decoding</vt:lpstr>
      <vt:lpstr>Synchronization between earth stations</vt:lpstr>
      <vt:lpstr>Determination of SORF-SOTF – closed loop</vt:lpstr>
      <vt:lpstr>Prezentácia programu PowerPoint</vt:lpstr>
      <vt:lpstr>Transmit power in TDMA networks</vt:lpstr>
      <vt:lpstr>Examples</vt:lpstr>
    </vt:vector>
  </TitlesOfParts>
  <Company>QualiTest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Gladiator Startup 1.0</dc:title>
  <dc:creator>Charles Amoury</dc:creator>
  <cp:lastModifiedBy>Stanislav Marchevský</cp:lastModifiedBy>
  <cp:revision>1620</cp:revision>
  <cp:lastPrinted>2001-08-28T15:53:09Z</cp:lastPrinted>
  <dcterms:created xsi:type="dcterms:W3CDTF">2001-06-08T16:19:41Z</dcterms:created>
  <dcterms:modified xsi:type="dcterms:W3CDTF">2018-11-04T21:02:31Z</dcterms:modified>
</cp:coreProperties>
</file>