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3" r:id="rId4"/>
    <p:sldMasterId id="2147483698" r:id="rId5"/>
  </p:sldMasterIdLst>
  <p:notesMasterIdLst>
    <p:notesMasterId r:id="rId71"/>
  </p:notesMasterIdLst>
  <p:handoutMasterIdLst>
    <p:handoutMasterId r:id="rId72"/>
  </p:handoutMasterIdLst>
  <p:sldIdLst>
    <p:sldId id="256" r:id="rId6"/>
    <p:sldId id="300" r:id="rId7"/>
    <p:sldId id="296" r:id="rId8"/>
    <p:sldId id="301" r:id="rId9"/>
    <p:sldId id="286" r:id="rId10"/>
    <p:sldId id="302" r:id="rId11"/>
    <p:sldId id="257" r:id="rId12"/>
    <p:sldId id="303" r:id="rId13"/>
    <p:sldId id="265" r:id="rId14"/>
    <p:sldId id="304" r:id="rId15"/>
    <p:sldId id="266" r:id="rId16"/>
    <p:sldId id="305" r:id="rId17"/>
    <p:sldId id="267" r:id="rId18"/>
    <p:sldId id="306" r:id="rId19"/>
    <p:sldId id="268" r:id="rId20"/>
    <p:sldId id="307" r:id="rId21"/>
    <p:sldId id="269" r:id="rId22"/>
    <p:sldId id="308" r:id="rId23"/>
    <p:sldId id="271" r:id="rId24"/>
    <p:sldId id="309" r:id="rId25"/>
    <p:sldId id="295" r:id="rId26"/>
    <p:sldId id="310" r:id="rId27"/>
    <p:sldId id="287" r:id="rId28"/>
    <p:sldId id="299" r:id="rId29"/>
    <p:sldId id="311" r:id="rId30"/>
    <p:sldId id="289" r:id="rId31"/>
    <p:sldId id="312" r:id="rId32"/>
    <p:sldId id="290" r:id="rId33"/>
    <p:sldId id="313" r:id="rId34"/>
    <p:sldId id="292" r:id="rId35"/>
    <p:sldId id="314" r:id="rId36"/>
    <p:sldId id="293" r:id="rId37"/>
    <p:sldId id="315" r:id="rId38"/>
    <p:sldId id="294" r:id="rId39"/>
    <p:sldId id="316" r:id="rId40"/>
    <p:sldId id="297" r:id="rId41"/>
    <p:sldId id="29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7" r:id="rId70"/>
  </p:sldIdLst>
  <p:sldSz cx="9144000" cy="6858000" type="screen4x3"/>
  <p:notesSz cx="6935788"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2">
          <p15:clr>
            <a:srgbClr val="A4A3A4"/>
          </p15:clr>
        </p15:guide>
        <p15:guide id="2" pos="216">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2" autoAdjust="0"/>
    <p:restoredTop sz="86232" autoAdjust="0"/>
  </p:normalViewPr>
  <p:slideViewPr>
    <p:cSldViewPr snapToGrid="0">
      <p:cViewPr varScale="1">
        <p:scale>
          <a:sx n="66" d="100"/>
          <a:sy n="66" d="100"/>
        </p:scale>
        <p:origin x="1224" y="53"/>
      </p:cViewPr>
      <p:guideLst>
        <p:guide orient="horz" pos="432"/>
        <p:guide pos="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3300" y="-9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883"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884"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885" name="Rectangle 5"/>
          <p:cNvSpPr>
            <a:spLocks noGrp="1" noChangeArrowheads="1"/>
          </p:cNvSpPr>
          <p:nvPr>
            <p:ph type="sldNum" sz="quarter" idx="3"/>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0641F7-4B3B-4D21-9111-EFBCAEFE1919}" type="slidenum">
              <a:rPr lang="en-US"/>
              <a:pPr/>
              <a:t>‹#›</a:t>
            </a:fld>
            <a:endParaRPr lang="en-US"/>
          </a:p>
        </p:txBody>
      </p:sp>
    </p:spTree>
    <p:extLst>
      <p:ext uri="{BB962C8B-B14F-4D97-AF65-F5344CB8AC3E}">
        <p14:creationId xmlns:p14="http://schemas.microsoft.com/office/powerpoint/2010/main" val="235801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1859"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1860" name="Rectangle 4"/>
          <p:cNvSpPr>
            <a:spLocks noGrp="1" noRot="1" noChangeAspect="1" noChangeArrowheads="1" noTextEdit="1"/>
          </p:cNvSpPr>
          <p:nvPr>
            <p:ph type="sldImg" idx="2"/>
          </p:nvPr>
        </p:nvSpPr>
        <p:spPr bwMode="auto">
          <a:xfrm>
            <a:off x="1162050" y="692150"/>
            <a:ext cx="4611688" cy="3457575"/>
          </a:xfrm>
          <a:prstGeom prst="rect">
            <a:avLst/>
          </a:prstGeom>
          <a:noFill/>
          <a:ln w="9525">
            <a:solidFill>
              <a:srgbClr val="000000"/>
            </a:solidFill>
            <a:miter lim="800000"/>
            <a:headEnd/>
            <a:tailEnd/>
          </a:ln>
          <a:effectLst/>
        </p:spPr>
      </p:sp>
      <p:sp>
        <p:nvSpPr>
          <p:cNvPr id="121861" name="Rectangle 5"/>
          <p:cNvSpPr>
            <a:spLocks noGrp="1" noChangeArrowheads="1"/>
          </p:cNvSpPr>
          <p:nvPr>
            <p:ph type="body" sz="quarter" idx="3"/>
          </p:nvPr>
        </p:nvSpPr>
        <p:spPr bwMode="auto">
          <a:xfrm>
            <a:off x="693738" y="4379913"/>
            <a:ext cx="5548312"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1863" name="Rectangle 7"/>
          <p:cNvSpPr>
            <a:spLocks noGrp="1" noChangeArrowheads="1"/>
          </p:cNvSpPr>
          <p:nvPr>
            <p:ph type="sldNum" sz="quarter" idx="5"/>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7EE27A1-B4AF-4224-BB3A-035E98A3549F}" type="slidenum">
              <a:rPr lang="en-US"/>
              <a:pPr/>
              <a:t>‹#›</a:t>
            </a:fld>
            <a:endParaRPr lang="en-US"/>
          </a:p>
        </p:txBody>
      </p:sp>
    </p:spTree>
    <p:extLst>
      <p:ext uri="{BB962C8B-B14F-4D97-AF65-F5344CB8AC3E}">
        <p14:creationId xmlns:p14="http://schemas.microsoft.com/office/powerpoint/2010/main" val="25501463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Magnetometers are vector sensors which measure the strength and direction of then Earth's magnetic field to determine the orientation of a spacecraft with respect to the local magnetic field</a:t>
            </a:r>
            <a:r>
              <a:rPr lang="en-US" sz="1400" dirty="0"/>
              <a:t>.</a:t>
            </a:r>
          </a:p>
          <a:p>
            <a:endParaRPr lang="en-US" dirty="0"/>
          </a:p>
          <a:p>
            <a:r>
              <a:rPr lang="en-US" dirty="0"/>
              <a:t>Output</a:t>
            </a:r>
            <a:r>
              <a:rPr lang="en-US" baseline="0" dirty="0"/>
              <a:t> of the Flux gate sensor is passed through an amplifier section. This signal is converted into the Digital domain and sent to the FPGA. Required data formatting is done in the FPGA and is sent to the ADCS FPGA using the LVDS interface. </a:t>
            </a:r>
          </a:p>
          <a:p>
            <a:endParaRPr lang="en-US" baseline="0" dirty="0"/>
          </a:p>
          <a:p>
            <a:r>
              <a:rPr lang="en-US" baseline="0" dirty="0"/>
              <a:t>ADC for this system requires a resolution of 16 bits, bipolar input and a sampling frequency of 2MSPS. AD1671 is the competition.</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a:t>
            </a:r>
            <a:r>
              <a:rPr lang="en-US" baseline="0" dirty="0"/>
              <a:t> the general Electrical Power System for the satellite. </a:t>
            </a:r>
          </a:p>
          <a:p>
            <a:endParaRPr lang="en-US" baseline="0" dirty="0"/>
          </a:p>
          <a:p>
            <a:r>
              <a:rPr lang="en-US" baseline="0" dirty="0"/>
              <a:t>The Power from the main bus is stepped to down to required voltages and currents as shown.</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a:t>
            </a:r>
            <a:r>
              <a:rPr lang="en-US" baseline="0" dirty="0"/>
              <a:t> Most important part of a satellite. The On-Board Computer and Data Handling systems collects the data from all the subsystems, processes these data and takes the required action accordingly. </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In a communications satellite, a transponder gathers signals over a range of uplink frequencies and re-transmits them on a different set of downlink frequencies to receivers on Earth, often without changing the content of the received signal or signals.</a:t>
            </a:r>
          </a:p>
          <a:p>
            <a:endParaRPr lang="en-US" sz="1200"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Lunar Laser Ranging Instrument (LLRI) proposed for the first Indian lunar mission Chandrayaan-1 is aimed to study the topography of the Moon’s surface and its gravitational field by precisely measuring the altitude from a polar orbit around the Moon. Altimetry data close to the poles of the Moon would also be available from the instrument.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The output of the Avalanche</a:t>
            </a:r>
            <a:r>
              <a:rPr lang="en-US" sz="1200" baseline="0" dirty="0"/>
              <a:t> Photodiode passed through a </a:t>
            </a:r>
            <a:r>
              <a:rPr lang="en-US" sz="1200" baseline="0" dirty="0" err="1"/>
              <a:t>bandpass</a:t>
            </a:r>
            <a:r>
              <a:rPr lang="en-US" sz="1200" baseline="0" dirty="0"/>
              <a:t> filter and sent to the amplifier section. 	The CFD unit compares it’s input with the emitted laser beam (Phase Comparison) and hence the altitude is determined accordingly.</a:t>
            </a: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The Cloud-Aerosol LIDAR with Orthogonal Polarization (CALIOP) will provide profiles of total backscatter at two wavelengths, from which aerosol and cloud profiles will be derived.</a:t>
            </a:r>
          </a:p>
          <a:p>
            <a:endParaRPr lang="en-US" dirty="0"/>
          </a:p>
          <a:p>
            <a:r>
              <a:rPr lang="en-US" dirty="0"/>
              <a:t>Uses two 14-bit ADCs to get a effective resolution of 22-Bits.</a:t>
            </a:r>
            <a:r>
              <a:rPr lang="en-US" baseline="0" dirty="0"/>
              <a:t> Typical Sampling rate is 10MSPS. The Pre-Amplifier section is optional. The PGA in the ADC can be used to get the required signal strength. If this method is used, then a buffering stage will be required between the APD and the ADC. The digital data is sent to the FPGA and then to the OBC using the LVDS Driver and the </a:t>
            </a:r>
            <a:r>
              <a:rPr lang="en-US" baseline="0" dirty="0" err="1"/>
              <a:t>SerDes</a:t>
            </a:r>
            <a:r>
              <a:rPr lang="en-US" baseline="0" dirty="0"/>
              <a:t>. The control signals can be sent using the LVDS interface and the data using the </a:t>
            </a:r>
            <a:r>
              <a:rPr lang="en-US" baseline="0" dirty="0" err="1"/>
              <a:t>SerDes</a:t>
            </a:r>
            <a:r>
              <a:rPr lang="en-US" baseline="0" dirty="0"/>
              <a:t>. </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The XGRS is a remote sensing instrument. From orbits of 35 to 100 km, it remotely senses the characteristic X-ray and gamma-ray emissions from the asteroid surface. </a:t>
            </a:r>
          </a:p>
          <a:p>
            <a:r>
              <a:rPr lang="en-US" sz="1200" dirty="0"/>
              <a:t>It also aims to study solar flares.</a:t>
            </a:r>
          </a:p>
          <a:p>
            <a:r>
              <a:rPr lang="en-US" sz="1200" dirty="0"/>
              <a:t>The</a:t>
            </a:r>
            <a:r>
              <a:rPr lang="en-US" sz="1200" baseline="0" dirty="0"/>
              <a:t> CZT (Cadmium Zinc Telluride) or the PMT ( Photon Multiplier Tube) requires a fast response Pre-Amplifier (High BW and Slew Rate). The output of the amplifier is usually spikes. This signal is given a proper shape using a Analog or Digital Pseudo Gaussian Shaper. The final stage of the Pseudo Gaussian Shaper is a LPF. This signal is sampled and sent to the OBC using the LVDS interface.</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t>Synthetic-aperture radar</a:t>
            </a:r>
            <a:r>
              <a:rPr lang="en-US" sz="1200" dirty="0"/>
              <a:t> (SAR) is a form of radar whose defining characteristic is its use of relative motion, between an antenna and its target region, to provide distinctive long-term coherent-signal variations, that are exploited to obtain fine spatial resolution. </a:t>
            </a:r>
          </a:p>
          <a:p>
            <a:endParaRPr lang="en-US" sz="1200" dirty="0"/>
          </a:p>
          <a:p>
            <a:r>
              <a:rPr lang="en-US" sz="1200" dirty="0"/>
              <a:t>The frequency range used</a:t>
            </a:r>
            <a:r>
              <a:rPr lang="en-US" sz="1200" baseline="0" dirty="0"/>
              <a:t> can vary from 1GHz-10GHz. </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200" b="0" dirty="0"/>
              <a:t>The primary goal of the communication subsystem is to provide a link to relay data findings and send commands to and from the Satellite.</a:t>
            </a:r>
          </a:p>
          <a:p>
            <a:pPr>
              <a:buFontTx/>
              <a:buNone/>
            </a:pPr>
            <a:endParaRPr lang="en-US" sz="1200" b="0" dirty="0"/>
          </a:p>
          <a:p>
            <a:pPr>
              <a:buFontTx/>
              <a:buNone/>
            </a:pPr>
            <a:r>
              <a:rPr lang="en-US" sz="1200" b="0" dirty="0"/>
              <a:t>Different frequency bands for communication are:-</a:t>
            </a:r>
          </a:p>
          <a:p>
            <a:pPr>
              <a:buFontTx/>
              <a:buChar char="•"/>
            </a:pPr>
            <a:r>
              <a:rPr lang="en-US" sz="1200" b="0" dirty="0"/>
              <a:t>VHF band- 137-138 MHz – Downlink &amp; 148-150 MHz – Uplink Ex:- </a:t>
            </a:r>
            <a:r>
              <a:rPr lang="en-US" sz="1200" b="0" dirty="0" err="1"/>
              <a:t>Aryabhata</a:t>
            </a:r>
            <a:r>
              <a:rPr lang="en-US" sz="1200" b="0" dirty="0"/>
              <a:t>, </a:t>
            </a:r>
            <a:r>
              <a:rPr lang="en-US" sz="1200" b="0" dirty="0" err="1"/>
              <a:t>Rohini</a:t>
            </a:r>
            <a:endParaRPr lang="en-US" sz="1200" b="0" dirty="0"/>
          </a:p>
          <a:p>
            <a:pPr>
              <a:buFontTx/>
              <a:buChar char="•"/>
            </a:pPr>
            <a:r>
              <a:rPr lang="en-US" sz="1200" b="0" dirty="0"/>
              <a:t>S band- 2.2-2.29 GHz – Downlink &amp; 2.025- 2.29 GHz – Uplink Ex:- IRS, SROSS</a:t>
            </a:r>
          </a:p>
          <a:p>
            <a:pPr>
              <a:buFontTx/>
              <a:buChar char="•"/>
            </a:pPr>
            <a:r>
              <a:rPr lang="en-US" sz="1200" b="0" dirty="0"/>
              <a:t>C band- 3.7-4.2 GHz – Downlink &amp; 5.925-6.425 GHz – Uplink Ex:- INSAT, GSAT</a:t>
            </a:r>
          </a:p>
          <a:p>
            <a:pPr>
              <a:buFontTx/>
              <a:buChar char="•"/>
            </a:pPr>
            <a:r>
              <a:rPr lang="en-US" sz="1200" b="0" dirty="0"/>
              <a:t>Ku band- 11.45-11.7 GHz – Downlink &amp; 14.0-14.5 GHz – Uplink Ex:- INSAT 2C/2D as redundancy.</a:t>
            </a:r>
          </a:p>
          <a:p>
            <a:endParaRPr lang="en-US" b="0"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38</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Block Diagram</a:t>
            </a:r>
            <a:r>
              <a:rPr lang="en-US" baseline="0" dirty="0"/>
              <a:t> of a Satellite</a:t>
            </a:r>
          </a:p>
          <a:p>
            <a:pPr>
              <a:buFont typeface="Arial" pitchFamily="34" charset="0"/>
              <a:buChar char="•"/>
            </a:pPr>
            <a:r>
              <a:rPr lang="en-US" baseline="0" dirty="0"/>
              <a:t> Attitude Determination and Control System- Determines the attitude of the satellite and orientation of the satellite is done accordingly.</a:t>
            </a:r>
          </a:p>
          <a:p>
            <a:pPr>
              <a:buFont typeface="Arial" pitchFamily="34" charset="0"/>
              <a:buChar char="•"/>
            </a:pPr>
            <a:r>
              <a:rPr lang="en-US" baseline="0" dirty="0"/>
              <a:t>On Board Computer and Data Handling – The On Board Computer is responsible for taking all the major decisions on the satellite.</a:t>
            </a:r>
          </a:p>
          <a:p>
            <a:pPr>
              <a:buFont typeface="Arial" pitchFamily="34" charset="0"/>
              <a:buChar char="•"/>
            </a:pPr>
            <a:r>
              <a:rPr lang="en-US" baseline="0" dirty="0"/>
              <a:t>Communication System – For communicating with the Ground Station</a:t>
            </a:r>
          </a:p>
          <a:p>
            <a:pPr>
              <a:buFont typeface="Arial" pitchFamily="34" charset="0"/>
              <a:buChar char="•"/>
            </a:pPr>
            <a:r>
              <a:rPr lang="en-US" baseline="0" dirty="0"/>
              <a:t>Payloads – Different Payload on the satellite perform definite functions.</a:t>
            </a:r>
          </a:p>
          <a:p>
            <a:pPr>
              <a:buFont typeface="Arial" pitchFamily="34" charset="0"/>
              <a:buChar char="•"/>
            </a:pPr>
            <a:r>
              <a:rPr lang="en-US" baseline="0" dirty="0"/>
              <a:t>Electrical Power Systems – Distribution of required power for each subsystem.</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39</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40</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41</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E78AEEF-788F-46F4-A2D6-9D26C800C18A}" type="slidenum">
              <a:rPr lang="en-US" smtClean="0">
                <a:latin typeface="Arial" pitchFamily="34" charset="0"/>
              </a:rPr>
              <a:pPr/>
              <a:t>42</a:t>
            </a:fld>
            <a:endParaRPr lang="en-US">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12DA124-F7C9-4F66-B76F-793B2211B8F2}" type="slidenum">
              <a:rPr lang="en-US" smtClean="0">
                <a:solidFill>
                  <a:srgbClr val="000000"/>
                </a:solidFill>
                <a:latin typeface="Arial" pitchFamily="34" charset="0"/>
              </a:rPr>
              <a:pPr/>
              <a:t>43</a:t>
            </a:fld>
            <a:endParaRPr lang="en-US">
              <a:solidFill>
                <a:srgbClr val="000000"/>
              </a:solidFill>
              <a:latin typeface="Arial" pitchFamily="34" charset="0"/>
            </a:endParaRPr>
          </a:p>
        </p:txBody>
      </p:sp>
      <p:sp>
        <p:nvSpPr>
          <p:cNvPr id="67587" name="Rectangle 2"/>
          <p:cNvSpPr>
            <a:spLocks noGrp="1" noRot="1" noChangeAspect="1" noChangeArrowheads="1" noTextEdit="1"/>
          </p:cNvSpPr>
          <p:nvPr>
            <p:ph type="sldImg"/>
          </p:nvPr>
        </p:nvSpPr>
        <p:spPr>
          <a:xfrm>
            <a:off x="1163638" y="690563"/>
            <a:ext cx="4608512" cy="3457575"/>
          </a:xfrm>
          <a:ln/>
        </p:spPr>
      </p:sp>
      <p:sp>
        <p:nvSpPr>
          <p:cNvPr id="67588" name="Rectangle 3"/>
          <p:cNvSpPr>
            <a:spLocks noGrp="1" noChangeArrowheads="1"/>
          </p:cNvSpPr>
          <p:nvPr>
            <p:ph type="body" idx="1"/>
          </p:nvPr>
        </p:nvSpPr>
        <p:spPr>
          <a:xfrm>
            <a:off x="693579" y="4377995"/>
            <a:ext cx="5548630" cy="4152292"/>
          </a:xfrm>
          <a:noFill/>
          <a:ln/>
        </p:spPr>
        <p:txBody>
          <a:bodyPr/>
          <a:lstStyle/>
          <a:p>
            <a:pPr eaLnBrk="1" hangingPunct="1"/>
            <a:endParaRPr 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44</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99F6794-6577-42C9-8F5B-60644A9AA7F9}" type="slidenum">
              <a:rPr lang="en-US" smtClean="0">
                <a:latin typeface="Arial" pitchFamily="34" charset="0"/>
              </a:rPr>
              <a:pPr/>
              <a:t>45</a:t>
            </a:fld>
            <a:endParaRPr lang="en-US">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46</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47</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48</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Attitude</a:t>
            </a:r>
            <a:r>
              <a:rPr lang="en-US" baseline="0" dirty="0"/>
              <a:t> Determination and Control System. Data is taken from all the Sensors and the orientation of the Satellite is done accordingly.</a:t>
            </a:r>
          </a:p>
        </p:txBody>
      </p:sp>
      <p:sp>
        <p:nvSpPr>
          <p:cNvPr id="4" name="Slide Number Placeholder 3"/>
          <p:cNvSpPr>
            <a:spLocks noGrp="1"/>
          </p:cNvSpPr>
          <p:nvPr>
            <p:ph type="sldNum" sz="quarter" idx="10"/>
          </p:nvPr>
        </p:nvSpPr>
        <p:spPr/>
        <p:txBody>
          <a:bodyPr/>
          <a:lstStyle/>
          <a:p>
            <a:fld id="{27EE27A1-B4AF-4224-BB3A-035E98A3549F}"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49</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50</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51</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52</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661DB8E-31A7-47EE-9188-0E399459D4A9}" type="slidenum">
              <a:rPr lang="en-US" b="1" smtClean="0">
                <a:solidFill>
                  <a:srgbClr val="000000"/>
                </a:solidFill>
                <a:latin typeface="Arial" pitchFamily="34" charset="0"/>
              </a:rPr>
              <a:pPr/>
              <a:t>54</a:t>
            </a:fld>
            <a:endParaRPr lang="en-US" b="1">
              <a:solidFill>
                <a:srgbClr val="000000"/>
              </a:solidFill>
              <a:latin typeface="Arial" pitchFamily="34" charset="0"/>
            </a:endParaRPr>
          </a:p>
        </p:txBody>
      </p:sp>
      <p:sp>
        <p:nvSpPr>
          <p:cNvPr id="73731" name="Rectangle 2"/>
          <p:cNvSpPr>
            <a:spLocks noGrp="1" noRot="1" noChangeAspect="1" noChangeArrowheads="1" noTextEdit="1"/>
          </p:cNvSpPr>
          <p:nvPr>
            <p:ph type="sldImg"/>
          </p:nvPr>
        </p:nvSpPr>
        <p:spPr>
          <a:xfrm>
            <a:off x="1163638" y="690563"/>
            <a:ext cx="4608512" cy="3457575"/>
          </a:xfrm>
          <a:ln/>
        </p:spPr>
      </p:sp>
      <p:sp>
        <p:nvSpPr>
          <p:cNvPr id="73732" name="Rectangle 3"/>
          <p:cNvSpPr>
            <a:spLocks noGrp="1" noChangeArrowheads="1"/>
          </p:cNvSpPr>
          <p:nvPr>
            <p:ph type="body" idx="1"/>
          </p:nvPr>
        </p:nvSpPr>
        <p:spPr>
          <a:xfrm>
            <a:off x="693579" y="4377995"/>
            <a:ext cx="5548630" cy="4152292"/>
          </a:xfrm>
          <a:noFill/>
          <a:ln/>
        </p:spPr>
        <p:txBody>
          <a:bodyPr/>
          <a:lstStyle/>
          <a:p>
            <a:pPr eaLnBrk="1" hangingPunct="1"/>
            <a:endParaRPr lang="en-US">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AED81CF-4556-46A7-8BE2-F40F0BB211C4}" type="slidenum">
              <a:rPr lang="en-US" b="1" smtClean="0">
                <a:solidFill>
                  <a:srgbClr val="000000"/>
                </a:solidFill>
                <a:latin typeface="Arial" pitchFamily="34" charset="0"/>
              </a:rPr>
              <a:pPr/>
              <a:t>56</a:t>
            </a:fld>
            <a:endParaRPr lang="en-US" b="1">
              <a:solidFill>
                <a:srgbClr val="000000"/>
              </a:solidFill>
              <a:latin typeface="Arial" pitchFamily="34" charset="0"/>
            </a:endParaRPr>
          </a:p>
        </p:txBody>
      </p:sp>
      <p:sp>
        <p:nvSpPr>
          <p:cNvPr id="83971" name="Rectangle 2"/>
          <p:cNvSpPr>
            <a:spLocks noGrp="1" noRot="1" noChangeAspect="1" noChangeArrowheads="1" noTextEdit="1"/>
          </p:cNvSpPr>
          <p:nvPr>
            <p:ph type="sldImg"/>
          </p:nvPr>
        </p:nvSpPr>
        <p:spPr>
          <a:xfrm>
            <a:off x="1163638" y="690563"/>
            <a:ext cx="4608512" cy="3457575"/>
          </a:xfrm>
          <a:ln/>
        </p:spPr>
      </p:sp>
      <p:sp>
        <p:nvSpPr>
          <p:cNvPr id="83972" name="Rectangle 3"/>
          <p:cNvSpPr>
            <a:spLocks noGrp="1" noChangeArrowheads="1"/>
          </p:cNvSpPr>
          <p:nvPr>
            <p:ph type="body" idx="1"/>
          </p:nvPr>
        </p:nvSpPr>
        <p:spPr>
          <a:xfrm>
            <a:off x="693579" y="4377995"/>
            <a:ext cx="5548630" cy="4152292"/>
          </a:xfrm>
          <a:noFill/>
          <a:ln/>
        </p:spPr>
        <p:txBody>
          <a:bodyPr/>
          <a:lstStyle/>
          <a:p>
            <a:pPr eaLnBrk="1" hangingPunct="1">
              <a:buFont typeface="Arial" pitchFamily="34" charset="0"/>
              <a:buChar char="•"/>
            </a:pPr>
            <a:r>
              <a:rPr lang="en-US" dirty="0">
                <a:latin typeface="Arial" pitchFamily="34" charset="0"/>
              </a:rPr>
              <a:t> The 6A </a:t>
            </a:r>
            <a:r>
              <a:rPr lang="en-US" sz="1100" dirty="0">
                <a:latin typeface="Arial" pitchFamily="34" charset="0"/>
              </a:rPr>
              <a:t>Point-Of-Load DC/DC Converter</a:t>
            </a:r>
            <a:r>
              <a:rPr lang="en-US" baseline="0" dirty="0">
                <a:latin typeface="Arial" pitchFamily="34" charset="0"/>
              </a:rPr>
              <a:t> is a QML Class-V qualified device and is a great choice for distributed power architectures.</a:t>
            </a:r>
          </a:p>
          <a:p>
            <a:pPr defTabSz="873252">
              <a:buFont typeface="Arial" pitchFamily="34" charset="0"/>
              <a:buChar char="•"/>
              <a:defRPr/>
            </a:pPr>
            <a:r>
              <a:rPr lang="en-US" baseline="0" dirty="0">
                <a:latin typeface="Arial" pitchFamily="34" charset="0"/>
              </a:rPr>
              <a:t> </a:t>
            </a:r>
            <a:r>
              <a:rPr lang="en-US" sz="1100" dirty="0">
                <a:latin typeface="Arial" pitchFamily="34" charset="0"/>
              </a:rPr>
              <a:t>We used the commercial TPS54620 SWIFT as the baseline design and optimized design for harsh </a:t>
            </a:r>
            <a:r>
              <a:rPr lang="en-US" sz="1100" dirty="0" err="1">
                <a:latin typeface="Arial" pitchFamily="34" charset="0"/>
              </a:rPr>
              <a:t>envirinments</a:t>
            </a:r>
            <a:r>
              <a:rPr lang="en-US" sz="1100" dirty="0">
                <a:latin typeface="Arial" pitchFamily="34" charset="0"/>
              </a:rPr>
              <a:t> such as space by specifically adding current-sources to the design, identifying the weak links and added capacitors to the design to stiffen things up. We </a:t>
            </a:r>
            <a:r>
              <a:rPr lang="en-US" sz="1100" u="sng" dirty="0">
                <a:latin typeface="Arial" pitchFamily="34" charset="0"/>
              </a:rPr>
              <a:t>optimized the Band-Gaps</a:t>
            </a:r>
            <a:r>
              <a:rPr lang="en-US" sz="1100" dirty="0">
                <a:latin typeface="Arial" pitchFamily="34" charset="0"/>
              </a:rPr>
              <a:t>, to safeguard against “Soft-Start” !</a:t>
            </a:r>
          </a:p>
          <a:p>
            <a:pPr eaLnBrk="1" hangingPunct="1">
              <a:buFont typeface="Arial" pitchFamily="34" charset="0"/>
              <a:buChar char="•"/>
            </a:pPr>
            <a:r>
              <a:rPr lang="en-US" sz="1100" dirty="0">
                <a:latin typeface="Arial" pitchFamily="34" charset="0"/>
              </a:rPr>
              <a:t> It supports PV</a:t>
            </a:r>
            <a:r>
              <a:rPr lang="en-US" sz="1100" baseline="-25000" dirty="0">
                <a:latin typeface="Arial" pitchFamily="34" charset="0"/>
              </a:rPr>
              <a:t>IN</a:t>
            </a:r>
            <a:r>
              <a:rPr lang="en-US" sz="1100" dirty="0">
                <a:latin typeface="Arial" pitchFamily="34" charset="0"/>
              </a:rPr>
              <a:t> = 1.6V to 7V, I</a:t>
            </a:r>
            <a:r>
              <a:rPr lang="en-US" sz="1100" baseline="-25000" dirty="0">
                <a:latin typeface="Arial" pitchFamily="34" charset="0"/>
              </a:rPr>
              <a:t>OUT</a:t>
            </a:r>
            <a:r>
              <a:rPr lang="en-US" sz="1100" dirty="0">
                <a:latin typeface="Arial" pitchFamily="34" charset="0"/>
              </a:rPr>
              <a:t> up to 6A, and supports output voltages capable of a very low 0.8V.</a:t>
            </a:r>
          </a:p>
          <a:p>
            <a:pPr defTabSz="873252">
              <a:buFont typeface="Arial" pitchFamily="34" charset="0"/>
              <a:buChar char="•"/>
              <a:defRPr/>
            </a:pPr>
            <a:r>
              <a:rPr lang="en-US" sz="1100" dirty="0">
                <a:latin typeface="Arial" pitchFamily="34" charset="0"/>
              </a:rPr>
              <a:t> </a:t>
            </a:r>
            <a:r>
              <a:rPr lang="en-US" altLang="zh-CN" sz="1700" dirty="0">
                <a:solidFill>
                  <a:srgbClr val="FF0000"/>
                </a:solidFill>
              </a:rPr>
              <a:t>Integrated 60 </a:t>
            </a:r>
            <a:r>
              <a:rPr lang="en-US" altLang="zh-CN" sz="1700" dirty="0" err="1">
                <a:solidFill>
                  <a:srgbClr val="FF0000"/>
                </a:solidFill>
              </a:rPr>
              <a:t>mΩ</a:t>
            </a:r>
            <a:r>
              <a:rPr lang="en-US" altLang="zh-CN" sz="1700" dirty="0">
                <a:solidFill>
                  <a:srgbClr val="FF0000"/>
                </a:solidFill>
              </a:rPr>
              <a:t> High Side and 30 </a:t>
            </a:r>
            <a:r>
              <a:rPr lang="en-US" altLang="zh-CN" sz="1700" dirty="0" err="1">
                <a:solidFill>
                  <a:srgbClr val="FF0000"/>
                </a:solidFill>
              </a:rPr>
              <a:t>mΩ</a:t>
            </a:r>
            <a:r>
              <a:rPr lang="en-US" altLang="zh-CN" sz="1700" dirty="0">
                <a:solidFill>
                  <a:srgbClr val="FF0000"/>
                </a:solidFill>
              </a:rPr>
              <a:t> Low Side Power MOSFETs </a:t>
            </a:r>
            <a:r>
              <a:rPr lang="en-US" sz="1700" dirty="0">
                <a:latin typeface="Arial" pitchFamily="34" charset="0"/>
              </a:rPr>
              <a:t>have been sized to optimize efficiency for lower duty cycle applications. </a:t>
            </a:r>
            <a:r>
              <a:rPr lang="en-US" altLang="zh-CN" sz="1700" dirty="0"/>
              <a:t>Click on the hypertext link </a:t>
            </a:r>
            <a:r>
              <a:rPr lang="en-US" altLang="zh-CN" sz="1700" b="1" i="1" u="sng" dirty="0"/>
              <a:t>Power MOSFETs</a:t>
            </a:r>
            <a:r>
              <a:rPr lang="en-US" altLang="zh-CN" sz="1700" dirty="0"/>
              <a:t> in the feature bullets to see an animated system level visualization of these MOSFETs in action with the output voltage and current flow through the external inductor.</a:t>
            </a:r>
          </a:p>
          <a:p>
            <a:pPr defTabSz="873252">
              <a:buFont typeface="Arial" pitchFamily="34" charset="0"/>
              <a:buChar char="•"/>
              <a:defRPr/>
            </a:pPr>
            <a:r>
              <a:rPr lang="en-US" sz="1700" dirty="0">
                <a:latin typeface="Arial" pitchFamily="34" charset="0"/>
              </a:rPr>
              <a:t> These integrated power MOSFETs a</a:t>
            </a:r>
            <a:r>
              <a:rPr lang="en-US" altLang="zh-CN" sz="1700" dirty="0">
                <a:solidFill>
                  <a:srgbClr val="FF0000"/>
                </a:solidFill>
              </a:rPr>
              <a:t>llow for high-efficiency power-supply design and it delivers an efficiency of 93% peak-efficiency @ 1Amp and remains efficient to almost 90% at the parts full load of 6</a:t>
            </a:r>
            <a:r>
              <a:rPr lang="en-US" sz="1100" dirty="0">
                <a:latin typeface="Arial" pitchFamily="34" charset="0"/>
              </a:rPr>
              <a:t> Amps and offers increased reliability while minimizes the devices size. </a:t>
            </a:r>
            <a:r>
              <a:rPr lang="en-US" altLang="zh-CN" sz="1700" dirty="0"/>
              <a:t>Click on the hypertext link </a:t>
            </a:r>
            <a:r>
              <a:rPr lang="en-US" altLang="zh-CN" sz="1700" b="1" i="1" u="sng" dirty="0"/>
              <a:t>93% Peak-Efficiency</a:t>
            </a:r>
            <a:r>
              <a:rPr lang="en-US" altLang="zh-CN" sz="1700" dirty="0"/>
              <a:t> in the benefits bullets to see the efficiency curve.</a:t>
            </a:r>
            <a:endParaRPr lang="en-US" altLang="zh-CN" sz="1700" dirty="0">
              <a:solidFill>
                <a:srgbClr val="FF0000"/>
              </a:solidFill>
            </a:endParaRPr>
          </a:p>
          <a:p>
            <a:pPr defTabSz="873252">
              <a:buFont typeface="Arial" pitchFamily="34" charset="0"/>
              <a:buChar char="•"/>
              <a:defRPr/>
            </a:pPr>
            <a:r>
              <a:rPr lang="en-US" sz="1100" dirty="0">
                <a:latin typeface="Arial" pitchFamily="34" charset="0"/>
              </a:rPr>
              <a:t> It has scalable frequency operation of </a:t>
            </a:r>
            <a:r>
              <a:rPr lang="en-US" altLang="zh-CN" sz="1100" dirty="0"/>
              <a:t>from 100 kHz to 1.0 MHz Switching Frequencies which allows a 50% smaller Inductor value compared to earlier 12V SWIFT devices. The 100kHz enables higher efficiencies but with a larger size Inductor, while the 1MKz frequency produces slightly lower efficiencies but with smaller Inductor sizes. </a:t>
            </a:r>
          </a:p>
          <a:p>
            <a:pPr defTabSz="873252">
              <a:buFont typeface="Arial" pitchFamily="34" charset="0"/>
              <a:buChar char="•"/>
              <a:defRPr/>
            </a:pPr>
            <a:r>
              <a:rPr lang="en-US" altLang="zh-CN" sz="1100" dirty="0"/>
              <a:t> The SYNC-pin feature supports </a:t>
            </a:r>
            <a:r>
              <a:rPr lang="en-US" sz="1100" dirty="0">
                <a:latin typeface="Arial" pitchFamily="34" charset="0"/>
              </a:rPr>
              <a:t>180° out of Φ for </a:t>
            </a:r>
            <a:r>
              <a:rPr lang="en-US" altLang="zh-CN" sz="1100" dirty="0"/>
              <a:t>parallel operation-mode which allows for putting two in parallel to drive 12A+ power rails.  It also e</a:t>
            </a:r>
            <a:r>
              <a:rPr lang="en-US" sz="1100" dirty="0">
                <a:solidFill>
                  <a:srgbClr val="FF0000"/>
                </a:solidFill>
              </a:rPr>
              <a:t>liminates Low Beat Frequency in Noise Sensitive Applications</a:t>
            </a:r>
            <a:endParaRPr lang="en-US" altLang="zh-CN" sz="1100" dirty="0"/>
          </a:p>
          <a:p>
            <a:pPr defTabSz="873252">
              <a:buFont typeface="Arial" pitchFamily="34" charset="0"/>
              <a:buChar char="•"/>
              <a:defRPr/>
            </a:pPr>
            <a:r>
              <a:rPr lang="en-US" altLang="zh-CN" sz="1100" dirty="0"/>
              <a:t> Integrated tracking function makes it easy to implement Sequencing schemes.</a:t>
            </a:r>
          </a:p>
          <a:p>
            <a:pPr defTabSz="873252">
              <a:buFont typeface="Arial" pitchFamily="34" charset="0"/>
              <a:buChar char="•"/>
              <a:defRPr/>
            </a:pPr>
            <a:r>
              <a:rPr lang="en-US" altLang="zh-CN" sz="1100" dirty="0"/>
              <a:t> We have also implemented a patented “</a:t>
            </a:r>
            <a:r>
              <a:rPr lang="en-US" altLang="zh-CN" sz="1100" u="sng" dirty="0"/>
              <a:t>Dynamic Bias</a:t>
            </a:r>
            <a:r>
              <a:rPr lang="en-US" altLang="zh-CN" sz="1100" dirty="0"/>
              <a:t>” technique which improves load transient responses with smaller output capacitances. Click on the hypertext link </a:t>
            </a:r>
            <a:r>
              <a:rPr lang="en-US" altLang="zh-CN" sz="1100" b="1" i="1" u="sng" dirty="0"/>
              <a:t>Dynamic Bias</a:t>
            </a:r>
            <a:r>
              <a:rPr lang="en-US" altLang="zh-CN" sz="1100" dirty="0"/>
              <a:t> in the features bullets to see additional transient response slide.</a:t>
            </a:r>
          </a:p>
          <a:p>
            <a:pPr defTabSz="873252">
              <a:buFont typeface="Arial" pitchFamily="34" charset="0"/>
              <a:buChar char="•"/>
              <a:defRPr/>
            </a:pPr>
            <a:r>
              <a:rPr lang="en-US" altLang="zh-CN" sz="1100" dirty="0"/>
              <a:t> To address weight and solution size, we are offering the it in a 20-pin Ceramic </a:t>
            </a:r>
            <a:r>
              <a:rPr lang="en-US" altLang="zh-CN" sz="1100" dirty="0" err="1"/>
              <a:t>Flatpack</a:t>
            </a:r>
            <a:r>
              <a:rPr lang="en-US" altLang="zh-CN" sz="1100" dirty="0"/>
              <a:t> package &amp; Known-Good-Die and will help customers o</a:t>
            </a:r>
            <a:r>
              <a:rPr lang="en-US" sz="1100" dirty="0">
                <a:latin typeface="Arial" pitchFamily="34" charset="0"/>
              </a:rPr>
              <a:t>ptimize their designs with PCB board savings and layout efficiencies since this package is 54% more area efficient over closest competitor.</a:t>
            </a:r>
            <a:endParaRPr lang="en-US" altLang="zh-CN" sz="1100" dirty="0"/>
          </a:p>
          <a:p>
            <a:pPr defTabSz="873252">
              <a:buFont typeface="Arial" pitchFamily="34" charset="0"/>
              <a:buChar char="•"/>
              <a:defRPr/>
            </a:pPr>
            <a:r>
              <a:rPr lang="en-US" altLang="zh-CN" sz="1100" dirty="0"/>
              <a:t> Finally, the POL device is supported by TI’s </a:t>
            </a:r>
            <a:r>
              <a:rPr lang="en-US" altLang="zh-CN" sz="1100" dirty="0" err="1">
                <a:ea typeface="SimSun" charset="-122"/>
              </a:rPr>
              <a:t>SwitcherPro</a:t>
            </a:r>
            <a:r>
              <a:rPr lang="en-US" altLang="zh-CN" sz="1100" dirty="0">
                <a:ea typeface="SimSun" charset="-122"/>
              </a:rPr>
              <a:t>™ design Software and SPICE models are available, we have samples today and will be releasing in early 2012.</a:t>
            </a:r>
            <a:endParaRPr lang="en-US" altLang="zh-CN" sz="11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0A6ECF9-E771-4C79-A95C-D50FB3F6960F}" type="slidenum">
              <a:rPr lang="en-US" b="1" smtClean="0">
                <a:solidFill>
                  <a:srgbClr val="000000"/>
                </a:solidFill>
                <a:latin typeface="Arial" pitchFamily="34" charset="0"/>
              </a:rPr>
              <a:pPr/>
              <a:t>59</a:t>
            </a:fld>
            <a:endParaRPr lang="en-US" b="1">
              <a:solidFill>
                <a:srgbClr val="000000"/>
              </a:solidFill>
              <a:latin typeface="Arial" pitchFamily="34" charset="0"/>
            </a:endParaRPr>
          </a:p>
        </p:txBody>
      </p:sp>
      <p:sp>
        <p:nvSpPr>
          <p:cNvPr id="93187" name="Rectangle 2"/>
          <p:cNvSpPr>
            <a:spLocks noGrp="1" noRot="1" noChangeAspect="1" noChangeArrowheads="1" noTextEdit="1"/>
          </p:cNvSpPr>
          <p:nvPr>
            <p:ph type="sldImg"/>
          </p:nvPr>
        </p:nvSpPr>
        <p:spPr>
          <a:xfrm>
            <a:off x="1163638" y="690563"/>
            <a:ext cx="4608512" cy="3457575"/>
          </a:xfrm>
          <a:ln/>
        </p:spPr>
      </p:sp>
      <p:sp>
        <p:nvSpPr>
          <p:cNvPr id="93188" name="Rectangle 3"/>
          <p:cNvSpPr>
            <a:spLocks noGrp="1" noChangeArrowheads="1"/>
          </p:cNvSpPr>
          <p:nvPr>
            <p:ph type="body" idx="1"/>
          </p:nvPr>
        </p:nvSpPr>
        <p:spPr>
          <a:xfrm>
            <a:off x="693579" y="4377995"/>
            <a:ext cx="5548630" cy="4152292"/>
          </a:xfrm>
          <a:noFill/>
          <a:ln/>
        </p:spPr>
        <p:txBody>
          <a:bodyPr/>
          <a:lstStyle/>
          <a:p>
            <a:pPr eaLnBrk="1" hangingPunct="1">
              <a:buFont typeface="Arial" pitchFamily="34" charset="0"/>
              <a:buChar char="•"/>
            </a:pPr>
            <a:r>
              <a:rPr lang="en-US" dirty="0">
                <a:latin typeface="Arial" pitchFamily="34" charset="0"/>
              </a:rPr>
              <a:t> The SMV512K32-SP is the HiRel groups first grounds-up Memory design that we partnered with “</a:t>
            </a:r>
            <a:r>
              <a:rPr lang="en-US" b="1" u="sng" dirty="0">
                <a:latin typeface="Arial" pitchFamily="34" charset="0"/>
              </a:rPr>
              <a:t>Silicon-Space-Technology</a:t>
            </a:r>
            <a:r>
              <a:rPr lang="en-US" dirty="0">
                <a:latin typeface="Arial" pitchFamily="34" charset="0"/>
              </a:rPr>
              <a:t>” for inclusion of their HARDSIL™ radiation hardening</a:t>
            </a:r>
            <a:r>
              <a:rPr lang="en-US" baseline="0" dirty="0">
                <a:latin typeface="Arial" pitchFamily="34" charset="0"/>
              </a:rPr>
              <a:t> technology.</a:t>
            </a:r>
          </a:p>
          <a:p>
            <a:pPr eaLnBrk="1" hangingPunct="1">
              <a:buFont typeface="Arial" pitchFamily="34" charset="0"/>
              <a:buChar char="•"/>
            </a:pPr>
            <a:r>
              <a:rPr lang="en-US" baseline="0" dirty="0">
                <a:latin typeface="Arial" pitchFamily="34" charset="0"/>
              </a:rPr>
              <a:t> </a:t>
            </a:r>
            <a:r>
              <a:rPr lang="en-US" dirty="0">
                <a:latin typeface="Arial" pitchFamily="34" charset="0"/>
              </a:rPr>
              <a:t>The HARDSIL™ radiation hardening</a:t>
            </a:r>
            <a:r>
              <a:rPr lang="en-US" baseline="0" dirty="0">
                <a:latin typeface="Arial" pitchFamily="34" charset="0"/>
              </a:rPr>
              <a:t> technology is essentially an expansion optimization of the radiation performance window by tweaking the processing technology with the circuit design with the layout of the device.</a:t>
            </a:r>
          </a:p>
          <a:p>
            <a:pPr eaLnBrk="1" hangingPunct="1">
              <a:buFont typeface="Arial" pitchFamily="34" charset="0"/>
              <a:buChar char="•"/>
            </a:pPr>
            <a:r>
              <a:rPr lang="en-US" baseline="0" dirty="0">
                <a:latin typeface="Arial" pitchFamily="34" charset="0"/>
              </a:rPr>
              <a:t> The </a:t>
            </a:r>
            <a:r>
              <a:rPr lang="en-US" dirty="0">
                <a:latin typeface="Arial" pitchFamily="34" charset="0"/>
              </a:rPr>
              <a:t>HARDSIL™ technology provides superior radiation performance with no Size</a:t>
            </a:r>
            <a:r>
              <a:rPr lang="en-US" baseline="0" dirty="0">
                <a:latin typeface="Arial" pitchFamily="34" charset="0"/>
              </a:rPr>
              <a:t>-Weight-And-Power (or SWAP) tradeoffs.</a:t>
            </a:r>
          </a:p>
          <a:p>
            <a:pPr eaLnBrk="1" hangingPunct="1">
              <a:buFont typeface="Arial" pitchFamily="34" charset="0"/>
              <a:buChar char="•"/>
            </a:pPr>
            <a:r>
              <a:rPr lang="en-US" baseline="0" dirty="0">
                <a:latin typeface="Arial" pitchFamily="34" charset="0"/>
              </a:rPr>
              <a:t> This ultra high performance Asynchronous CMOS SRAM is a Radiation-Hardened Memory and is organized as 512K Words by 32 Bits.</a:t>
            </a:r>
          </a:p>
          <a:p>
            <a:pPr eaLnBrk="1" hangingPunct="1">
              <a:buFont typeface="Arial" pitchFamily="34" charset="0"/>
              <a:buChar char="•"/>
            </a:pPr>
            <a:r>
              <a:rPr lang="en-US" baseline="0" dirty="0">
                <a:latin typeface="Arial" pitchFamily="34" charset="0"/>
              </a:rPr>
              <a:t> Since it is an Asynchronous Memory, it never needs a clock to refresh the memory and only Reads, Writes, </a:t>
            </a:r>
            <a:r>
              <a:rPr lang="en-US" baseline="0" dirty="0" err="1">
                <a:latin typeface="Arial" pitchFamily="34" charset="0"/>
              </a:rPr>
              <a:t>ChipSelect</a:t>
            </a:r>
            <a:r>
              <a:rPr lang="en-US" baseline="0" dirty="0">
                <a:latin typeface="Arial" pitchFamily="34" charset="0"/>
              </a:rPr>
              <a:t> Address, and Data need to be exercised.</a:t>
            </a:r>
          </a:p>
          <a:p>
            <a:pPr eaLnBrk="1" hangingPunct="1">
              <a:buFont typeface="Arial" pitchFamily="34" charset="0"/>
              <a:buChar char="•"/>
            </a:pPr>
            <a:r>
              <a:rPr lang="en-US" baseline="0" dirty="0">
                <a:latin typeface="Arial" pitchFamily="34" charset="0"/>
              </a:rPr>
              <a:t>  The memory boasts the industries lowest Standby-Current of 2</a:t>
            </a:r>
            <a:r>
              <a:rPr lang="en-US" altLang="ko-KR" sz="1100" dirty="0">
                <a:solidFill>
                  <a:srgbClr val="FF0000"/>
                </a:solidFill>
              </a:rPr>
              <a:t>00</a:t>
            </a:r>
            <a:r>
              <a:rPr lang="el-GR" altLang="ko-KR" sz="1100" dirty="0">
                <a:solidFill>
                  <a:srgbClr val="FF0000"/>
                </a:solidFill>
              </a:rPr>
              <a:t>μ</a:t>
            </a:r>
            <a:r>
              <a:rPr lang="en-US" altLang="ko-KR" sz="1100" dirty="0">
                <a:solidFill>
                  <a:srgbClr val="FF0000"/>
                </a:solidFill>
              </a:rPr>
              <a:t>A which enables the industries lowest power consumption for Space-grade SRAMs enabling significant system-level power savings !</a:t>
            </a:r>
          </a:p>
          <a:p>
            <a:pPr eaLnBrk="1" hangingPunct="1">
              <a:buFont typeface="Arial" pitchFamily="34" charset="0"/>
              <a:buChar char="•"/>
            </a:pPr>
            <a:r>
              <a:rPr lang="en-US" sz="1100" dirty="0">
                <a:solidFill>
                  <a:srgbClr val="FF0000"/>
                </a:solidFill>
                <a:latin typeface="Arial" pitchFamily="34" charset="0"/>
              </a:rPr>
              <a:t> It is pin selectable between Master and Slave modes, and Master-mode provides users with a user defined autonomous Error-Detection-And-Control (or EDAC) for detecting a single bit error from a radiation strike in the device.</a:t>
            </a:r>
          </a:p>
          <a:p>
            <a:pPr eaLnBrk="1" hangingPunct="1">
              <a:buFont typeface="Arial" pitchFamily="34" charset="0"/>
              <a:buChar char="•"/>
            </a:pPr>
            <a:r>
              <a:rPr lang="en-US" sz="1100" dirty="0">
                <a:solidFill>
                  <a:srgbClr val="FF0000"/>
                </a:solidFill>
                <a:latin typeface="Arial" pitchFamily="34" charset="0"/>
              </a:rPr>
              <a:t> Additionally, the built-in “Scrub” engine is included for autonomous cleansing of Single-Event-Errors. Remember, Memories that accumulate multiple radiation strikes will eventually arrive at a permanent “Multiple-Bit-Error” which is not correctable. </a:t>
            </a:r>
          </a:p>
          <a:p>
            <a:pPr eaLnBrk="1" hangingPunct="1">
              <a:buFont typeface="Arial" pitchFamily="34" charset="0"/>
              <a:buChar char="•"/>
            </a:pPr>
            <a:r>
              <a:rPr lang="en-US" sz="1100" dirty="0">
                <a:solidFill>
                  <a:srgbClr val="FF0000"/>
                </a:solidFill>
                <a:latin typeface="Arial" pitchFamily="34" charset="0"/>
              </a:rPr>
              <a:t> The combination of the EDAC and Scrub delivers Soft-Error-Rates (SER) &lt; 5e-17 upsets per bit-day.  This is the lowest architecture and power overhead for autonomous Soft-Error mitigation ! </a:t>
            </a:r>
          </a:p>
          <a:p>
            <a:pPr eaLnBrk="1" hangingPunct="1">
              <a:buFont typeface="Arial" pitchFamily="34" charset="0"/>
              <a:buChar char="•"/>
            </a:pPr>
            <a:r>
              <a:rPr lang="en-US" sz="1100" dirty="0">
                <a:solidFill>
                  <a:srgbClr val="FF0000"/>
                </a:solidFill>
                <a:latin typeface="Arial" pitchFamily="34" charset="0"/>
              </a:rPr>
              <a:t> Finally, the SRAM is Latch up immunity &gt; Linear Energy Transfer (LET) of 110 MeV‐cm2/mg which ensures reliable memory data integrity under harshest conditions (T=125°C).</a:t>
            </a:r>
            <a:endParaRPr lang="en-US" dirty="0">
              <a:latin typeface="Arial" pitchFamily="34" charset="0"/>
            </a:endParaRPr>
          </a:p>
          <a:p>
            <a:pPr eaLnBrk="1" hangingPunct="1"/>
            <a:endParaRPr lang="en-US" dirty="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CF30129-C115-4320-A2C1-DA5435066AAF}" type="slidenum">
              <a:rPr lang="en-US" b="1" smtClean="0">
                <a:solidFill>
                  <a:srgbClr val="000000"/>
                </a:solidFill>
                <a:latin typeface="Arial" pitchFamily="34" charset="0"/>
              </a:rPr>
              <a:pPr/>
              <a:t>60</a:t>
            </a:fld>
            <a:endParaRPr lang="en-US" b="1">
              <a:solidFill>
                <a:srgbClr val="000000"/>
              </a:solidFill>
              <a:latin typeface="Arial" pitchFamily="34" charset="0"/>
            </a:endParaRPr>
          </a:p>
        </p:txBody>
      </p:sp>
      <p:sp>
        <p:nvSpPr>
          <p:cNvPr id="95235" name="Rectangle 2"/>
          <p:cNvSpPr>
            <a:spLocks noGrp="1" noRot="1" noChangeAspect="1" noChangeArrowheads="1" noTextEdit="1"/>
          </p:cNvSpPr>
          <p:nvPr>
            <p:ph type="sldImg"/>
          </p:nvPr>
        </p:nvSpPr>
        <p:spPr>
          <a:xfrm>
            <a:off x="1163638" y="690563"/>
            <a:ext cx="4608512" cy="3457575"/>
          </a:xfrm>
          <a:ln/>
        </p:spPr>
      </p:sp>
      <p:sp>
        <p:nvSpPr>
          <p:cNvPr id="95236" name="Rectangle 3"/>
          <p:cNvSpPr>
            <a:spLocks noGrp="1" noChangeArrowheads="1"/>
          </p:cNvSpPr>
          <p:nvPr>
            <p:ph type="body" idx="1"/>
          </p:nvPr>
        </p:nvSpPr>
        <p:spPr>
          <a:xfrm>
            <a:off x="693579" y="4377995"/>
            <a:ext cx="5548630" cy="4152292"/>
          </a:xfrm>
          <a:noFill/>
          <a:ln/>
        </p:spPr>
        <p:txBody>
          <a:bodyPr/>
          <a:lstStyle/>
          <a:p>
            <a:pPr eaLnBrk="1" hangingPunct="1"/>
            <a:endParaRPr lang="en-US">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BD264C8-F43B-4C8B-B056-6132B7763611}" type="slidenum">
              <a:rPr lang="en-US" b="1" smtClean="0">
                <a:solidFill>
                  <a:srgbClr val="000000"/>
                </a:solidFill>
                <a:latin typeface="Arial" pitchFamily="34" charset="0"/>
              </a:rPr>
              <a:pPr/>
              <a:t>61</a:t>
            </a:fld>
            <a:endParaRPr lang="en-US" b="1">
              <a:solidFill>
                <a:srgbClr val="000000"/>
              </a:solidFill>
              <a:latin typeface="Arial" pitchFamily="34" charset="0"/>
            </a:endParaRPr>
          </a:p>
        </p:txBody>
      </p:sp>
      <p:sp>
        <p:nvSpPr>
          <p:cNvPr id="96259" name="Rectangle 2"/>
          <p:cNvSpPr>
            <a:spLocks noGrp="1" noRot="1" noChangeAspect="1" noChangeArrowheads="1" noTextEdit="1"/>
          </p:cNvSpPr>
          <p:nvPr>
            <p:ph type="sldImg"/>
          </p:nvPr>
        </p:nvSpPr>
        <p:spPr>
          <a:xfrm>
            <a:off x="1163638" y="690563"/>
            <a:ext cx="4608512" cy="3457575"/>
          </a:xfrm>
          <a:ln/>
        </p:spPr>
      </p:sp>
      <p:sp>
        <p:nvSpPr>
          <p:cNvPr id="96260" name="Rectangle 3"/>
          <p:cNvSpPr>
            <a:spLocks noGrp="1" noChangeArrowheads="1"/>
          </p:cNvSpPr>
          <p:nvPr>
            <p:ph type="body" idx="1"/>
          </p:nvPr>
        </p:nvSpPr>
        <p:spPr>
          <a:xfrm>
            <a:off x="693579" y="4377995"/>
            <a:ext cx="5548630" cy="4152292"/>
          </a:xfrm>
          <a:noFill/>
          <a:ln/>
        </p:spPr>
        <p:txBody>
          <a:bodyPr/>
          <a:lstStyle/>
          <a:p>
            <a:pPr eaLnBrk="1" hangingPunct="1"/>
            <a:endParaRPr lang="en-US">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62</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Sun Sensor</a:t>
            </a:r>
            <a:r>
              <a:rPr lang="en-US" baseline="0" dirty="0"/>
              <a:t> – Orientation of the satellite with respect to the sun.</a:t>
            </a:r>
          </a:p>
          <a:p>
            <a:r>
              <a:rPr lang="en-US" baseline="0" dirty="0"/>
              <a:t>Output of the CCD/APS is about 50Hz (Max). </a:t>
            </a:r>
          </a:p>
          <a:p>
            <a:r>
              <a:rPr lang="en-US" baseline="0" dirty="0"/>
              <a:t>The charge output is converted into Voltage. LMP2012 precision Op-Amp converts the charge/Current into voltage. This signal is passed through an amplifier and a low pass filter with cut off frequency of about 50Hz. </a:t>
            </a:r>
          </a:p>
          <a:p>
            <a:r>
              <a:rPr lang="en-US" baseline="0" dirty="0"/>
              <a:t>Several such sections are </a:t>
            </a:r>
            <a:r>
              <a:rPr lang="en-US" baseline="0" dirty="0" err="1"/>
              <a:t>muxed</a:t>
            </a:r>
            <a:r>
              <a:rPr lang="en-US" baseline="0" dirty="0"/>
              <a:t> into the ADC. ADC128S102QML samples these signals at about 50kSPS. The output is taken by the FPGA and sends it to the ADCS FPGA using LVDS interface.</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63</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333EDE9-9344-48EE-80EA-5BE0A1EAD034}" type="slidenum">
              <a:rPr lang="en-US" b="1" smtClean="0">
                <a:solidFill>
                  <a:srgbClr val="000000"/>
                </a:solidFill>
                <a:latin typeface="Arial" pitchFamily="34" charset="0"/>
              </a:rPr>
              <a:pPr/>
              <a:t>64</a:t>
            </a:fld>
            <a:endParaRPr lang="en-US" b="1">
              <a:solidFill>
                <a:srgbClr val="000000"/>
              </a:solidFill>
              <a:latin typeface="Arial" pitchFamily="34" charset="0"/>
            </a:endParaRPr>
          </a:p>
        </p:txBody>
      </p:sp>
      <p:sp>
        <p:nvSpPr>
          <p:cNvPr id="98307" name="Rectangle 2"/>
          <p:cNvSpPr>
            <a:spLocks noGrp="1" noRot="1" noChangeAspect="1" noChangeArrowheads="1" noTextEdit="1"/>
          </p:cNvSpPr>
          <p:nvPr>
            <p:ph type="sldImg"/>
          </p:nvPr>
        </p:nvSpPr>
        <p:spPr>
          <a:xfrm>
            <a:off x="1163638" y="690563"/>
            <a:ext cx="4608512" cy="3457575"/>
          </a:xfrm>
          <a:ln/>
        </p:spPr>
      </p:sp>
      <p:sp>
        <p:nvSpPr>
          <p:cNvPr id="98308" name="Rectangle 3"/>
          <p:cNvSpPr>
            <a:spLocks noGrp="1" noChangeArrowheads="1"/>
          </p:cNvSpPr>
          <p:nvPr>
            <p:ph type="body" idx="1"/>
          </p:nvPr>
        </p:nvSpPr>
        <p:spPr>
          <a:xfrm>
            <a:off x="693579" y="4377995"/>
            <a:ext cx="5548630" cy="4152292"/>
          </a:xfrm>
          <a:noFill/>
          <a:ln/>
        </p:spPr>
        <p:txBody>
          <a:bodyPr/>
          <a:lstStyle/>
          <a:p>
            <a:pPr eaLnBrk="1" hangingPunct="1"/>
            <a:endParaRPr lang="en-US">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65</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Star</a:t>
            </a:r>
            <a:r>
              <a:rPr lang="en-US" baseline="0" dirty="0"/>
              <a:t> Sensor- Orientation of the Satellite with respect to positions of various stars.</a:t>
            </a:r>
          </a:p>
          <a:p>
            <a:endParaRPr lang="en-US" baseline="0" dirty="0"/>
          </a:p>
          <a:p>
            <a:r>
              <a:rPr lang="en-US" baseline="0" dirty="0"/>
              <a:t>The Operation of the star sensor is similar to that of a sun sensor. The Data from the ADC is compared with a Image Processing Module and Lookup Table. The processed signal is then sent to the ADCS FPGA using LVDS interface.</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Horizon</a:t>
            </a:r>
            <a:r>
              <a:rPr lang="en-US" baseline="0" dirty="0"/>
              <a:t> Sensor – Also known as the Earth Sensor is responsible for the orientation of the satellite with respect to the earth or the horizon.</a:t>
            </a:r>
          </a:p>
          <a:p>
            <a:endParaRPr lang="en-US" baseline="0" dirty="0"/>
          </a:p>
          <a:p>
            <a:r>
              <a:rPr lang="en-US" baseline="0" dirty="0"/>
              <a:t>A Sensor array is positioned such that IR rays from both earth, earth’s atmosphere and the space can be detected. This is passed through a section of Low-Noise amplifier. The sampling rate required for this signal is about 5-10MSPS. Also, LM98640QML has inbuilt CCD processing module and PGA which can be used to get the amplification required. The sampled data is sent to the ADCS FPGA through the LVDS interface.</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Gyro Rate sensors determine the attitude by measuring the rate of rotation of the spacecraft. </a:t>
            </a:r>
          </a:p>
          <a:p>
            <a:endParaRPr lang="en-US" sz="1200" dirty="0"/>
          </a:p>
          <a:p>
            <a:r>
              <a:rPr lang="en-US" sz="1200" dirty="0"/>
              <a:t>The choice of the Rate</a:t>
            </a:r>
            <a:r>
              <a:rPr lang="en-US" sz="1200" baseline="0" dirty="0"/>
              <a:t> sensor is important for a Gyro Sensor. Some Rate sensors give an Amplitude Modulated output. For such sensors a demodulator section is required. If the Sensor is giving a direct output, then the signal can be directly sent to the ADC after the Low Noise amplification stage.</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The addition of a GPS receiver to a spacecraft allows precise orbit determination without ground tracking. </a:t>
            </a:r>
          </a:p>
          <a:p>
            <a:endParaRPr lang="en-US" sz="1200" dirty="0"/>
          </a:p>
          <a:p>
            <a:r>
              <a:rPr lang="en-US" sz="1200" dirty="0"/>
              <a:t>The frequency</a:t>
            </a:r>
            <a:r>
              <a:rPr lang="en-US" sz="1200" baseline="0" dirty="0"/>
              <a:t> of the received signal for GPS is variable. Typically it is about 1GHz. The received signal is passed through a LNA. RF down conversion is done to get the signal at the IF. This can be directly sampled using the High Speed ADCs. The choice of the ADCs is dependant on the IF range and also the Band of frequencies that is being received. </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Accelerometer is one</a:t>
            </a:r>
            <a:r>
              <a:rPr lang="en-US" baseline="0" dirty="0"/>
              <a:t> of the most commonly used inertial sensors. </a:t>
            </a:r>
          </a:p>
          <a:p>
            <a:r>
              <a:rPr lang="en-US" baseline="0" dirty="0"/>
              <a:t>A capacitive sensor is used, one for each axis. C-V conversion is done and passed through a LPF with a cut off frequency of 500Hz. The ADC for this system typically should have a resolution of 16- bits, should take bipolar inputs and should be sampled at 2MSPS. AD1671 from Analog Devices is currently being used in the Accelerometers and Magnetometers. </a:t>
            </a:r>
          </a:p>
        </p:txBody>
      </p:sp>
      <p:sp>
        <p:nvSpPr>
          <p:cNvPr id="4" name="Slide Number Placeholder 3"/>
          <p:cNvSpPr>
            <a:spLocks noGrp="1"/>
          </p:cNvSpPr>
          <p:nvPr>
            <p:ph type="sldNum" sz="quarter" idx="10"/>
          </p:nvPr>
        </p:nvSpPr>
        <p:spPr/>
        <p:txBody>
          <a:bodyPr/>
          <a:lstStyle/>
          <a:p>
            <a:fld id="{27EE27A1-B4AF-4224-BB3A-035E98A3549F}"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099" name="Picture 27" descr="1c_revBlack_rgb_powerpoint"/>
          <p:cNvPicPr>
            <a:picLocks noChangeAspect="1" noChangeArrowheads="1"/>
          </p:cNvPicPr>
          <p:nvPr userDrawn="1"/>
        </p:nvPicPr>
        <p:blipFill>
          <a:blip r:embed="rId3" cstate="screen"/>
          <a:srcRect/>
          <a:stretch>
            <a:fillRect/>
          </a:stretch>
        </p:blipFill>
        <p:spPr bwMode="auto">
          <a:xfrm>
            <a:off x="6638925" y="6427788"/>
            <a:ext cx="1119188" cy="261937"/>
          </a:xfrm>
          <a:prstGeom prst="rect">
            <a:avLst/>
          </a:prstGeom>
          <a:noFill/>
        </p:spPr>
      </p:pic>
      <p:sp>
        <p:nvSpPr>
          <p:cNvPr id="3074" name="Rectangle 2"/>
          <p:cNvSpPr>
            <a:spLocks noGrp="1" noChangeArrowheads="1"/>
          </p:cNvSpPr>
          <p:nvPr>
            <p:ph type="ctrTitle"/>
          </p:nvPr>
        </p:nvSpPr>
        <p:spPr>
          <a:xfrm>
            <a:off x="342900" y="1943100"/>
            <a:ext cx="8458200" cy="1470025"/>
          </a:xfrm>
        </p:spPr>
        <p:txBody>
          <a:bodyPr/>
          <a:lstStyle>
            <a:lvl1pPr>
              <a:defRPr sz="4000"/>
            </a:lvl1pPr>
          </a:lstStyle>
          <a:p>
            <a:r>
              <a:rPr lang="en-US"/>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3096" name="Rectangle 24"/>
          <p:cNvSpPr>
            <a:spLocks noGrp="1" noChangeArrowheads="1"/>
          </p:cNvSpPr>
          <p:nvPr>
            <p:ph type="sldNum" sz="quarter" idx="4"/>
          </p:nvPr>
        </p:nvSpPr>
        <p:spPr>
          <a:xfrm>
            <a:off x="6642100" y="6038850"/>
            <a:ext cx="2133600" cy="206375"/>
          </a:xfrm>
        </p:spPr>
        <p:txBody>
          <a:bodyPr/>
          <a:lstStyle>
            <a:lvl1pPr>
              <a:defRPr/>
            </a:lvl1pPr>
          </a:lstStyle>
          <a:p>
            <a:fld id="{26900C27-2112-4752-89C2-546F2D3F7710}" type="slidenum">
              <a:rPr lang="en-US"/>
              <a:pPr/>
              <a:t>‹#›</a:t>
            </a:fld>
            <a:endParaRPr lang="en-US"/>
          </a:p>
        </p:txBody>
      </p:sp>
      <p:sp>
        <p:nvSpPr>
          <p:cNvPr id="3097" name="Rectangle 25"/>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endParaRPr lang="en-US"/>
          </a:p>
        </p:txBody>
      </p:sp>
      <p:sp>
        <p:nvSpPr>
          <p:cNvPr id="3100" name="Rectangle 28"/>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endParaRPr lang="en-US"/>
          </a:p>
        </p:txBody>
      </p:sp>
      <p:pic>
        <p:nvPicPr>
          <p:cNvPr id="3101" name="Picture 29" descr="ti_stk_2c_pos_rgb"/>
          <p:cNvPicPr>
            <a:picLocks noChangeAspect="1" noChangeArrowheads="1"/>
          </p:cNvPicPr>
          <p:nvPr userDrawn="1"/>
        </p:nvPicPr>
        <p:blipFill>
          <a:blip r:embed="rId4" cstate="screen"/>
          <a:srcRect/>
          <a:stretch>
            <a:fillRect/>
          </a:stretch>
        </p:blipFill>
        <p:spPr bwMode="auto">
          <a:xfrm>
            <a:off x="6629400" y="6418263"/>
            <a:ext cx="1136650" cy="280987"/>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051A804-FE59-4985-88D0-652D42F19D6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32EB7DD-DF05-48F1-9AAB-0C11D70E275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277100" cy="1189038"/>
          </a:xfrm>
        </p:spPr>
        <p:txBody>
          <a:bodyPr/>
          <a:lstStyle/>
          <a:p>
            <a:r>
              <a:rPr lang="en-US" dirty="0"/>
              <a:t>Click to edit Master title style</a:t>
            </a:r>
          </a:p>
        </p:txBody>
      </p:sp>
      <p:sp>
        <p:nvSpPr>
          <p:cNvPr id="3" name="Text Placeholder 2"/>
          <p:cNvSpPr>
            <a:spLocks noGrp="1"/>
          </p:cNvSpPr>
          <p:nvPr>
            <p:ph type="body" sz="half" idx="1"/>
          </p:nvPr>
        </p:nvSpPr>
        <p:spPr>
          <a:xfrm>
            <a:off x="333375" y="1185863"/>
            <a:ext cx="4157663" cy="4692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1185863"/>
            <a:ext cx="4157662" cy="469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5600" y="6038850"/>
            <a:ext cx="2133600" cy="206375"/>
          </a:xfrm>
          <a:prstGeom prst="rect">
            <a:avLst/>
          </a:prstGeom>
        </p:spPr>
        <p:txBody>
          <a:bodyPr/>
          <a:lstStyle>
            <a:lvl1pPr>
              <a:defRPr>
                <a:solidFill>
                  <a:srgbClr val="000000"/>
                </a:solidFill>
              </a:defRPr>
            </a:lvl1pPr>
          </a:lstStyle>
          <a:p>
            <a:pPr>
              <a:defRPr/>
            </a:pPr>
            <a:endParaRPr lang="en-US"/>
          </a:p>
        </p:txBody>
      </p:sp>
      <p:sp>
        <p:nvSpPr>
          <p:cNvPr id="6" name="Footer Placeholder 5"/>
          <p:cNvSpPr>
            <a:spLocks noGrp="1"/>
          </p:cNvSpPr>
          <p:nvPr>
            <p:ph type="ftr" sz="quarter" idx="11"/>
          </p:nvPr>
        </p:nvSpPr>
        <p:spPr>
          <a:xfrm>
            <a:off x="3114675" y="6038850"/>
            <a:ext cx="2895600" cy="206375"/>
          </a:xfrm>
          <a:prstGeom prst="rect">
            <a:avLst/>
          </a:prstGeom>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857A5714-42E2-4C1F-B2CD-01C684DD74A0}" type="slidenum">
              <a:rPr lang="en-US"/>
              <a:pPr>
                <a:defRPr/>
              </a:pPr>
              <a:t>‹#›</a:t>
            </a:fld>
            <a:endParaRPr lang="en-US"/>
          </a:p>
        </p:txBody>
      </p:sp>
      <p:pic>
        <p:nvPicPr>
          <p:cNvPr id="8" name="Picture 12" descr="PreviousButton">
            <a:hlinkClick r:id="" action="ppaction://hlinkshowjump?jump=lastslideviewed"/>
          </p:cNvPr>
          <p:cNvPicPr>
            <a:picLocks noChangeAspect="1" noChangeArrowheads="1"/>
          </p:cNvPicPr>
          <p:nvPr userDrawn="1"/>
        </p:nvPicPr>
        <p:blipFill>
          <a:blip r:embed="rId2"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29E1278D-520B-47D3-A30C-94975D24715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8AECCAE-5626-44FF-968C-8A900241498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9853CAC7-6DA1-4620-84CF-496DA7A15C0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80E21FA-3EF7-4993-9938-C5AEB22E416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3A63F93-E272-4719-8679-76F92A9C0EE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FDCF68F-27BF-455C-8B77-397650600FA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6DC18C5-7084-4E8D-A8D8-4C1F6D14A7B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0501D11-0227-4FF5-B7E4-0C8C175F9C6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EDC39D7-2935-40B5-A017-9F30D184C27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F021CB3-87F9-4CD9-B337-F8C27C097BA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9766D26-6E8D-4984-8D76-AC5D7854F3F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F225541-0EF8-41C8-B499-D9C9248900E4}"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91376B8D-5E77-431D-BDAD-680F000B07FD}"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4C772D5-E332-44F7-88F0-42A58830D2B9}"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70C089DD-B136-45A3-B9A0-DB886564FF34}"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5846EBA-B5AE-466C-B5BF-AAFC9BF5749F}"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8D7A536E-EF14-4AF4-8255-63DAF30AE708}"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9F9EF7F-8A62-4CF0-95B1-F1A9221F1B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255F05D-3267-4F87-AD18-B478ADC7911A}"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028F311-CB96-49DD-A93C-5305EC846F69}"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96A00E2-8D5F-4A42-A3A5-661E98907726}"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25E7291-8A80-4FD8-98F8-8CDC30A42E03}"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9BA40B5-3E2D-4740-A977-FAB8D902D032}"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B4A076F-5584-4678-B377-E1937715318B}"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4AF1EA30-5E97-4A49-8D0E-DFB0504361C5}"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2AE6A61-443F-4FD9-A069-9C3C7AEDE21C}"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A26B138-A3C1-4AE1-980B-360F4B7964B4}"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6412DE8-D8DD-405C-928C-85DF57278385}"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C7F86E3-8389-4D43-88A2-B90384DB78E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B80EA2EA-464C-49BF-A3A0-AE5448E7FE6A}"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120360B-75C3-4690-B1A4-D6CAEC9D0540}"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1DB047C-CD4C-4601-9DBF-63825A05F86F}"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FC71DEC-9E47-42CB-A620-EB731D2FE57B}"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925F211-8BF4-44E6-AB67-9E712E422947}"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F1BD8E2-43F3-42B1-BE71-23DCB9126575}"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32E68A2-DE91-476B-A057-10590E9207F2}"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3C45E73-3874-4006-80EF-3D518565BFB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7098108-7F5B-4D63-B534-F53B651A7F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8DD1E40-576F-47B5-B2F6-76808D5173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89D5C16-1998-4E06-AECE-7522CE2AB2C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C847167B-8487-43E9-BD13-F6DC8D83C8D3}"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51CBB144-1330-41EF-9CDE-82138A020AD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78E4566-54AC-4002-92AB-1430743F12E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1"/>
          </p:nvPr>
        </p:nvSpPr>
        <p:spPr/>
        <p:txBody>
          <a:bodyPr/>
          <a:lstStyle/>
          <a:p>
            <a:pPr>
              <a:defRPr/>
            </a:pPr>
            <a:fld id="{C0DA0E47-2F53-4290-8B49-07024550FD73}" type="slidenum">
              <a:rPr lang="en-US" smtClean="0">
                <a:solidFill>
                  <a:srgbClr val="000000"/>
                </a:solidFill>
              </a:rPr>
              <a:pPr>
                <a:defRPr/>
              </a:pPr>
              <a:t>‹#›</a:t>
            </a:fld>
            <a:endParaRPr lang="en-US">
              <a:solidFill>
                <a:srgbClr val="000000"/>
              </a:solidFill>
            </a:endParaRPr>
          </a:p>
        </p:txBody>
      </p:sp>
      <p:sp>
        <p:nvSpPr>
          <p:cNvPr id="7" name="Footer Placeholder 6"/>
          <p:cNvSpPr>
            <a:spLocks noGrp="1"/>
          </p:cNvSpPr>
          <p:nvPr>
            <p:ph type="ftr" sz="quarter" idx="12"/>
          </p:nvPr>
        </p:nvSpPr>
        <p:spPr/>
        <p:txBody>
          <a:bodyPr/>
          <a:lstStyle/>
          <a:p>
            <a:pPr>
              <a:defRPr/>
            </a:pPr>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D6FF1A7-C46E-440E-9DD1-32CD67A9B6A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82699A4-9DF9-4529-ADEA-0ACCC9054B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248DC5A-45BB-42BF-928B-10E92D8AF53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9C5150D-1BF4-47B9-812E-6827A4870D5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AB572E6-243F-47FD-AFCA-DABC39AE352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8562C2D-DDFB-46D9-B6DE-8E1CF6DB569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B789A4B-4D0E-4FA0-9685-103CF2A5929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BFEC0BE-11A3-4D56-962E-893209006F5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642100" y="6078538"/>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8C0AE925-F6DB-4441-A60B-7F6CC7CC4791}" type="slidenum">
              <a:rPr lang="en-US"/>
              <a:pPr/>
              <a:t>‹#›</a:t>
            </a:fld>
            <a:endParaRPr lang="en-US"/>
          </a:p>
        </p:txBody>
      </p:sp>
      <p:sp>
        <p:nvSpPr>
          <p:cNvPr id="1043" name="Rectangle 19"/>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endParaRPr lang="en-US"/>
          </a:p>
        </p:txBody>
      </p:sp>
      <p:pic>
        <p:nvPicPr>
          <p:cNvPr id="1054" name="Picture 30" descr="ti_stk_2c_pos_rgb"/>
          <p:cNvPicPr>
            <a:picLocks noChangeAspect="1" noChangeArrowheads="1"/>
          </p:cNvPicPr>
          <p:nvPr userDrawn="1"/>
        </p:nvPicPr>
        <p:blipFill>
          <a:blip r:embed="rId14" cstate="screen"/>
          <a:srcRect/>
          <a:stretch>
            <a:fillRect/>
          </a:stretch>
        </p:blipFill>
        <p:spPr bwMode="auto">
          <a:xfrm>
            <a:off x="6629400" y="6418263"/>
            <a:ext cx="1136650" cy="2809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97" r:id="rId12"/>
  </p:sldLayoutIdLst>
  <p:hf hdr="0" ftr="0" dt="0"/>
  <p:txStyles>
    <p:titleStyle>
      <a:lvl1pPr algn="l" rtl="0" fontAlgn="base">
        <a:lnSpc>
          <a:spcPct val="85000"/>
        </a:lnSpc>
        <a:spcBef>
          <a:spcPct val="0"/>
        </a:spcBef>
        <a:spcAft>
          <a:spcPct val="0"/>
        </a:spcAft>
        <a:defRPr sz="3200" b="1">
          <a:solidFill>
            <a:srgbClr val="FF0000"/>
          </a:solidFill>
          <a:latin typeface="+mj-lt"/>
          <a:ea typeface="+mj-ea"/>
          <a:cs typeface="+mj-cs"/>
        </a:defRPr>
      </a:lvl1pPr>
      <a:lvl2pPr algn="l" rtl="0" fontAlgn="base">
        <a:lnSpc>
          <a:spcPct val="85000"/>
        </a:lnSpc>
        <a:spcBef>
          <a:spcPct val="0"/>
        </a:spcBef>
        <a:spcAft>
          <a:spcPct val="0"/>
        </a:spcAft>
        <a:defRPr sz="3200" b="1">
          <a:solidFill>
            <a:srgbClr val="FF0000"/>
          </a:solidFill>
          <a:latin typeface="Arial" charset="0"/>
        </a:defRPr>
      </a:lvl2pPr>
      <a:lvl3pPr algn="l" rtl="0" fontAlgn="base">
        <a:lnSpc>
          <a:spcPct val="85000"/>
        </a:lnSpc>
        <a:spcBef>
          <a:spcPct val="0"/>
        </a:spcBef>
        <a:spcAft>
          <a:spcPct val="0"/>
        </a:spcAft>
        <a:defRPr sz="3200" b="1">
          <a:solidFill>
            <a:srgbClr val="FF0000"/>
          </a:solidFill>
          <a:latin typeface="Arial" charset="0"/>
        </a:defRPr>
      </a:lvl3pPr>
      <a:lvl4pPr algn="l" rtl="0" fontAlgn="base">
        <a:lnSpc>
          <a:spcPct val="85000"/>
        </a:lnSpc>
        <a:spcBef>
          <a:spcPct val="0"/>
        </a:spcBef>
        <a:spcAft>
          <a:spcPct val="0"/>
        </a:spcAft>
        <a:defRPr sz="3200" b="1">
          <a:solidFill>
            <a:srgbClr val="FF0000"/>
          </a:solidFill>
          <a:latin typeface="Arial" charset="0"/>
        </a:defRPr>
      </a:lvl4pPr>
      <a:lvl5pPr algn="l" rtl="0" fontAlgn="base">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fontAlgn="base">
        <a:spcBef>
          <a:spcPct val="65000"/>
        </a:spcBef>
        <a:spcAft>
          <a:spcPct val="0"/>
        </a:spcAft>
        <a:buChar char="•"/>
        <a:defRPr sz="2000">
          <a:solidFill>
            <a:schemeClr val="tx1"/>
          </a:solidFill>
          <a:latin typeface="+mn-lt"/>
          <a:ea typeface="+mn-ea"/>
          <a:cs typeface="+mn-cs"/>
        </a:defRPr>
      </a:lvl1pPr>
      <a:lvl2pPr marL="574675" indent="-233363" algn="l" rtl="0" fontAlgn="base">
        <a:spcBef>
          <a:spcPct val="20000"/>
        </a:spcBef>
        <a:spcAft>
          <a:spcPct val="0"/>
        </a:spcAft>
        <a:buChar char="–"/>
        <a:defRPr>
          <a:solidFill>
            <a:schemeClr val="tx1"/>
          </a:solidFill>
          <a:latin typeface="+mn-lt"/>
        </a:defRPr>
      </a:lvl2pPr>
      <a:lvl3pPr marL="854075" indent="-165100" algn="l" rtl="0" fontAlgn="base">
        <a:spcBef>
          <a:spcPct val="15000"/>
        </a:spcBef>
        <a:spcAft>
          <a:spcPct val="0"/>
        </a:spcAft>
        <a:buChar char="•"/>
        <a:defRPr sz="1600">
          <a:solidFill>
            <a:schemeClr val="tx1"/>
          </a:solidFill>
          <a:latin typeface="+mn-lt"/>
        </a:defRPr>
      </a:lvl3pPr>
      <a:lvl4pPr marL="1201738" indent="-233363" algn="l" rtl="0" fontAlgn="base">
        <a:spcBef>
          <a:spcPct val="5000"/>
        </a:spcBef>
        <a:spcAft>
          <a:spcPct val="0"/>
        </a:spcAft>
        <a:buChar char="–"/>
        <a:defRPr sz="1600">
          <a:solidFill>
            <a:schemeClr val="tx1"/>
          </a:solidFill>
          <a:latin typeface="+mn-lt"/>
        </a:defRPr>
      </a:lvl4pPr>
      <a:lvl5pPr marL="1489075" indent="-173038" algn="l" rtl="0" fontAlgn="base">
        <a:spcBef>
          <a:spcPct val="0"/>
        </a:spcBef>
        <a:spcAft>
          <a:spcPct val="0"/>
        </a:spcAft>
        <a:buChar char="»"/>
        <a:defRPr sz="16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413" name="Picture 29" descr="1c_revBlack_rgb_powerpoint"/>
          <p:cNvPicPr>
            <a:picLocks noChangeAspect="1" noChangeArrowheads="1"/>
          </p:cNvPicPr>
          <p:nvPr userDrawn="1"/>
        </p:nvPicPr>
        <p:blipFill>
          <a:blip r:embed="rId13" cstate="screen"/>
          <a:srcRect/>
          <a:stretch>
            <a:fillRect/>
          </a:stretch>
        </p:blipFill>
        <p:spPr bwMode="auto">
          <a:xfrm>
            <a:off x="6638925" y="6427788"/>
            <a:ext cx="1119188" cy="261937"/>
          </a:xfrm>
          <a:prstGeom prst="rect">
            <a:avLst/>
          </a:prstGeom>
          <a:noFill/>
        </p:spPr>
      </p:pic>
      <p:sp>
        <p:nvSpPr>
          <p:cNvPr id="16402" name="Rectangle 18"/>
          <p:cNvSpPr>
            <a:spLocks noGrp="1" noChangeArrowheads="1"/>
          </p:cNvSpPr>
          <p:nvPr>
            <p:ph type="title"/>
          </p:nvPr>
        </p:nvSpPr>
        <p:spPr bwMode="auto">
          <a:xfrm>
            <a:off x="342900" y="1943100"/>
            <a:ext cx="8458200" cy="148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403" name="Rectangle 19"/>
          <p:cNvSpPr>
            <a:spLocks noGrp="1" noChangeArrowheads="1"/>
          </p:cNvSpPr>
          <p:nvPr>
            <p:ph type="body" idx="1"/>
          </p:nvPr>
        </p:nvSpPr>
        <p:spPr bwMode="auto">
          <a:xfrm>
            <a:off x="342900" y="3657600"/>
            <a:ext cx="8458200" cy="1600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16409" name="Rectangle 25"/>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097CA4AC-4422-4DCF-B8D8-5CA30517130F}" type="slidenum">
              <a:rPr lang="en-US"/>
              <a:pPr/>
              <a:t>‹#›</a:t>
            </a:fld>
            <a:endParaRPr lang="en-US"/>
          </a:p>
        </p:txBody>
      </p:sp>
      <p:sp>
        <p:nvSpPr>
          <p:cNvPr id="16410" name="Rectangle 26"/>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fontAlgn="base">
        <a:lnSpc>
          <a:spcPct val="85000"/>
        </a:lnSpc>
        <a:spcBef>
          <a:spcPct val="0"/>
        </a:spcBef>
        <a:spcAft>
          <a:spcPct val="0"/>
        </a:spcAft>
        <a:defRPr sz="4000" b="1">
          <a:solidFill>
            <a:schemeClr val="tx1"/>
          </a:solidFill>
          <a:latin typeface="+mj-lt"/>
          <a:ea typeface="+mj-ea"/>
          <a:cs typeface="+mj-cs"/>
        </a:defRPr>
      </a:lvl1pPr>
      <a:lvl2pPr algn="l" rtl="0" fontAlgn="base">
        <a:lnSpc>
          <a:spcPct val="85000"/>
        </a:lnSpc>
        <a:spcBef>
          <a:spcPct val="0"/>
        </a:spcBef>
        <a:spcAft>
          <a:spcPct val="0"/>
        </a:spcAft>
        <a:defRPr sz="4000" b="1">
          <a:solidFill>
            <a:schemeClr val="tx1"/>
          </a:solidFill>
          <a:latin typeface="Arial" charset="0"/>
        </a:defRPr>
      </a:lvl2pPr>
      <a:lvl3pPr algn="l" rtl="0" fontAlgn="base">
        <a:lnSpc>
          <a:spcPct val="85000"/>
        </a:lnSpc>
        <a:spcBef>
          <a:spcPct val="0"/>
        </a:spcBef>
        <a:spcAft>
          <a:spcPct val="0"/>
        </a:spcAft>
        <a:defRPr sz="4000" b="1">
          <a:solidFill>
            <a:schemeClr val="tx1"/>
          </a:solidFill>
          <a:latin typeface="Arial" charset="0"/>
        </a:defRPr>
      </a:lvl3pPr>
      <a:lvl4pPr algn="l" rtl="0" fontAlgn="base">
        <a:lnSpc>
          <a:spcPct val="85000"/>
        </a:lnSpc>
        <a:spcBef>
          <a:spcPct val="0"/>
        </a:spcBef>
        <a:spcAft>
          <a:spcPct val="0"/>
        </a:spcAft>
        <a:defRPr sz="4000" b="1">
          <a:solidFill>
            <a:schemeClr val="tx1"/>
          </a:solidFill>
          <a:latin typeface="Arial" charset="0"/>
        </a:defRPr>
      </a:lvl4pPr>
      <a:lvl5pPr algn="l" rtl="0" fontAlgn="base">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algn="l" rtl="0" fontAlgn="base">
        <a:lnSpc>
          <a:spcPct val="85000"/>
        </a:lnSpc>
        <a:spcBef>
          <a:spcPct val="60000"/>
        </a:spcBef>
        <a:spcAft>
          <a:spcPct val="0"/>
        </a:spcAft>
        <a:defRPr sz="2000" b="1">
          <a:solidFill>
            <a:schemeClr val="tx1"/>
          </a:solidFill>
          <a:latin typeface="+mn-lt"/>
          <a:ea typeface="+mn-ea"/>
          <a:cs typeface="+mn-cs"/>
        </a:defRPr>
      </a:lvl1pPr>
      <a:lvl2pPr marL="341313" algn="l" rtl="0" fontAlgn="base">
        <a:spcBef>
          <a:spcPct val="20000"/>
        </a:spcBef>
        <a:spcAft>
          <a:spcPct val="0"/>
        </a:spcAft>
        <a:buChar char="–"/>
        <a:defRPr sz="2400">
          <a:solidFill>
            <a:schemeClr val="bg1"/>
          </a:solidFill>
          <a:latin typeface="+mn-lt"/>
        </a:defRPr>
      </a:lvl2pPr>
      <a:lvl3pPr marL="688975" algn="l" rtl="0" fontAlgn="base">
        <a:spcBef>
          <a:spcPct val="20000"/>
        </a:spcBef>
        <a:spcAft>
          <a:spcPct val="0"/>
        </a:spcAft>
        <a:buChar char="•"/>
        <a:defRPr sz="2000">
          <a:solidFill>
            <a:schemeClr val="bg1"/>
          </a:solidFill>
          <a:latin typeface="+mn-lt"/>
        </a:defRPr>
      </a:lvl3pPr>
      <a:lvl4pPr marL="968375" algn="l" rtl="0" fontAlgn="base">
        <a:spcBef>
          <a:spcPct val="20000"/>
        </a:spcBef>
        <a:spcAft>
          <a:spcPct val="0"/>
        </a:spcAft>
        <a:buChar char="–"/>
        <a:defRPr sz="2000">
          <a:solidFill>
            <a:schemeClr val="bg1"/>
          </a:solidFill>
          <a:latin typeface="+mn-lt"/>
        </a:defRPr>
      </a:lvl4pPr>
      <a:lvl5pPr marL="1316038" algn="l" rtl="0" fontAlgn="base">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bwMode="auto">
          <a:xfrm>
            <a:off x="342900" y="1943100"/>
            <a:ext cx="8458200" cy="148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8612" name="Rectangle 4"/>
          <p:cNvSpPr>
            <a:spLocks noGrp="1" noChangeArrowheads="1"/>
          </p:cNvSpPr>
          <p:nvPr>
            <p:ph type="body" idx="1"/>
          </p:nvPr>
        </p:nvSpPr>
        <p:spPr bwMode="auto">
          <a:xfrm>
            <a:off x="342900" y="3657600"/>
            <a:ext cx="8458200" cy="1600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68624" name="Rectangle 1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B9D61968-DCE9-464F-8F15-6A74001BBA88}" type="slidenum">
              <a:rPr lang="en-US"/>
              <a:pPr/>
              <a:t>‹#›</a:t>
            </a:fld>
            <a:endParaRPr lang="en-US"/>
          </a:p>
        </p:txBody>
      </p:sp>
      <p:sp>
        <p:nvSpPr>
          <p:cNvPr id="68625" name="Rectangle 17"/>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endParaRPr lang="en-US"/>
          </a:p>
        </p:txBody>
      </p:sp>
      <p:pic>
        <p:nvPicPr>
          <p:cNvPr id="68627" name="Picture 19" descr="1c_revBlack_rgb_powerpoint"/>
          <p:cNvPicPr>
            <a:picLocks noChangeAspect="1" noChangeArrowheads="1"/>
          </p:cNvPicPr>
          <p:nvPr userDrawn="1"/>
        </p:nvPicPr>
        <p:blipFill>
          <a:blip r:embed="rId13" cstate="screen"/>
          <a:srcRect/>
          <a:stretch>
            <a:fillRect/>
          </a:stretch>
        </p:blipFill>
        <p:spPr bwMode="auto">
          <a:xfrm>
            <a:off x="6638925" y="6427788"/>
            <a:ext cx="1119188" cy="261937"/>
          </a:xfrm>
          <a:prstGeom prst="rect">
            <a:avLst/>
          </a:prstGeom>
          <a:noFill/>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fontAlgn="base">
        <a:lnSpc>
          <a:spcPct val="85000"/>
        </a:lnSpc>
        <a:spcBef>
          <a:spcPct val="0"/>
        </a:spcBef>
        <a:spcAft>
          <a:spcPct val="0"/>
        </a:spcAft>
        <a:defRPr sz="4000" b="1">
          <a:solidFill>
            <a:schemeClr val="tx1"/>
          </a:solidFill>
          <a:latin typeface="+mj-lt"/>
          <a:ea typeface="+mj-ea"/>
          <a:cs typeface="+mj-cs"/>
        </a:defRPr>
      </a:lvl1pPr>
      <a:lvl2pPr algn="l" rtl="0" fontAlgn="base">
        <a:lnSpc>
          <a:spcPct val="85000"/>
        </a:lnSpc>
        <a:spcBef>
          <a:spcPct val="0"/>
        </a:spcBef>
        <a:spcAft>
          <a:spcPct val="0"/>
        </a:spcAft>
        <a:defRPr sz="4000" b="1">
          <a:solidFill>
            <a:schemeClr val="tx1"/>
          </a:solidFill>
          <a:latin typeface="Arial" charset="0"/>
        </a:defRPr>
      </a:lvl2pPr>
      <a:lvl3pPr algn="l" rtl="0" fontAlgn="base">
        <a:lnSpc>
          <a:spcPct val="85000"/>
        </a:lnSpc>
        <a:spcBef>
          <a:spcPct val="0"/>
        </a:spcBef>
        <a:spcAft>
          <a:spcPct val="0"/>
        </a:spcAft>
        <a:defRPr sz="4000" b="1">
          <a:solidFill>
            <a:schemeClr val="tx1"/>
          </a:solidFill>
          <a:latin typeface="Arial" charset="0"/>
        </a:defRPr>
      </a:lvl3pPr>
      <a:lvl4pPr algn="l" rtl="0" fontAlgn="base">
        <a:lnSpc>
          <a:spcPct val="85000"/>
        </a:lnSpc>
        <a:spcBef>
          <a:spcPct val="0"/>
        </a:spcBef>
        <a:spcAft>
          <a:spcPct val="0"/>
        </a:spcAft>
        <a:defRPr sz="4000" b="1">
          <a:solidFill>
            <a:schemeClr val="tx1"/>
          </a:solidFill>
          <a:latin typeface="Arial" charset="0"/>
        </a:defRPr>
      </a:lvl4pPr>
      <a:lvl5pPr algn="l" rtl="0" fontAlgn="base">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algn="l" rtl="0" fontAlgn="base">
        <a:lnSpc>
          <a:spcPct val="85000"/>
        </a:lnSpc>
        <a:spcBef>
          <a:spcPct val="60000"/>
        </a:spcBef>
        <a:spcAft>
          <a:spcPct val="0"/>
        </a:spcAft>
        <a:defRPr sz="2000" b="1">
          <a:solidFill>
            <a:schemeClr val="tx1"/>
          </a:solidFill>
          <a:latin typeface="+mn-lt"/>
          <a:ea typeface="+mn-ea"/>
          <a:cs typeface="+mn-cs"/>
        </a:defRPr>
      </a:lvl1pPr>
      <a:lvl2pPr marL="341313" algn="l" rtl="0" fontAlgn="base">
        <a:spcBef>
          <a:spcPct val="20000"/>
        </a:spcBef>
        <a:spcAft>
          <a:spcPct val="0"/>
        </a:spcAft>
        <a:buChar char="–"/>
        <a:defRPr sz="2400">
          <a:solidFill>
            <a:schemeClr val="bg1"/>
          </a:solidFill>
          <a:latin typeface="+mn-lt"/>
        </a:defRPr>
      </a:lvl2pPr>
      <a:lvl3pPr marL="688975" algn="l" rtl="0" fontAlgn="base">
        <a:spcBef>
          <a:spcPct val="20000"/>
        </a:spcBef>
        <a:spcAft>
          <a:spcPct val="0"/>
        </a:spcAft>
        <a:buChar char="•"/>
        <a:defRPr sz="2000">
          <a:solidFill>
            <a:schemeClr val="bg1"/>
          </a:solidFill>
          <a:latin typeface="+mn-lt"/>
        </a:defRPr>
      </a:lvl3pPr>
      <a:lvl4pPr marL="968375" algn="l" rtl="0" fontAlgn="base">
        <a:spcBef>
          <a:spcPct val="20000"/>
        </a:spcBef>
        <a:spcAft>
          <a:spcPct val="0"/>
        </a:spcAft>
        <a:buChar char="–"/>
        <a:defRPr sz="2000">
          <a:solidFill>
            <a:schemeClr val="bg1"/>
          </a:solidFill>
          <a:latin typeface="+mn-lt"/>
        </a:defRPr>
      </a:lvl4pPr>
      <a:lvl5pPr marL="1316038" algn="l" rtl="0" fontAlgn="base">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342900" y="1943100"/>
            <a:ext cx="8458200" cy="148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342900" y="3657600"/>
            <a:ext cx="8458200" cy="1600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117766"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D9B0EAA2-4B1A-4F91-AF91-A04C7B0CA429}" type="slidenum">
              <a:rPr lang="en-US"/>
              <a:pPr/>
              <a:t>‹#›</a:t>
            </a:fld>
            <a:endParaRPr lang="en-US"/>
          </a:p>
        </p:txBody>
      </p:sp>
      <p:sp>
        <p:nvSpPr>
          <p:cNvPr id="117767" name="Rectangle 7"/>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endParaRPr lang="en-US"/>
          </a:p>
        </p:txBody>
      </p:sp>
      <p:pic>
        <p:nvPicPr>
          <p:cNvPr id="117768" name="Picture 8" descr="1c_revBlack_rgb_powerpoint"/>
          <p:cNvPicPr>
            <a:picLocks noChangeAspect="1" noChangeArrowheads="1"/>
          </p:cNvPicPr>
          <p:nvPr userDrawn="1"/>
        </p:nvPicPr>
        <p:blipFill>
          <a:blip r:embed="rId13" cstate="screen"/>
          <a:srcRect/>
          <a:stretch>
            <a:fillRect/>
          </a:stretch>
        </p:blipFill>
        <p:spPr bwMode="auto">
          <a:xfrm>
            <a:off x="6638925" y="6427788"/>
            <a:ext cx="1119188" cy="261937"/>
          </a:xfrm>
          <a:prstGeom prst="rect">
            <a:avLst/>
          </a:prstGeom>
          <a:noFill/>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fontAlgn="base">
        <a:lnSpc>
          <a:spcPct val="85000"/>
        </a:lnSpc>
        <a:spcBef>
          <a:spcPct val="0"/>
        </a:spcBef>
        <a:spcAft>
          <a:spcPct val="0"/>
        </a:spcAft>
        <a:defRPr sz="4000" b="1">
          <a:solidFill>
            <a:schemeClr val="folHlink"/>
          </a:solidFill>
          <a:latin typeface="+mj-lt"/>
          <a:ea typeface="+mj-ea"/>
          <a:cs typeface="+mj-cs"/>
        </a:defRPr>
      </a:lvl1pPr>
      <a:lvl2pPr algn="l" rtl="0" fontAlgn="base">
        <a:lnSpc>
          <a:spcPct val="85000"/>
        </a:lnSpc>
        <a:spcBef>
          <a:spcPct val="0"/>
        </a:spcBef>
        <a:spcAft>
          <a:spcPct val="0"/>
        </a:spcAft>
        <a:defRPr sz="4000" b="1">
          <a:solidFill>
            <a:schemeClr val="folHlink"/>
          </a:solidFill>
          <a:latin typeface="Arial" charset="0"/>
        </a:defRPr>
      </a:lvl2pPr>
      <a:lvl3pPr algn="l" rtl="0" fontAlgn="base">
        <a:lnSpc>
          <a:spcPct val="85000"/>
        </a:lnSpc>
        <a:spcBef>
          <a:spcPct val="0"/>
        </a:spcBef>
        <a:spcAft>
          <a:spcPct val="0"/>
        </a:spcAft>
        <a:defRPr sz="4000" b="1">
          <a:solidFill>
            <a:schemeClr val="folHlink"/>
          </a:solidFill>
          <a:latin typeface="Arial" charset="0"/>
        </a:defRPr>
      </a:lvl3pPr>
      <a:lvl4pPr algn="l" rtl="0" fontAlgn="base">
        <a:lnSpc>
          <a:spcPct val="85000"/>
        </a:lnSpc>
        <a:spcBef>
          <a:spcPct val="0"/>
        </a:spcBef>
        <a:spcAft>
          <a:spcPct val="0"/>
        </a:spcAft>
        <a:defRPr sz="4000" b="1">
          <a:solidFill>
            <a:schemeClr val="folHlink"/>
          </a:solidFill>
          <a:latin typeface="Arial" charset="0"/>
        </a:defRPr>
      </a:lvl4pPr>
      <a:lvl5pPr algn="l" rtl="0" fontAlgn="base">
        <a:lnSpc>
          <a:spcPct val="85000"/>
        </a:lnSpc>
        <a:spcBef>
          <a:spcPct val="0"/>
        </a:spcBef>
        <a:spcAft>
          <a:spcPct val="0"/>
        </a:spcAft>
        <a:defRPr sz="4000" b="1">
          <a:solidFill>
            <a:schemeClr val="folHlink"/>
          </a:solidFill>
          <a:latin typeface="Arial" charset="0"/>
        </a:defRPr>
      </a:lvl5pPr>
      <a:lvl6pPr marL="457200" algn="l" rtl="0" fontAlgn="base">
        <a:lnSpc>
          <a:spcPct val="85000"/>
        </a:lnSpc>
        <a:spcBef>
          <a:spcPct val="0"/>
        </a:spcBef>
        <a:spcAft>
          <a:spcPct val="0"/>
        </a:spcAft>
        <a:defRPr sz="4000" b="1">
          <a:solidFill>
            <a:schemeClr val="folHlink"/>
          </a:solidFill>
          <a:latin typeface="Arial" charset="0"/>
        </a:defRPr>
      </a:lvl6pPr>
      <a:lvl7pPr marL="914400" algn="l" rtl="0" fontAlgn="base">
        <a:lnSpc>
          <a:spcPct val="85000"/>
        </a:lnSpc>
        <a:spcBef>
          <a:spcPct val="0"/>
        </a:spcBef>
        <a:spcAft>
          <a:spcPct val="0"/>
        </a:spcAft>
        <a:defRPr sz="4000" b="1">
          <a:solidFill>
            <a:schemeClr val="folHlink"/>
          </a:solidFill>
          <a:latin typeface="Arial" charset="0"/>
        </a:defRPr>
      </a:lvl7pPr>
      <a:lvl8pPr marL="1371600" algn="l" rtl="0" fontAlgn="base">
        <a:lnSpc>
          <a:spcPct val="85000"/>
        </a:lnSpc>
        <a:spcBef>
          <a:spcPct val="0"/>
        </a:spcBef>
        <a:spcAft>
          <a:spcPct val="0"/>
        </a:spcAft>
        <a:defRPr sz="4000" b="1">
          <a:solidFill>
            <a:schemeClr val="folHlink"/>
          </a:solidFill>
          <a:latin typeface="Arial" charset="0"/>
        </a:defRPr>
      </a:lvl8pPr>
      <a:lvl9pPr marL="1828800" algn="l" rtl="0" fontAlgn="base">
        <a:lnSpc>
          <a:spcPct val="85000"/>
        </a:lnSpc>
        <a:spcBef>
          <a:spcPct val="0"/>
        </a:spcBef>
        <a:spcAft>
          <a:spcPct val="0"/>
        </a:spcAft>
        <a:defRPr sz="4000" b="1">
          <a:solidFill>
            <a:schemeClr val="folHlink"/>
          </a:solidFill>
          <a:latin typeface="Arial" charset="0"/>
        </a:defRPr>
      </a:lvl9pPr>
    </p:titleStyle>
    <p:bodyStyle>
      <a:lvl1pPr algn="l" rtl="0" fontAlgn="base">
        <a:lnSpc>
          <a:spcPct val="85000"/>
        </a:lnSpc>
        <a:spcBef>
          <a:spcPct val="60000"/>
        </a:spcBef>
        <a:spcAft>
          <a:spcPct val="0"/>
        </a:spcAft>
        <a:defRPr sz="2000" b="1">
          <a:solidFill>
            <a:schemeClr val="tx2"/>
          </a:solidFill>
          <a:latin typeface="+mn-lt"/>
          <a:ea typeface="+mn-ea"/>
          <a:cs typeface="+mn-cs"/>
        </a:defRPr>
      </a:lvl1pPr>
      <a:lvl2pPr marL="341313" algn="l" rtl="0" fontAlgn="base">
        <a:spcBef>
          <a:spcPct val="20000"/>
        </a:spcBef>
        <a:spcAft>
          <a:spcPct val="0"/>
        </a:spcAft>
        <a:buChar char="–"/>
        <a:defRPr sz="2400">
          <a:solidFill>
            <a:schemeClr val="bg1"/>
          </a:solidFill>
          <a:latin typeface="+mn-lt"/>
        </a:defRPr>
      </a:lvl2pPr>
      <a:lvl3pPr marL="688975" algn="l" rtl="0" fontAlgn="base">
        <a:spcBef>
          <a:spcPct val="20000"/>
        </a:spcBef>
        <a:spcAft>
          <a:spcPct val="0"/>
        </a:spcAft>
        <a:buChar char="•"/>
        <a:defRPr sz="2000">
          <a:solidFill>
            <a:schemeClr val="bg1"/>
          </a:solidFill>
          <a:latin typeface="+mn-lt"/>
        </a:defRPr>
      </a:lvl3pPr>
      <a:lvl4pPr marL="968375" algn="l" rtl="0" fontAlgn="base">
        <a:spcBef>
          <a:spcPct val="20000"/>
        </a:spcBef>
        <a:spcAft>
          <a:spcPct val="0"/>
        </a:spcAft>
        <a:buChar char="–"/>
        <a:defRPr sz="2000">
          <a:solidFill>
            <a:schemeClr val="bg1"/>
          </a:solidFill>
          <a:latin typeface="+mn-lt"/>
        </a:defRPr>
      </a:lvl4pPr>
      <a:lvl5pPr marL="1316038" algn="l" rtl="0" fontAlgn="base">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ti_stk_2c_pos_rgb"/>
          <p:cNvPicPr>
            <a:picLocks noChangeAspect="1" noChangeArrowheads="1"/>
          </p:cNvPicPr>
          <p:nvPr/>
        </p:nvPicPr>
        <p:blipFill>
          <a:blip r:embed="rId13" cstate="screen"/>
          <a:srcRect/>
          <a:stretch>
            <a:fillRect/>
          </a:stretch>
        </p:blipFill>
        <p:spPr bwMode="auto">
          <a:xfrm>
            <a:off x="6629400" y="6418263"/>
            <a:ext cx="1136650" cy="280987"/>
          </a:xfrm>
          <a:prstGeom prst="rect">
            <a:avLst/>
          </a:prstGeom>
          <a:noFill/>
          <a:ln w="9525">
            <a:noFill/>
            <a:miter lim="800000"/>
            <a:headEnd/>
            <a:tailEnd/>
          </a:ln>
        </p:spPr>
      </p:pic>
      <p:sp>
        <p:nvSpPr>
          <p:cNvPr id="4099"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5" name="Rectangle 5"/>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mn-lt"/>
              </a:defRPr>
            </a:lvl1pPr>
          </a:lstStyle>
          <a:p>
            <a:pPr>
              <a:defRPr/>
            </a:pPr>
            <a:endParaRPr lang="en-US">
              <a:solidFill>
                <a:srgbClr val="000000"/>
              </a:solidFill>
            </a:endParaRPr>
          </a:p>
        </p:txBody>
      </p:sp>
      <p:sp>
        <p:nvSpPr>
          <p:cNvPr id="71686"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atin typeface="+mn-lt"/>
              </a:defRPr>
            </a:lvl1pPr>
          </a:lstStyle>
          <a:p>
            <a:pPr>
              <a:defRPr/>
            </a:pPr>
            <a:endParaRPr lang="en-US">
              <a:solidFill>
                <a:srgbClr val="000000"/>
              </a:solidFill>
            </a:endParaRPr>
          </a:p>
        </p:txBody>
      </p:sp>
      <p:sp>
        <p:nvSpPr>
          <p:cNvPr id="71687" name="Rectangle 7"/>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pPr>
              <a:defRPr/>
            </a:pPr>
            <a:fld id="{C0DA0E47-2F53-4290-8B49-07024550FD73}" type="slidenum">
              <a:rPr lang="en-US">
                <a:solidFill>
                  <a:srgbClr val="000000"/>
                </a:solidFill>
              </a:rPr>
              <a:pPr>
                <a:defRPr/>
              </a:pPr>
              <a:t>‹#›</a:t>
            </a:fld>
            <a:endParaRPr lang="en-US">
              <a:solidFill>
                <a:srgbClr val="000000"/>
              </a:solidFill>
            </a:endParaRPr>
          </a:p>
        </p:txBody>
      </p:sp>
      <p:sp>
        <p:nvSpPr>
          <p:cNvPr id="71688"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fontAlgn="base">
        <a:spcBef>
          <a:spcPct val="0"/>
        </a:spcBef>
        <a:spcAft>
          <a:spcPct val="0"/>
        </a:spcAft>
        <a:defRPr sz="3600" b="1">
          <a:solidFill>
            <a:srgbClr val="FF0000"/>
          </a:solidFill>
          <a:latin typeface="Arial" charset="0"/>
        </a:defRPr>
      </a:lvl6pPr>
      <a:lvl7pPr marL="914400" algn="l" rtl="0" fontAlgn="base">
        <a:spcBef>
          <a:spcPct val="0"/>
        </a:spcBef>
        <a:spcAft>
          <a:spcPct val="0"/>
        </a:spcAft>
        <a:defRPr sz="3600" b="1">
          <a:solidFill>
            <a:srgbClr val="FF0000"/>
          </a:solidFill>
          <a:latin typeface="Arial" charset="0"/>
        </a:defRPr>
      </a:lvl7pPr>
      <a:lvl8pPr marL="1371600" algn="l" rtl="0" fontAlgn="base">
        <a:spcBef>
          <a:spcPct val="0"/>
        </a:spcBef>
        <a:spcAft>
          <a:spcPct val="0"/>
        </a:spcAft>
        <a:defRPr sz="3600" b="1">
          <a:solidFill>
            <a:srgbClr val="FF0000"/>
          </a:solidFill>
          <a:latin typeface="Arial" charset="0"/>
        </a:defRPr>
      </a:lvl8pPr>
      <a:lvl9pPr marL="1828800" algn="l" rtl="0" fontAlgn="base">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46.xml"/><Relationship Id="rId7" Type="http://schemas.openxmlformats.org/officeDocument/2006/relationships/image" Target="../media/image8.png"/><Relationship Id="rId12" Type="http://schemas.openxmlformats.org/officeDocument/2006/relationships/slide" Target="slide5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60.xml"/><Relationship Id="rId11" Type="http://schemas.openxmlformats.org/officeDocument/2006/relationships/slide" Target="slide56.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2.xml"/><Relationship Id="rId9" Type="http://schemas.openxmlformats.org/officeDocument/2006/relationships/slide" Target="slide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8.xml"/><Relationship Id="rId7" Type="http://schemas.openxmlformats.org/officeDocument/2006/relationships/image" Target="../media/image8.png"/><Relationship Id="rId12" Type="http://schemas.openxmlformats.org/officeDocument/2006/relationships/slide" Target="slide5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60.xml"/><Relationship Id="rId11" Type="http://schemas.openxmlformats.org/officeDocument/2006/relationships/slide" Target="slide56.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2.xml"/><Relationship Id="rId9" Type="http://schemas.openxmlformats.org/officeDocument/2006/relationships/slide" Target="slide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5.xml"/><Relationship Id="rId3" Type="http://schemas.openxmlformats.org/officeDocument/2006/relationships/slide" Target="slide39.xml"/><Relationship Id="rId7" Type="http://schemas.openxmlformats.org/officeDocument/2006/relationships/image" Target="../media/image8.png"/><Relationship Id="rId12"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ti.com/product/cdcm7005-sp" TargetMode="External"/><Relationship Id="rId11" Type="http://schemas.openxmlformats.org/officeDocument/2006/relationships/hyperlink" Target="http://www.ti.com/lit/sg/sgzt006b/sgzt006b.pdf" TargetMode="External"/><Relationship Id="rId5" Type="http://schemas.openxmlformats.org/officeDocument/2006/relationships/slide" Target="slide7.xml"/><Relationship Id="rId10" Type="http://schemas.openxmlformats.org/officeDocument/2006/relationships/slide" Target="slide60.xml"/><Relationship Id="rId4" Type="http://schemas.openxmlformats.org/officeDocument/2006/relationships/slide" Target="slide47.xml"/><Relationship Id="rId9" Type="http://schemas.openxmlformats.org/officeDocument/2006/relationships/slide" Target="slide5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www.ti.com/product/adc128s102qml-sp" TargetMode="External"/><Relationship Id="rId7" Type="http://schemas.openxmlformats.org/officeDocument/2006/relationships/image" Target="../media/image8.png"/><Relationship Id="rId12" Type="http://schemas.openxmlformats.org/officeDocument/2006/relationships/slide" Target="slide5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60.xml"/><Relationship Id="rId11" Type="http://schemas.openxmlformats.org/officeDocument/2006/relationships/slide" Target="slide56.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2.xml"/><Relationship Id="rId9" Type="http://schemas.openxmlformats.org/officeDocument/2006/relationships/slide" Target="slide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52.xml"/><Relationship Id="rId7"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55.xml"/><Relationship Id="rId5" Type="http://schemas.openxmlformats.org/officeDocument/2006/relationships/slide" Target="slide60.xml"/><Relationship Id="rId10" Type="http://schemas.openxmlformats.org/officeDocument/2006/relationships/slide" Target="slide56.xml"/><Relationship Id="rId4" Type="http://schemas.openxmlformats.org/officeDocument/2006/relationships/image" Target="../media/image7.png"/><Relationship Id="rId9" Type="http://schemas.openxmlformats.org/officeDocument/2006/relationships/slide" Target="slide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4.xml"/><Relationship Id="rId7" Type="http://schemas.openxmlformats.org/officeDocument/2006/relationships/slide" Target="slide5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slide" Target="slide56.xml"/><Relationship Id="rId4" Type="http://schemas.openxmlformats.org/officeDocument/2006/relationships/image" Target="../media/image8.png"/><Relationship Id="rId9" Type="http://schemas.openxmlformats.org/officeDocument/2006/relationships/slide" Target="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focus.ti.com/paramsearch/docs/parametricsearch.tsp?family=hirel&amp;uiTemplateId=HR_PARAMSRCH1_T&amp;familyId=327&amp;paramCriteria=no&amp;rootFamilyId=132" TargetMode="Externa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59.xml"/><Relationship Id="rId11" Type="http://schemas.openxmlformats.org/officeDocument/2006/relationships/slide" Target="slide64.xml"/><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slide" Target="slide60.xml"/><Relationship Id="rId9" Type="http://schemas.openxmlformats.org/officeDocument/2006/relationships/slide" Target="slide57.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1.xml"/><Relationship Id="rId4" Type="http://schemas.openxmlformats.org/officeDocument/2006/relationships/slide" Target="slide2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48.xml"/><Relationship Id="rId7"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50.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48.xml"/><Relationship Id="rId7"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slide" Target="slide60.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0.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24.xml"/><Relationship Id="rId3" Type="http://schemas.openxmlformats.org/officeDocument/2006/relationships/slide" Target="slide46.xml"/><Relationship Id="rId7" Type="http://schemas.openxmlformats.org/officeDocument/2006/relationships/image" Target="../media/image7.png"/><Relationship Id="rId12"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55.xml"/><Relationship Id="rId5" Type="http://schemas.openxmlformats.org/officeDocument/2006/relationships/hyperlink" Target="http://www.ti.com/product/cdcm7005-sp" TargetMode="External"/><Relationship Id="rId10" Type="http://schemas.openxmlformats.org/officeDocument/2006/relationships/slide" Target="slide56.xml"/><Relationship Id="rId4" Type="http://schemas.openxmlformats.org/officeDocument/2006/relationships/slide" Target="slide7.xml"/><Relationship Id="rId9" Type="http://schemas.openxmlformats.org/officeDocument/2006/relationships/slide" Target="slide52.xml"/><Relationship Id="rId14" Type="http://schemas.openxmlformats.org/officeDocument/2006/relationships/slide" Target="slide6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24.xml"/><Relationship Id="rId3" Type="http://schemas.openxmlformats.org/officeDocument/2006/relationships/slide" Target="slide38.xml"/><Relationship Id="rId7" Type="http://schemas.openxmlformats.org/officeDocument/2006/relationships/image" Target="../media/image8.png"/><Relationship Id="rId12"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ti.com/product/cdcm7005-sp" TargetMode="External"/><Relationship Id="rId11" Type="http://schemas.openxmlformats.org/officeDocument/2006/relationships/slide" Target="slide55.xml"/><Relationship Id="rId5" Type="http://schemas.openxmlformats.org/officeDocument/2006/relationships/slide" Target="slide7.xml"/><Relationship Id="rId10" Type="http://schemas.openxmlformats.org/officeDocument/2006/relationships/slide" Target="slide56.xml"/><Relationship Id="rId4" Type="http://schemas.openxmlformats.org/officeDocument/2006/relationships/slide" Target="slide47.xml"/><Relationship Id="rId9" Type="http://schemas.openxmlformats.org/officeDocument/2006/relationships/slide" Target="slide60.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Death-valley-sar.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xml"/><Relationship Id="rId3" Type="http://schemas.openxmlformats.org/officeDocument/2006/relationships/slide" Target="slide47.xml"/><Relationship Id="rId7" Type="http://schemas.openxmlformats.org/officeDocument/2006/relationships/image" Target="../media/image7.png"/><Relationship Id="rId12" Type="http://schemas.openxmlformats.org/officeDocument/2006/relationships/slide" Target="slide5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56.xml"/><Relationship Id="rId5" Type="http://schemas.openxmlformats.org/officeDocument/2006/relationships/slide" Target="slide39.xml"/><Relationship Id="rId15" Type="http://schemas.openxmlformats.org/officeDocument/2006/relationships/hyperlink" Target="http://www.ti.com/product/tlk2711-sp" TargetMode="External"/><Relationship Id="rId10" Type="http://schemas.openxmlformats.org/officeDocument/2006/relationships/slide" Target="slide60.xml"/><Relationship Id="rId4" Type="http://schemas.openxmlformats.org/officeDocument/2006/relationships/slide" Target="slide48.xml"/><Relationship Id="rId9" Type="http://schemas.openxmlformats.org/officeDocument/2006/relationships/hyperlink" Target="http://www.ti.com/product/cdcm7005-sp" TargetMode="External"/><Relationship Id="rId14" Type="http://schemas.openxmlformats.org/officeDocument/2006/relationships/slide" Target="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ti.com/product/cdcm7005-sp" TargetMode="External"/><Relationship Id="rId13" Type="http://schemas.openxmlformats.org/officeDocument/2006/relationships/slide" Target="slide3.xml"/><Relationship Id="rId3" Type="http://schemas.openxmlformats.org/officeDocument/2006/relationships/slide" Target="slide44.xml"/><Relationship Id="rId7" Type="http://schemas.openxmlformats.org/officeDocument/2006/relationships/slide" Target="slide7.xml"/><Relationship Id="rId12" Type="http://schemas.openxmlformats.org/officeDocument/2006/relationships/slide" Target="slide5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56.xml"/><Relationship Id="rId5" Type="http://schemas.openxmlformats.org/officeDocument/2006/relationships/slide" Target="slide39.xml"/><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slide" Target="slide60.xml"/><Relationship Id="rId14" Type="http://schemas.openxmlformats.org/officeDocument/2006/relationships/slide" Target="slide6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32.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8.xml"/><Relationship Id="rId7"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16.xml"/><Relationship Id="rId10" Type="http://schemas.openxmlformats.org/officeDocument/2006/relationships/slide" Target="slide3.xml"/><Relationship Id="rId4" Type="http://schemas.openxmlformats.org/officeDocument/2006/relationships/slide" Target="slide10.xml"/><Relationship Id="rId9" Type="http://schemas.openxmlformats.org/officeDocument/2006/relationships/slide" Target="slide14.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4.jpeg"/><Relationship Id="rId4" Type="http://schemas.openxmlformats.org/officeDocument/2006/relationships/hyperlink" Target="http://www.national.com/images/pf/LMH6628/20038513.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jpeg"/><Relationship Id="rId4" Type="http://schemas.openxmlformats.org/officeDocument/2006/relationships/hyperlink" Target="http://www.national.com/images/pf/LMP2012/20071556.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otor_Feedback.ppt"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hyperlink" Target="Motor_Feedback.ppt" TargetMode="External"/><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38.xml"/><Relationship Id="rId7" Type="http://schemas.openxmlformats.org/officeDocument/2006/relationships/image" Target="../media/image8.png"/><Relationship Id="rId12"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60.xml"/><Relationship Id="rId11" Type="http://schemas.openxmlformats.org/officeDocument/2006/relationships/slide" Target="slide3.xml"/><Relationship Id="rId5" Type="http://schemas.openxmlformats.org/officeDocument/2006/relationships/image" Target="../media/image7.png"/><Relationship Id="rId10" Type="http://schemas.openxmlformats.org/officeDocument/2006/relationships/slide" Target="slide55.xml"/><Relationship Id="rId4" Type="http://schemas.openxmlformats.org/officeDocument/2006/relationships/slide" Target="slide52.xml"/><Relationship Id="rId9" Type="http://schemas.openxmlformats.org/officeDocument/2006/relationships/slide" Target="slide5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8.xml"/><Relationship Id="rId7" Type="http://schemas.openxmlformats.org/officeDocument/2006/relationships/image" Target="../media/image8.png"/><Relationship Id="rId12" Type="http://schemas.openxmlformats.org/officeDocument/2006/relationships/slide" Target="slide5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60.xml"/><Relationship Id="rId11" Type="http://schemas.openxmlformats.org/officeDocument/2006/relationships/slide" Target="slide56.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2.xml"/><Relationship Id="rId9"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sldNum" sz="quarter" idx="4"/>
          </p:nvPr>
        </p:nvSpPr>
        <p:spPr/>
        <p:txBody>
          <a:bodyPr/>
          <a:lstStyle/>
          <a:p>
            <a:fld id="{6D04FCF0-4EB8-4AA1-BDA8-DE2EB040AEC3}" type="slidenum">
              <a:rPr lang="en-US"/>
              <a:pPr/>
              <a:t>1</a:t>
            </a:fld>
            <a:endParaRPr lang="en-US"/>
          </a:p>
        </p:txBody>
      </p:sp>
      <p:sp>
        <p:nvSpPr>
          <p:cNvPr id="2050" name="Rectangle 2"/>
          <p:cNvSpPr>
            <a:spLocks noGrp="1" noChangeArrowheads="1"/>
          </p:cNvSpPr>
          <p:nvPr>
            <p:ph type="ctrTitle"/>
          </p:nvPr>
        </p:nvSpPr>
        <p:spPr/>
        <p:txBody>
          <a:bodyPr/>
          <a:lstStyle/>
          <a:p>
            <a:pPr algn="ctr">
              <a:lnSpc>
                <a:spcPct val="100000"/>
              </a:lnSpc>
              <a:spcBef>
                <a:spcPct val="100000"/>
              </a:spcBef>
              <a:spcAft>
                <a:spcPct val="100000"/>
              </a:spcAft>
            </a:pPr>
            <a:r>
              <a:rPr lang="en-US" dirty="0"/>
              <a:t>Satellite – Block Diagram</a:t>
            </a:r>
            <a:endParaRPr lang="en-US" sz="1000" dirty="0"/>
          </a:p>
        </p:txBody>
      </p:sp>
      <p:sp>
        <p:nvSpPr>
          <p:cNvPr id="5" name="TextBox 4"/>
          <p:cNvSpPr txBox="1"/>
          <p:nvPr/>
        </p:nvSpPr>
        <p:spPr>
          <a:xfrm>
            <a:off x="5800725" y="4524375"/>
            <a:ext cx="2686050" cy="369332"/>
          </a:xfrm>
          <a:prstGeom prst="rect">
            <a:avLst/>
          </a:prstGeom>
          <a:noFill/>
        </p:spPr>
        <p:txBody>
          <a:bodyPr wrap="square" rtlCol="0">
            <a:spAutoFit/>
          </a:bodyPr>
          <a:lstStyle/>
          <a:p>
            <a:endParaRPr lang="en-US" dirty="0"/>
          </a:p>
        </p:txBody>
      </p:sp>
      <p:sp>
        <p:nvSpPr>
          <p:cNvPr id="6" name="TextBox 5"/>
          <p:cNvSpPr txBox="1"/>
          <p:nvPr/>
        </p:nvSpPr>
        <p:spPr>
          <a:xfrm>
            <a:off x="5257800" y="5181600"/>
            <a:ext cx="3448050" cy="646331"/>
          </a:xfrm>
          <a:prstGeom prst="rect">
            <a:avLst/>
          </a:prstGeom>
          <a:noFill/>
        </p:spPr>
        <p:txBody>
          <a:bodyPr wrap="square" rtlCol="0">
            <a:spAutoFit/>
          </a:bodyPr>
          <a:lstStyle/>
          <a:p>
            <a:r>
              <a:rPr lang="en-US" b="1" dirty="0"/>
              <a:t>Tejus S</a:t>
            </a:r>
          </a:p>
          <a:p>
            <a:r>
              <a:rPr lang="en-US" b="1" dirty="0"/>
              <a:t>-Technical Sales Associate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 Sensor</a:t>
            </a:r>
          </a:p>
        </p:txBody>
      </p:sp>
      <p:sp>
        <p:nvSpPr>
          <p:cNvPr id="3" name="Content Placeholder 2"/>
          <p:cNvSpPr>
            <a:spLocks noGrp="1"/>
          </p:cNvSpPr>
          <p:nvPr>
            <p:ph idx="1"/>
          </p:nvPr>
        </p:nvSpPr>
        <p:spPr/>
        <p:txBody>
          <a:bodyPr/>
          <a:lstStyle/>
          <a:p>
            <a:r>
              <a:rPr lang="en-US" dirty="0"/>
              <a:t>Horizon sensors use the Earth’s horizon to determine the orientation of the spacecraft with respect to Earth. They are infrared devices that detect a temperature contrast between deep space and the Earth’s atmosphere.</a:t>
            </a:r>
          </a:p>
          <a:p>
            <a:r>
              <a:rPr lang="en-US" dirty="0"/>
              <a:t>The structure consists of an array of sensors as shown in the figure.</a:t>
            </a:r>
          </a:p>
          <a:p>
            <a:r>
              <a:rPr lang="en-US" dirty="0"/>
              <a:t>Goes into GEO satellites.</a:t>
            </a:r>
          </a:p>
          <a:p>
            <a:r>
              <a:rPr lang="en-US" dirty="0"/>
              <a:t>2-4 Horizon sensors per satellite.</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10</a:t>
            </a:fld>
            <a:endParaRPr lang="en-US"/>
          </a:p>
        </p:txBody>
      </p:sp>
      <p:pic>
        <p:nvPicPr>
          <p:cNvPr id="1026" name="Picture 2"/>
          <p:cNvPicPr>
            <a:picLocks noChangeAspect="1" noChangeArrowheads="1"/>
          </p:cNvPicPr>
          <p:nvPr/>
        </p:nvPicPr>
        <p:blipFill>
          <a:blip r:embed="rId2" cstate="screen"/>
          <a:srcRect/>
          <a:stretch>
            <a:fillRect/>
          </a:stretch>
        </p:blipFill>
        <p:spPr bwMode="auto">
          <a:xfrm>
            <a:off x="4487113" y="3095625"/>
            <a:ext cx="4490067" cy="295274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 Sensor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11</a:t>
            </a:fld>
            <a:endParaRPr lang="en-US"/>
          </a:p>
        </p:txBody>
      </p:sp>
      <p:sp>
        <p:nvSpPr>
          <p:cNvPr id="5" name="Rounded Rectangle 6"/>
          <p:cNvSpPr/>
          <p:nvPr/>
        </p:nvSpPr>
        <p:spPr bwMode="auto">
          <a:xfrm>
            <a:off x="1276350" y="1390752"/>
            <a:ext cx="10154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Lens</a:t>
            </a:r>
            <a:endParaRPr lang="en-US" sz="1400" b="1" dirty="0">
              <a:solidFill>
                <a:srgbClr val="000000"/>
              </a:solidFill>
            </a:endParaRPr>
          </a:p>
        </p:txBody>
      </p:sp>
      <p:sp>
        <p:nvSpPr>
          <p:cNvPr id="6" name="Pentagon 5">
            <a:hlinkClick r:id="rId3" action="ppaction://hlinksldjump"/>
          </p:cNvPr>
          <p:cNvSpPr/>
          <p:nvPr/>
        </p:nvSpPr>
        <p:spPr>
          <a:xfrm rot="10800000">
            <a:off x="651084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7" name="TextBox 6"/>
          <p:cNvSpPr txBox="1"/>
          <p:nvPr/>
        </p:nvSpPr>
        <p:spPr>
          <a:xfrm>
            <a:off x="6667012" y="1670050"/>
            <a:ext cx="1192313" cy="615553"/>
          </a:xfrm>
          <a:prstGeom prst="rect">
            <a:avLst/>
          </a:prstGeom>
          <a:noFill/>
        </p:spPr>
        <p:txBody>
          <a:bodyPr wrap="none">
            <a:spAutoFit/>
          </a:bodyPr>
          <a:lstStyle/>
          <a:p>
            <a:pPr algn="ctr">
              <a:defRPr/>
            </a:pPr>
            <a:r>
              <a:rPr lang="en-US" sz="1100" b="1" dirty="0">
                <a:solidFill>
                  <a:srgbClr val="0070C0"/>
                </a:solidFill>
              </a:rPr>
              <a:t>LM98640QML</a:t>
            </a:r>
            <a:endParaRPr lang="en-US" sz="1100" b="1" dirty="0">
              <a:solidFill>
                <a:srgbClr val="0070C0"/>
              </a:solidFill>
              <a:latin typeface="+mn-lt"/>
            </a:endParaRPr>
          </a:p>
          <a:p>
            <a:pPr algn="r">
              <a:defRPr/>
            </a:pPr>
            <a:r>
              <a:rPr lang="en-US" sz="1100" b="1" dirty="0">
                <a:solidFill>
                  <a:srgbClr val="000000"/>
                </a:solidFill>
              </a:rPr>
              <a:t>    </a:t>
            </a:r>
            <a:r>
              <a:rPr lang="en-US" sz="1100" b="1" dirty="0">
                <a:solidFill>
                  <a:srgbClr val="000000"/>
                </a:solidFill>
                <a:latin typeface="+mn-lt"/>
              </a:rPr>
              <a:t>14-Bit, up to</a:t>
            </a:r>
          </a:p>
          <a:p>
            <a:pPr algn="r">
              <a:defRPr/>
            </a:pPr>
            <a:r>
              <a:rPr lang="en-US" sz="1100" b="1" dirty="0">
                <a:solidFill>
                  <a:srgbClr val="000000"/>
                </a:solidFill>
                <a:latin typeface="+mn-lt"/>
              </a:rPr>
              <a:t>40MSPS</a:t>
            </a:r>
          </a:p>
        </p:txBody>
      </p:sp>
      <p:sp>
        <p:nvSpPr>
          <p:cNvPr id="9" name="Line 23"/>
          <p:cNvSpPr>
            <a:spLocks noChangeShapeType="1"/>
          </p:cNvSpPr>
          <p:nvPr/>
        </p:nvSpPr>
        <p:spPr bwMode="auto">
          <a:xfrm flipV="1">
            <a:off x="230300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0" name="Rounded Rectangle 6">
            <a:hlinkClick r:id="rId4" action="ppaction://hlinksldjump"/>
          </p:cNvPr>
          <p:cNvSpPr/>
          <p:nvPr/>
        </p:nvSpPr>
        <p:spPr bwMode="auto">
          <a:xfrm>
            <a:off x="393643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Low Noise </a:t>
            </a:r>
            <a:r>
              <a:rPr lang="en-US" sz="1100" b="1" dirty="0">
                <a:solidFill>
                  <a:schemeClr val="tx1"/>
                </a:solidFill>
              </a:rPr>
              <a:t>Amplifier </a:t>
            </a:r>
          </a:p>
          <a:p>
            <a:pPr algn="ctr">
              <a:defRPr/>
            </a:pPr>
            <a:r>
              <a:rPr lang="en-US" sz="1100" b="1" dirty="0">
                <a:solidFill>
                  <a:schemeClr val="tx1"/>
                </a:solidFill>
              </a:rPr>
              <a:t>Noise: 35nV/√Hz</a:t>
            </a:r>
          </a:p>
          <a:p>
            <a:pPr algn="ctr">
              <a:defRPr/>
            </a:pPr>
            <a:endParaRPr lang="en-US" sz="1100" b="1" dirty="0">
              <a:solidFill>
                <a:srgbClr val="FF0000"/>
              </a:solidFill>
            </a:endParaRPr>
          </a:p>
        </p:txBody>
      </p:sp>
      <p:sp>
        <p:nvSpPr>
          <p:cNvPr id="11" name="Line 23"/>
          <p:cNvSpPr>
            <a:spLocks noChangeShapeType="1"/>
          </p:cNvSpPr>
          <p:nvPr/>
        </p:nvSpPr>
        <p:spPr bwMode="auto">
          <a:xfrm flipV="1">
            <a:off x="3684132"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3" name="Rounded Rectangle 6"/>
          <p:cNvSpPr/>
          <p:nvPr/>
        </p:nvSpPr>
        <p:spPr bwMode="auto">
          <a:xfrm>
            <a:off x="5408102"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8" name="Line 23"/>
          <p:cNvSpPr>
            <a:spLocks noChangeShapeType="1"/>
          </p:cNvSpPr>
          <p:nvPr/>
        </p:nvSpPr>
        <p:spPr bwMode="auto">
          <a:xfrm flipV="1">
            <a:off x="5120768" y="3053576"/>
            <a:ext cx="247995" cy="0"/>
          </a:xfrm>
          <a:prstGeom prst="line">
            <a:avLst/>
          </a:prstGeom>
          <a:noFill/>
          <a:ln w="28575">
            <a:solidFill>
              <a:schemeClr val="tx1"/>
            </a:solidFill>
            <a:round/>
            <a:headEnd type="triangle"/>
            <a:tailEnd type="none" w="med" len="med"/>
          </a:ln>
        </p:spPr>
        <p:txBody>
          <a:bodyPr/>
          <a:lstStyle/>
          <a:p>
            <a:pPr algn="ctr"/>
            <a:endParaRPr lang="en-US"/>
          </a:p>
        </p:txBody>
      </p:sp>
      <p:pic>
        <p:nvPicPr>
          <p:cNvPr id="48"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60832" y="1475788"/>
            <a:ext cx="159511" cy="187326"/>
          </a:xfrm>
          <a:prstGeom prst="rect">
            <a:avLst/>
          </a:prstGeom>
          <a:noFill/>
          <a:ln w="9525">
            <a:noFill/>
            <a:miter lim="800000"/>
            <a:headEnd/>
            <a:tailEnd/>
          </a:ln>
        </p:spPr>
      </p:pic>
      <p:pic>
        <p:nvPicPr>
          <p:cNvPr id="50"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627807" y="1313863"/>
            <a:ext cx="159511" cy="187326"/>
          </a:xfrm>
          <a:prstGeom prst="rect">
            <a:avLst/>
          </a:prstGeom>
          <a:noFill/>
          <a:ln w="9525">
            <a:noFill/>
            <a:miter lim="800000"/>
            <a:headEnd/>
            <a:tailEnd/>
          </a:ln>
        </p:spPr>
      </p:pic>
      <p:sp>
        <p:nvSpPr>
          <p:cNvPr id="59" name="Rounded Rectangle 6"/>
          <p:cNvSpPr/>
          <p:nvPr/>
        </p:nvSpPr>
        <p:spPr bwMode="auto">
          <a:xfrm>
            <a:off x="2562224" y="1381227"/>
            <a:ext cx="1114426"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Sensor</a:t>
            </a:r>
          </a:p>
          <a:p>
            <a:pPr algn="ctr">
              <a:defRPr/>
            </a:pPr>
            <a:r>
              <a:rPr lang="en-US" sz="1100" b="1" dirty="0">
                <a:solidFill>
                  <a:srgbClr val="000000"/>
                </a:solidFill>
              </a:rPr>
              <a:t>Array</a:t>
            </a:r>
          </a:p>
        </p:txBody>
      </p:sp>
      <p:sp>
        <p:nvSpPr>
          <p:cNvPr id="76" name="Line 23"/>
          <p:cNvSpPr>
            <a:spLocks noChangeShapeType="1"/>
          </p:cNvSpPr>
          <p:nvPr/>
        </p:nvSpPr>
        <p:spPr bwMode="auto">
          <a:xfrm flipV="1">
            <a:off x="5436732" y="2016940"/>
            <a:ext cx="216973" cy="0"/>
          </a:xfrm>
          <a:prstGeom prst="line">
            <a:avLst/>
          </a:prstGeom>
          <a:noFill/>
          <a:ln w="28575">
            <a:solidFill>
              <a:schemeClr val="tx1"/>
            </a:solidFill>
            <a:round/>
            <a:headEnd/>
            <a:tailEnd type="triangle" w="med" len="med"/>
          </a:ln>
        </p:spPr>
        <p:txBody>
          <a:bodyPr/>
          <a:lstStyle/>
          <a:p>
            <a:endParaRPr lang="en-US"/>
          </a:p>
        </p:txBody>
      </p:sp>
      <p:sp>
        <p:nvSpPr>
          <p:cNvPr id="77" name="Line 23"/>
          <p:cNvSpPr>
            <a:spLocks noChangeShapeType="1"/>
          </p:cNvSpPr>
          <p:nvPr/>
        </p:nvSpPr>
        <p:spPr bwMode="auto">
          <a:xfrm flipV="1">
            <a:off x="6265407" y="1797865"/>
            <a:ext cx="216973" cy="0"/>
          </a:xfrm>
          <a:prstGeom prst="line">
            <a:avLst/>
          </a:prstGeom>
          <a:noFill/>
          <a:ln w="28575">
            <a:solidFill>
              <a:schemeClr val="tx1"/>
            </a:solidFill>
            <a:round/>
            <a:headEnd/>
            <a:tailEnd type="triangle" w="med" len="med"/>
          </a:ln>
        </p:spPr>
        <p:txBody>
          <a:bodyPr/>
          <a:lstStyle/>
          <a:p>
            <a:endParaRPr lang="en-US"/>
          </a:p>
        </p:txBody>
      </p:sp>
      <p:sp>
        <p:nvSpPr>
          <p:cNvPr id="78" name="Trapezoid 77"/>
          <p:cNvSpPr/>
          <p:nvPr/>
        </p:nvSpPr>
        <p:spPr>
          <a:xfrm>
            <a:off x="5353050" y="1514475"/>
            <a:ext cx="1238250" cy="504825"/>
          </a:xfrm>
          <a:prstGeom prst="trapezoid">
            <a:avLst>
              <a:gd name="adj" fmla="val 66509"/>
            </a:avLst>
          </a:prstGeom>
          <a:gradFill flip="none" rotWithShape="1">
            <a:gsLst>
              <a:gs pos="0">
                <a:schemeClr val="bg1">
                  <a:lumMod val="85000"/>
                </a:schemeClr>
              </a:gs>
              <a:gs pos="80000">
                <a:schemeClr val="bg1">
                  <a:lumMod val="75000"/>
                </a:schemeClr>
              </a:gs>
              <a:gs pos="100000">
                <a:schemeClr val="bg1">
                  <a:lumMod val="65000"/>
                </a:schemeClr>
              </a:gs>
            </a:gsLst>
            <a:lin ang="0" scaled="1"/>
            <a:tileRect/>
          </a:gradFill>
          <a:ln>
            <a:noFill/>
          </a:ln>
          <a:effectLst>
            <a:outerShdw blurRad="40005" dist="22860" dir="5400000" algn="ctr" rotWithShape="0">
              <a:schemeClr val="tx1"/>
            </a:outerShdw>
          </a:effectLst>
          <a:scene3d>
            <a:camera prst="orthographicFront">
              <a:rot lat="0" lon="0" rev="16200000"/>
            </a:camera>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5772150" y="1457325"/>
            <a:ext cx="333375" cy="600164"/>
          </a:xfrm>
          <a:prstGeom prst="rect">
            <a:avLst/>
          </a:prstGeom>
          <a:noFill/>
        </p:spPr>
        <p:txBody>
          <a:bodyPr vert="horz" wrap="square" rtlCol="0">
            <a:spAutoFit/>
          </a:bodyPr>
          <a:lstStyle/>
          <a:p>
            <a:r>
              <a:rPr lang="en-US" sz="1100" b="1" dirty="0"/>
              <a:t>MUX</a:t>
            </a:r>
            <a:endParaRPr lang="en-US" sz="1400" b="1" dirty="0"/>
          </a:p>
        </p:txBody>
      </p:sp>
      <p:grpSp>
        <p:nvGrpSpPr>
          <p:cNvPr id="80" name="Group 79"/>
          <p:cNvGrpSpPr/>
          <p:nvPr/>
        </p:nvGrpSpPr>
        <p:grpSpPr>
          <a:xfrm>
            <a:off x="5572126" y="1438275"/>
            <a:ext cx="76200" cy="466725"/>
            <a:chOff x="1581151" y="3028950"/>
            <a:chExt cx="76200" cy="466725"/>
          </a:xfrm>
        </p:grpSpPr>
        <p:sp>
          <p:nvSpPr>
            <p:cNvPr id="81" name="Flowchart: Connector 80"/>
            <p:cNvSpPr/>
            <p:nvPr/>
          </p:nvSpPr>
          <p:spPr>
            <a:xfrm>
              <a:off x="1581151" y="3028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p:cNvSpPr/>
            <p:nvPr/>
          </p:nvSpPr>
          <p:spPr>
            <a:xfrm>
              <a:off x="1581151" y="315277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Connector 82"/>
            <p:cNvSpPr/>
            <p:nvPr/>
          </p:nvSpPr>
          <p:spPr>
            <a:xfrm>
              <a:off x="1581151" y="328612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1581151" y="3409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8" name="Shape 87"/>
          <p:cNvCxnSpPr>
            <a:stCxn id="6" idx="0"/>
            <a:endCxn id="13" idx="3"/>
          </p:cNvCxnSpPr>
          <p:nvPr/>
        </p:nvCxnSpPr>
        <p:spPr>
          <a:xfrm rot="5400000">
            <a:off x="6931086" y="2533175"/>
            <a:ext cx="683536" cy="35875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641158" y="2644895"/>
            <a:ext cx="1480081" cy="822952"/>
            <a:chOff x="4117408" y="2644895"/>
            <a:chExt cx="1480081" cy="822952"/>
          </a:xfrm>
        </p:grpSpPr>
        <p:grpSp>
          <p:nvGrpSpPr>
            <p:cNvPr id="53" name="Group 113"/>
            <p:cNvGrpSpPr/>
            <p:nvPr/>
          </p:nvGrpSpPr>
          <p:grpSpPr>
            <a:xfrm>
              <a:off x="4117408" y="2644895"/>
              <a:ext cx="1480081" cy="822952"/>
              <a:chOff x="240733" y="-1450855"/>
              <a:chExt cx="1480081" cy="822952"/>
            </a:xfrm>
          </p:grpSpPr>
          <p:sp>
            <p:nvSpPr>
              <p:cNvPr id="60" name="Rounded Rectangle 6">
                <a:hlinkClick r:id="rId6"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61"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56"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03682" y="2647363"/>
              <a:ext cx="159511" cy="187326"/>
            </a:xfrm>
            <a:prstGeom prst="rect">
              <a:avLst/>
            </a:prstGeom>
            <a:noFill/>
            <a:ln w="9525">
              <a:noFill/>
              <a:miter lim="800000"/>
              <a:headEnd/>
              <a:tailEnd/>
            </a:ln>
          </p:spPr>
        </p:pic>
      </p:grpSp>
      <p:sp>
        <p:nvSpPr>
          <p:cNvPr id="74" name="U-Turn Arrow 73">
            <a:hlinkClick r:id="rId8"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75" name="U-Turn Arrow 74">
            <a:hlinkClick r:id="rId9"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87" name="Line 23"/>
          <p:cNvSpPr>
            <a:spLocks noChangeShapeType="1"/>
          </p:cNvSpPr>
          <p:nvPr/>
        </p:nvSpPr>
        <p:spPr bwMode="auto">
          <a:xfrm flipV="1">
            <a:off x="3339593" y="3053576"/>
            <a:ext cx="247995" cy="0"/>
          </a:xfrm>
          <a:prstGeom prst="line">
            <a:avLst/>
          </a:prstGeom>
          <a:noFill/>
          <a:ln w="28575">
            <a:solidFill>
              <a:schemeClr val="tx1"/>
            </a:solidFill>
            <a:round/>
            <a:headEnd type="triangle"/>
            <a:tailEnd type="none" w="med" len="med"/>
          </a:ln>
        </p:spPr>
        <p:txBody>
          <a:bodyPr/>
          <a:lstStyle/>
          <a:p>
            <a:endParaRPr lang="en-US"/>
          </a:p>
        </p:txBody>
      </p:sp>
      <p:sp>
        <p:nvSpPr>
          <p:cNvPr id="89" name="TextBox 88"/>
          <p:cNvSpPr txBox="1"/>
          <p:nvPr/>
        </p:nvSpPr>
        <p:spPr>
          <a:xfrm>
            <a:off x="2219326" y="2914650"/>
            <a:ext cx="1257299" cy="253916"/>
          </a:xfrm>
          <a:prstGeom prst="rect">
            <a:avLst/>
          </a:prstGeom>
          <a:noFill/>
        </p:spPr>
        <p:txBody>
          <a:bodyPr wrap="square" rtlCol="0">
            <a:spAutoFit/>
          </a:bodyPr>
          <a:lstStyle/>
          <a:p>
            <a:r>
              <a:rPr lang="en-US" sz="1050" b="1" dirty="0"/>
              <a:t>To ADCS FPGA</a:t>
            </a:r>
          </a:p>
        </p:txBody>
      </p:sp>
      <p:grpSp>
        <p:nvGrpSpPr>
          <p:cNvPr id="73" name="Group 72"/>
          <p:cNvGrpSpPr/>
          <p:nvPr/>
        </p:nvGrpSpPr>
        <p:grpSpPr>
          <a:xfrm>
            <a:off x="1740261" y="4014287"/>
            <a:ext cx="5266843" cy="2012227"/>
            <a:chOff x="1740261" y="4014287"/>
            <a:chExt cx="5266843" cy="2012227"/>
          </a:xfrm>
        </p:grpSpPr>
        <p:sp>
          <p:nvSpPr>
            <p:cNvPr id="85" name="TextBox 84"/>
            <p:cNvSpPr txBox="1"/>
            <p:nvPr/>
          </p:nvSpPr>
          <p:spPr>
            <a:xfrm>
              <a:off x="17402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86" name="Oval 85">
              <a:hlinkClick r:id="rId10" action="ppaction://hlinksldjump"/>
            </p:cNvPr>
            <p:cNvSpPr/>
            <p:nvPr/>
          </p:nvSpPr>
          <p:spPr bwMode="auto">
            <a:xfrm>
              <a:off x="34397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90"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91" name="Arc 90"/>
            <p:cNvSpPr/>
            <p:nvPr/>
          </p:nvSpPr>
          <p:spPr bwMode="auto">
            <a:xfrm rot="10349783">
              <a:off x="365072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2" name="Arc 91"/>
            <p:cNvSpPr/>
            <p:nvPr/>
          </p:nvSpPr>
          <p:spPr bwMode="auto">
            <a:xfrm rot="11250217" flipV="1">
              <a:off x="351299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3" name="Line 23"/>
            <p:cNvSpPr>
              <a:spLocks noChangeShapeType="1"/>
            </p:cNvSpPr>
            <p:nvPr/>
          </p:nvSpPr>
          <p:spPr bwMode="auto">
            <a:xfrm flipV="1">
              <a:off x="5759781" y="4287033"/>
              <a:ext cx="216973" cy="0"/>
            </a:xfrm>
            <a:prstGeom prst="line">
              <a:avLst/>
            </a:prstGeom>
            <a:noFill/>
            <a:ln w="28575">
              <a:solidFill>
                <a:schemeClr val="tx1"/>
              </a:solidFill>
              <a:round/>
              <a:headEnd/>
              <a:tailEnd type="triangle" w="med" len="med"/>
            </a:ln>
          </p:spPr>
          <p:txBody>
            <a:bodyPr/>
            <a:lstStyle/>
            <a:p>
              <a:endParaRPr lang="en-US"/>
            </a:p>
          </p:txBody>
        </p:sp>
        <p:sp>
          <p:nvSpPr>
            <p:cNvPr id="94" name="Line 23"/>
            <p:cNvSpPr>
              <a:spLocks noChangeShapeType="1"/>
            </p:cNvSpPr>
            <p:nvPr/>
          </p:nvSpPr>
          <p:spPr bwMode="auto">
            <a:xfrm flipV="1">
              <a:off x="5770107" y="4569640"/>
              <a:ext cx="216973" cy="0"/>
            </a:xfrm>
            <a:prstGeom prst="line">
              <a:avLst/>
            </a:prstGeom>
            <a:noFill/>
            <a:ln w="28575">
              <a:solidFill>
                <a:schemeClr val="tx1"/>
              </a:solidFill>
              <a:round/>
              <a:headEnd/>
              <a:tailEnd type="triangle" w="med" len="med"/>
            </a:ln>
          </p:spPr>
          <p:txBody>
            <a:bodyPr/>
            <a:lstStyle/>
            <a:p>
              <a:endParaRPr lang="en-US"/>
            </a:p>
          </p:txBody>
        </p:sp>
        <p:sp>
          <p:nvSpPr>
            <p:cNvPr id="95" name="TextBox 94"/>
            <p:cNvSpPr txBox="1"/>
            <p:nvPr/>
          </p:nvSpPr>
          <p:spPr>
            <a:xfrm>
              <a:off x="59788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96" name="TextBox 95"/>
            <p:cNvSpPr txBox="1"/>
            <p:nvPr/>
          </p:nvSpPr>
          <p:spPr>
            <a:xfrm>
              <a:off x="59788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97" name="Group 133"/>
            <p:cNvGrpSpPr/>
            <p:nvPr/>
          </p:nvGrpSpPr>
          <p:grpSpPr>
            <a:xfrm>
              <a:off x="4113872" y="4014287"/>
              <a:ext cx="1632650" cy="774659"/>
              <a:chOff x="4380572" y="4385762"/>
              <a:chExt cx="1632650" cy="774659"/>
            </a:xfrm>
          </p:grpSpPr>
          <p:sp>
            <p:nvSpPr>
              <p:cNvPr id="114" name="Rounded Rectangle 6">
                <a:hlinkClick r:id="" action="ppaction://noaction"/>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115"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57757" y="4438891"/>
                <a:ext cx="160722" cy="155668"/>
              </a:xfrm>
              <a:prstGeom prst="rect">
                <a:avLst/>
              </a:prstGeom>
              <a:noFill/>
              <a:ln w="9525">
                <a:noFill/>
                <a:miter lim="800000"/>
                <a:headEnd/>
                <a:tailEnd/>
              </a:ln>
            </p:spPr>
          </p:pic>
        </p:grpSp>
        <p:grpSp>
          <p:nvGrpSpPr>
            <p:cNvPr id="98" name="Group 93"/>
            <p:cNvGrpSpPr/>
            <p:nvPr/>
          </p:nvGrpSpPr>
          <p:grpSpPr>
            <a:xfrm>
              <a:off x="2912565" y="4914900"/>
              <a:ext cx="4094539" cy="1111614"/>
              <a:chOff x="2912565" y="4914900"/>
              <a:chExt cx="4094539" cy="1111614"/>
            </a:xfrm>
          </p:grpSpPr>
          <p:grpSp>
            <p:nvGrpSpPr>
              <p:cNvPr id="99" name="Group 79"/>
              <p:cNvGrpSpPr/>
              <p:nvPr/>
            </p:nvGrpSpPr>
            <p:grpSpPr>
              <a:xfrm>
                <a:off x="2912565" y="5156385"/>
                <a:ext cx="4094539" cy="870129"/>
                <a:chOff x="2912565" y="5270685"/>
                <a:chExt cx="4094539" cy="870129"/>
              </a:xfrm>
            </p:grpSpPr>
            <p:sp>
              <p:nvSpPr>
                <p:cNvPr id="104"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5"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6"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7"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8"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9" name="TextBox 108"/>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110" name="Group 132"/>
                <p:cNvGrpSpPr/>
                <p:nvPr/>
              </p:nvGrpSpPr>
              <p:grpSpPr>
                <a:xfrm>
                  <a:off x="2912565" y="5271240"/>
                  <a:ext cx="1408302" cy="869574"/>
                  <a:chOff x="2912565" y="5271240"/>
                  <a:chExt cx="1408302" cy="869574"/>
                </a:xfrm>
              </p:grpSpPr>
              <p:sp>
                <p:nvSpPr>
                  <p:cNvPr id="112"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13"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111"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10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101" name="Elbow Connector 100"/>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Gyro Sensor</a:t>
            </a:r>
          </a:p>
        </p:txBody>
      </p:sp>
      <p:sp>
        <p:nvSpPr>
          <p:cNvPr id="3" name="Content Placeholder 2"/>
          <p:cNvSpPr>
            <a:spLocks noGrp="1"/>
          </p:cNvSpPr>
          <p:nvPr>
            <p:ph idx="1"/>
          </p:nvPr>
        </p:nvSpPr>
        <p:spPr/>
        <p:txBody>
          <a:bodyPr/>
          <a:lstStyle/>
          <a:p>
            <a:r>
              <a:rPr lang="en-US" dirty="0"/>
              <a:t>Gyro Rate sensors determine the attitude by measuring the rate of rotation of the spacecraft. </a:t>
            </a:r>
          </a:p>
          <a:p>
            <a:r>
              <a:rPr lang="en-US" dirty="0"/>
              <a:t>They are located internal to the spacecraft and work at all points in an orbit. Since they measure a change instead of absolute attitude, gyroscopes must be used along with other attitude hardware to obtain full measurements.</a:t>
            </a:r>
          </a:p>
          <a:p>
            <a:r>
              <a:rPr lang="en-US" dirty="0"/>
              <a:t>Minimum 3 Gyro sensors are used in a satellite. </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12</a:t>
            </a:fld>
            <a:endParaRPr lang="en-US"/>
          </a:p>
        </p:txBody>
      </p:sp>
      <p:pic>
        <p:nvPicPr>
          <p:cNvPr id="5" name="Picture 1"/>
          <p:cNvPicPr>
            <a:picLocks noChangeAspect="1"/>
          </p:cNvPicPr>
          <p:nvPr/>
        </p:nvPicPr>
        <p:blipFill>
          <a:blip r:embed="rId2" cstate="screen"/>
          <a:srcRect/>
          <a:stretch>
            <a:fillRect/>
          </a:stretch>
        </p:blipFill>
        <p:spPr bwMode="auto">
          <a:xfrm>
            <a:off x="3594100" y="4098925"/>
            <a:ext cx="2119313" cy="1447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Gyro Sensor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13</a:t>
            </a:fld>
            <a:endParaRPr lang="en-US"/>
          </a:p>
        </p:txBody>
      </p:sp>
      <p:sp>
        <p:nvSpPr>
          <p:cNvPr id="59" name="Rounded Rectangle 6"/>
          <p:cNvSpPr/>
          <p:nvPr/>
        </p:nvSpPr>
        <p:spPr bwMode="auto">
          <a:xfrm>
            <a:off x="314325" y="1390752"/>
            <a:ext cx="910697"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Rate Sensor</a:t>
            </a:r>
          </a:p>
        </p:txBody>
      </p:sp>
      <p:sp>
        <p:nvSpPr>
          <p:cNvPr id="60" name="Pentagon 59">
            <a:hlinkClick r:id="rId3" action="ppaction://hlinksldjump"/>
          </p:cNvPr>
          <p:cNvSpPr/>
          <p:nvPr/>
        </p:nvSpPr>
        <p:spPr>
          <a:xfrm rot="10800000">
            <a:off x="7491917"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61" name="TextBox 60"/>
          <p:cNvSpPr txBox="1"/>
          <p:nvPr/>
        </p:nvSpPr>
        <p:spPr>
          <a:xfrm>
            <a:off x="7492125" y="1670050"/>
            <a:ext cx="1370888" cy="600164"/>
          </a:xfrm>
          <a:prstGeom prst="rect">
            <a:avLst/>
          </a:prstGeom>
          <a:noFill/>
        </p:spPr>
        <p:txBody>
          <a:bodyPr wrap="none">
            <a:spAutoFit/>
          </a:bodyPr>
          <a:lstStyle/>
          <a:p>
            <a:pPr algn="ctr">
              <a:defRPr/>
            </a:pPr>
            <a:r>
              <a:rPr lang="en-US" sz="1100" b="1" dirty="0">
                <a:solidFill>
                  <a:srgbClr val="0070C0"/>
                </a:solidFill>
                <a:latin typeface="+mn-lt"/>
              </a:rPr>
              <a:t>ADC128S102QML</a:t>
            </a:r>
          </a:p>
          <a:p>
            <a:pPr algn="r">
              <a:defRPr/>
            </a:pPr>
            <a:r>
              <a:rPr lang="en-US" sz="1100" b="1" dirty="0">
                <a:solidFill>
                  <a:srgbClr val="000000"/>
                </a:solidFill>
              </a:rPr>
              <a:t>    </a:t>
            </a:r>
            <a:r>
              <a:rPr lang="en-US" sz="1100" b="1" dirty="0">
                <a:solidFill>
                  <a:srgbClr val="000000"/>
                </a:solidFill>
                <a:latin typeface="+mn-lt"/>
              </a:rPr>
              <a:t>12-Bit, up to</a:t>
            </a:r>
          </a:p>
          <a:p>
            <a:pPr algn="r">
              <a:defRPr/>
            </a:pPr>
            <a:r>
              <a:rPr lang="en-US" sz="1100" b="1" dirty="0">
                <a:solidFill>
                  <a:srgbClr val="000000"/>
                </a:solidFill>
                <a:latin typeface="+mn-lt"/>
              </a:rPr>
              <a:t>200kSPS</a:t>
            </a:r>
          </a:p>
        </p:txBody>
      </p:sp>
      <p:sp>
        <p:nvSpPr>
          <p:cNvPr id="62" name="Rounded Rectangle 6">
            <a:hlinkClick r:id="rId4" action="ppaction://hlinksldjump"/>
          </p:cNvPr>
          <p:cNvSpPr/>
          <p:nvPr/>
        </p:nvSpPr>
        <p:spPr bwMode="auto">
          <a:xfrm>
            <a:off x="147898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Low Noise Amplifier</a:t>
            </a:r>
            <a:endParaRPr lang="en-US" sz="1100" b="1" dirty="0">
              <a:solidFill>
                <a:srgbClr val="FF0000"/>
              </a:solidFill>
            </a:endParaRPr>
          </a:p>
          <a:p>
            <a:pPr algn="ctr">
              <a:defRPr/>
            </a:pPr>
            <a:endParaRPr lang="en-US" sz="1100" b="1" dirty="0">
              <a:solidFill>
                <a:srgbClr val="FF0000"/>
              </a:solidFill>
            </a:endParaRPr>
          </a:p>
        </p:txBody>
      </p:sp>
      <p:sp>
        <p:nvSpPr>
          <p:cNvPr id="63" name="Line 23"/>
          <p:cNvSpPr>
            <a:spLocks noChangeShapeType="1"/>
          </p:cNvSpPr>
          <p:nvPr/>
        </p:nvSpPr>
        <p:spPr bwMode="auto">
          <a:xfrm flipV="1">
            <a:off x="123620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4" name="Rounded Rectangle 6">
            <a:hlinkClick r:id="rId4" action="ppaction://hlinksldjump"/>
          </p:cNvPr>
          <p:cNvSpPr/>
          <p:nvPr/>
        </p:nvSpPr>
        <p:spPr bwMode="auto">
          <a:xfrm>
            <a:off x="492703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Low Pass Filter and Amp(O)</a:t>
            </a:r>
            <a:endParaRPr lang="en-US" sz="1100" b="1" dirty="0">
              <a:solidFill>
                <a:srgbClr val="FF0000"/>
              </a:solidFill>
            </a:endParaRPr>
          </a:p>
          <a:p>
            <a:pPr algn="ctr">
              <a:defRPr/>
            </a:pPr>
            <a:endParaRPr lang="en-US" sz="1100" b="1" dirty="0">
              <a:solidFill>
                <a:srgbClr val="FF0000"/>
              </a:solidFill>
            </a:endParaRPr>
          </a:p>
        </p:txBody>
      </p:sp>
      <p:sp>
        <p:nvSpPr>
          <p:cNvPr id="65" name="Line 23"/>
          <p:cNvSpPr>
            <a:spLocks noChangeShapeType="1"/>
          </p:cNvSpPr>
          <p:nvPr/>
        </p:nvSpPr>
        <p:spPr bwMode="auto">
          <a:xfrm flipV="1">
            <a:off x="296975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7" name="Rounded Rectangle 6"/>
          <p:cNvSpPr/>
          <p:nvPr/>
        </p:nvSpPr>
        <p:spPr bwMode="auto">
          <a:xfrm>
            <a:off x="4588952" y="2670031"/>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72" name="Line 23"/>
          <p:cNvSpPr>
            <a:spLocks noChangeShapeType="1"/>
          </p:cNvSpPr>
          <p:nvPr/>
        </p:nvSpPr>
        <p:spPr bwMode="auto">
          <a:xfrm flipV="1">
            <a:off x="4301618" y="3053576"/>
            <a:ext cx="247995" cy="0"/>
          </a:xfrm>
          <a:prstGeom prst="line">
            <a:avLst/>
          </a:prstGeom>
          <a:noFill/>
          <a:ln w="28575">
            <a:solidFill>
              <a:schemeClr val="tx1"/>
            </a:solidFill>
            <a:round/>
            <a:headEnd type="triangle"/>
            <a:tailEnd type="none" w="med" len="med"/>
          </a:ln>
        </p:spPr>
        <p:txBody>
          <a:bodyPr/>
          <a:lstStyle/>
          <a:p>
            <a:pPr algn="ctr"/>
            <a:endParaRPr lang="en-US"/>
          </a:p>
        </p:txBody>
      </p:sp>
      <p:pic>
        <p:nvPicPr>
          <p:cNvPr id="102"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6160957" y="1485313"/>
            <a:ext cx="159511" cy="187326"/>
          </a:xfrm>
          <a:prstGeom prst="rect">
            <a:avLst/>
          </a:prstGeom>
          <a:noFill/>
          <a:ln w="9525">
            <a:noFill/>
            <a:miter lim="800000"/>
            <a:headEnd/>
            <a:tailEnd/>
          </a:ln>
        </p:spPr>
      </p:pic>
      <p:pic>
        <p:nvPicPr>
          <p:cNvPr id="103"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2703382" y="1437688"/>
            <a:ext cx="159511" cy="187326"/>
          </a:xfrm>
          <a:prstGeom prst="rect">
            <a:avLst/>
          </a:prstGeom>
          <a:noFill/>
          <a:ln w="9525">
            <a:noFill/>
            <a:miter lim="800000"/>
            <a:headEnd/>
            <a:tailEnd/>
          </a:ln>
        </p:spPr>
      </p:pic>
      <p:pic>
        <p:nvPicPr>
          <p:cNvPr id="104"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8561257" y="1313863"/>
            <a:ext cx="159511" cy="187326"/>
          </a:xfrm>
          <a:prstGeom prst="rect">
            <a:avLst/>
          </a:prstGeom>
          <a:noFill/>
          <a:ln w="9525">
            <a:noFill/>
            <a:miter lim="800000"/>
            <a:headEnd/>
            <a:tailEnd/>
          </a:ln>
        </p:spPr>
      </p:pic>
      <p:sp>
        <p:nvSpPr>
          <p:cNvPr id="109" name="Line 23"/>
          <p:cNvSpPr>
            <a:spLocks noChangeShapeType="1"/>
          </p:cNvSpPr>
          <p:nvPr/>
        </p:nvSpPr>
        <p:spPr bwMode="auto">
          <a:xfrm flipV="1">
            <a:off x="4684257" y="1797865"/>
            <a:ext cx="216973" cy="0"/>
          </a:xfrm>
          <a:prstGeom prst="line">
            <a:avLst/>
          </a:prstGeom>
          <a:noFill/>
          <a:ln w="28575">
            <a:solidFill>
              <a:schemeClr val="tx1"/>
            </a:solidFill>
            <a:round/>
            <a:headEnd/>
            <a:tailEnd type="triangle" w="med" len="med"/>
          </a:ln>
        </p:spPr>
        <p:txBody>
          <a:bodyPr/>
          <a:lstStyle/>
          <a:p>
            <a:pPr algn="ctr"/>
            <a:endParaRPr lang="en-US" dirty="0"/>
          </a:p>
        </p:txBody>
      </p:sp>
      <p:sp>
        <p:nvSpPr>
          <p:cNvPr id="113" name="Rounded Rectangle 6"/>
          <p:cNvSpPr/>
          <p:nvPr/>
        </p:nvSpPr>
        <p:spPr bwMode="auto">
          <a:xfrm>
            <a:off x="3200401" y="1400277"/>
            <a:ext cx="1457324"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Demodulator</a:t>
            </a:r>
          </a:p>
          <a:p>
            <a:pPr algn="ctr">
              <a:defRPr/>
            </a:pPr>
            <a:r>
              <a:rPr lang="en-US" sz="1100" b="1" dirty="0">
                <a:solidFill>
                  <a:srgbClr val="000000"/>
                </a:solidFill>
              </a:rPr>
              <a:t>(Optional)</a:t>
            </a:r>
            <a:endParaRPr lang="en-US" sz="1400" b="1" dirty="0">
              <a:solidFill>
                <a:srgbClr val="000000"/>
              </a:solidFill>
            </a:endParaRPr>
          </a:p>
        </p:txBody>
      </p:sp>
      <p:sp>
        <p:nvSpPr>
          <p:cNvPr id="68" name="Line 23"/>
          <p:cNvSpPr>
            <a:spLocks noChangeShapeType="1"/>
          </p:cNvSpPr>
          <p:nvPr/>
        </p:nvSpPr>
        <p:spPr bwMode="auto">
          <a:xfrm flipV="1">
            <a:off x="6408282" y="2016940"/>
            <a:ext cx="216973" cy="0"/>
          </a:xfrm>
          <a:prstGeom prst="line">
            <a:avLst/>
          </a:prstGeom>
          <a:noFill/>
          <a:ln w="28575">
            <a:solidFill>
              <a:schemeClr val="tx1"/>
            </a:solidFill>
            <a:round/>
            <a:headEnd/>
            <a:tailEnd type="triangle" w="med" len="med"/>
          </a:ln>
        </p:spPr>
        <p:txBody>
          <a:bodyPr/>
          <a:lstStyle/>
          <a:p>
            <a:endParaRPr lang="en-US"/>
          </a:p>
        </p:txBody>
      </p:sp>
      <p:sp>
        <p:nvSpPr>
          <p:cNvPr id="108" name="Line 23"/>
          <p:cNvSpPr>
            <a:spLocks noChangeShapeType="1"/>
          </p:cNvSpPr>
          <p:nvPr/>
        </p:nvSpPr>
        <p:spPr bwMode="auto">
          <a:xfrm flipV="1">
            <a:off x="7236957" y="1797865"/>
            <a:ext cx="216973" cy="0"/>
          </a:xfrm>
          <a:prstGeom prst="line">
            <a:avLst/>
          </a:prstGeom>
          <a:noFill/>
          <a:ln w="28575">
            <a:solidFill>
              <a:schemeClr val="tx1"/>
            </a:solidFill>
            <a:round/>
            <a:headEnd/>
            <a:tailEnd type="triangle" w="med" len="med"/>
          </a:ln>
        </p:spPr>
        <p:txBody>
          <a:bodyPr/>
          <a:lstStyle/>
          <a:p>
            <a:endParaRPr lang="en-US"/>
          </a:p>
        </p:txBody>
      </p:sp>
      <p:sp>
        <p:nvSpPr>
          <p:cNvPr id="110" name="Trapezoid 109"/>
          <p:cNvSpPr/>
          <p:nvPr/>
        </p:nvSpPr>
        <p:spPr>
          <a:xfrm>
            <a:off x="6324600" y="1514475"/>
            <a:ext cx="1238250" cy="504825"/>
          </a:xfrm>
          <a:prstGeom prst="trapezoid">
            <a:avLst>
              <a:gd name="adj" fmla="val 66509"/>
            </a:avLst>
          </a:prstGeom>
          <a:gradFill flip="none" rotWithShape="1">
            <a:gsLst>
              <a:gs pos="0">
                <a:schemeClr val="bg1">
                  <a:lumMod val="85000"/>
                </a:schemeClr>
              </a:gs>
              <a:gs pos="80000">
                <a:schemeClr val="bg1">
                  <a:lumMod val="75000"/>
                </a:schemeClr>
              </a:gs>
              <a:gs pos="100000">
                <a:schemeClr val="bg1">
                  <a:lumMod val="65000"/>
                </a:schemeClr>
              </a:gs>
            </a:gsLst>
            <a:lin ang="0" scaled="1"/>
            <a:tileRect/>
          </a:gradFill>
          <a:ln>
            <a:noFill/>
          </a:ln>
          <a:effectLst>
            <a:outerShdw blurRad="40005" dist="22860" dir="5400000" algn="ctr" rotWithShape="0">
              <a:schemeClr val="tx1"/>
            </a:outerShdw>
          </a:effectLst>
          <a:scene3d>
            <a:camera prst="orthographicFront">
              <a:rot lat="0" lon="0" rev="16200000"/>
            </a:camera>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p:cNvSpPr txBox="1"/>
          <p:nvPr/>
        </p:nvSpPr>
        <p:spPr>
          <a:xfrm>
            <a:off x="6715125" y="1371600"/>
            <a:ext cx="333375" cy="738664"/>
          </a:xfrm>
          <a:prstGeom prst="rect">
            <a:avLst/>
          </a:prstGeom>
          <a:noFill/>
        </p:spPr>
        <p:txBody>
          <a:bodyPr vert="horz" wrap="square" rtlCol="0">
            <a:spAutoFit/>
          </a:bodyPr>
          <a:lstStyle/>
          <a:p>
            <a:r>
              <a:rPr lang="en-US" sz="1400" b="1" dirty="0"/>
              <a:t>MUX</a:t>
            </a:r>
          </a:p>
        </p:txBody>
      </p:sp>
      <p:grpSp>
        <p:nvGrpSpPr>
          <p:cNvPr id="112" name="Group 111"/>
          <p:cNvGrpSpPr/>
          <p:nvPr/>
        </p:nvGrpSpPr>
        <p:grpSpPr>
          <a:xfrm>
            <a:off x="6543676" y="1438275"/>
            <a:ext cx="76200" cy="466725"/>
            <a:chOff x="1581151" y="3028950"/>
            <a:chExt cx="76200" cy="466725"/>
          </a:xfrm>
        </p:grpSpPr>
        <p:sp>
          <p:nvSpPr>
            <p:cNvPr id="114" name="Flowchart: Connector 113"/>
            <p:cNvSpPr/>
            <p:nvPr/>
          </p:nvSpPr>
          <p:spPr>
            <a:xfrm>
              <a:off x="1581151" y="3028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p:cNvSpPr/>
            <p:nvPr/>
          </p:nvSpPr>
          <p:spPr>
            <a:xfrm>
              <a:off x="1581151" y="315277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Connector 121"/>
            <p:cNvSpPr/>
            <p:nvPr/>
          </p:nvSpPr>
          <p:spPr>
            <a:xfrm>
              <a:off x="1581151" y="328612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Connector 122"/>
            <p:cNvSpPr/>
            <p:nvPr/>
          </p:nvSpPr>
          <p:spPr>
            <a:xfrm>
              <a:off x="1581151" y="3409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hape 123"/>
          <p:cNvCxnSpPr/>
          <p:nvPr/>
        </p:nvCxnSpPr>
        <p:spPr>
          <a:xfrm rot="5400000">
            <a:off x="6959661" y="1675925"/>
            <a:ext cx="683536" cy="207325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831533" y="2644895"/>
            <a:ext cx="1480081" cy="822952"/>
            <a:chOff x="4117408" y="2644895"/>
            <a:chExt cx="1480081" cy="822952"/>
          </a:xfrm>
        </p:grpSpPr>
        <p:grpSp>
          <p:nvGrpSpPr>
            <p:cNvPr id="47" name="Group 113"/>
            <p:cNvGrpSpPr/>
            <p:nvPr/>
          </p:nvGrpSpPr>
          <p:grpSpPr>
            <a:xfrm>
              <a:off x="4117408" y="2644895"/>
              <a:ext cx="1480081" cy="822952"/>
              <a:chOff x="240733" y="-1450855"/>
              <a:chExt cx="1480081" cy="822952"/>
            </a:xfrm>
          </p:grpSpPr>
          <p:sp>
            <p:nvSpPr>
              <p:cNvPr id="49" name="Rounded Rectangle 6">
                <a:hlinkClick r:id="rId6"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5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48"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03682" y="2647363"/>
              <a:ext cx="159511" cy="187326"/>
            </a:xfrm>
            <a:prstGeom prst="rect">
              <a:avLst/>
            </a:prstGeom>
            <a:noFill/>
            <a:ln w="9525">
              <a:noFill/>
              <a:miter lim="800000"/>
              <a:headEnd/>
              <a:tailEnd/>
            </a:ln>
          </p:spPr>
        </p:pic>
      </p:grpSp>
      <p:sp>
        <p:nvSpPr>
          <p:cNvPr id="79" name="U-Turn Arrow 78">
            <a:hlinkClick r:id="rId8"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80" name="U-Turn Arrow 79">
            <a:hlinkClick r:id="rId9"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83" name="Line 23"/>
          <p:cNvSpPr>
            <a:spLocks noChangeShapeType="1"/>
          </p:cNvSpPr>
          <p:nvPr/>
        </p:nvSpPr>
        <p:spPr bwMode="auto">
          <a:xfrm flipV="1">
            <a:off x="2577593" y="3063101"/>
            <a:ext cx="247995" cy="0"/>
          </a:xfrm>
          <a:prstGeom prst="line">
            <a:avLst/>
          </a:prstGeom>
          <a:noFill/>
          <a:ln w="28575">
            <a:solidFill>
              <a:schemeClr val="tx1"/>
            </a:solidFill>
            <a:round/>
            <a:headEnd type="triangle"/>
            <a:tailEnd type="none" w="med" len="med"/>
          </a:ln>
        </p:spPr>
        <p:txBody>
          <a:bodyPr/>
          <a:lstStyle/>
          <a:p>
            <a:endParaRPr lang="en-US"/>
          </a:p>
        </p:txBody>
      </p:sp>
      <p:sp>
        <p:nvSpPr>
          <p:cNvPr id="84" name="TextBox 83"/>
          <p:cNvSpPr txBox="1"/>
          <p:nvPr/>
        </p:nvSpPr>
        <p:spPr>
          <a:xfrm>
            <a:off x="1476376" y="2933700"/>
            <a:ext cx="1257299" cy="253916"/>
          </a:xfrm>
          <a:prstGeom prst="rect">
            <a:avLst/>
          </a:prstGeom>
          <a:noFill/>
        </p:spPr>
        <p:txBody>
          <a:bodyPr wrap="square" rtlCol="0">
            <a:spAutoFit/>
          </a:bodyPr>
          <a:lstStyle/>
          <a:p>
            <a:r>
              <a:rPr lang="en-US" sz="1050" b="1" dirty="0"/>
              <a:t>To ADCS FPGA</a:t>
            </a:r>
          </a:p>
        </p:txBody>
      </p:sp>
      <p:grpSp>
        <p:nvGrpSpPr>
          <p:cNvPr id="78" name="Group 77"/>
          <p:cNvGrpSpPr/>
          <p:nvPr/>
        </p:nvGrpSpPr>
        <p:grpSpPr>
          <a:xfrm>
            <a:off x="1740261" y="4014287"/>
            <a:ext cx="5266843" cy="2012227"/>
            <a:chOff x="1740261" y="4014287"/>
            <a:chExt cx="5266843" cy="2012227"/>
          </a:xfrm>
        </p:grpSpPr>
        <p:sp>
          <p:nvSpPr>
            <p:cNvPr id="81" name="TextBox 80"/>
            <p:cNvSpPr txBox="1"/>
            <p:nvPr/>
          </p:nvSpPr>
          <p:spPr>
            <a:xfrm>
              <a:off x="17402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82" name="Oval 81">
              <a:hlinkClick r:id="rId10" action="ppaction://hlinksldjump"/>
            </p:cNvPr>
            <p:cNvSpPr/>
            <p:nvPr/>
          </p:nvSpPr>
          <p:spPr bwMode="auto">
            <a:xfrm>
              <a:off x="34397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85"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86" name="Arc 85"/>
            <p:cNvSpPr/>
            <p:nvPr/>
          </p:nvSpPr>
          <p:spPr bwMode="auto">
            <a:xfrm rot="10349783">
              <a:off x="365072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87" name="Arc 86"/>
            <p:cNvSpPr/>
            <p:nvPr/>
          </p:nvSpPr>
          <p:spPr bwMode="auto">
            <a:xfrm rot="11250217" flipV="1">
              <a:off x="351299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88" name="Line 23"/>
            <p:cNvSpPr>
              <a:spLocks noChangeShapeType="1"/>
            </p:cNvSpPr>
            <p:nvPr/>
          </p:nvSpPr>
          <p:spPr bwMode="auto">
            <a:xfrm flipV="1">
              <a:off x="5759781" y="4287033"/>
              <a:ext cx="216973" cy="0"/>
            </a:xfrm>
            <a:prstGeom prst="line">
              <a:avLst/>
            </a:prstGeom>
            <a:noFill/>
            <a:ln w="28575">
              <a:solidFill>
                <a:schemeClr val="tx1"/>
              </a:solidFill>
              <a:round/>
              <a:headEnd/>
              <a:tailEnd type="triangle" w="med" len="med"/>
            </a:ln>
          </p:spPr>
          <p:txBody>
            <a:bodyPr/>
            <a:lstStyle/>
            <a:p>
              <a:endParaRPr lang="en-US"/>
            </a:p>
          </p:txBody>
        </p:sp>
        <p:sp>
          <p:nvSpPr>
            <p:cNvPr id="89" name="Line 23"/>
            <p:cNvSpPr>
              <a:spLocks noChangeShapeType="1"/>
            </p:cNvSpPr>
            <p:nvPr/>
          </p:nvSpPr>
          <p:spPr bwMode="auto">
            <a:xfrm flipV="1">
              <a:off x="5770107" y="4569640"/>
              <a:ext cx="216973" cy="0"/>
            </a:xfrm>
            <a:prstGeom prst="line">
              <a:avLst/>
            </a:prstGeom>
            <a:noFill/>
            <a:ln w="28575">
              <a:solidFill>
                <a:schemeClr val="tx1"/>
              </a:solidFill>
              <a:round/>
              <a:headEnd/>
              <a:tailEnd type="triangle" w="med" len="med"/>
            </a:ln>
          </p:spPr>
          <p:txBody>
            <a:bodyPr/>
            <a:lstStyle/>
            <a:p>
              <a:endParaRPr lang="en-US"/>
            </a:p>
          </p:txBody>
        </p:sp>
        <p:sp>
          <p:nvSpPr>
            <p:cNvPr id="105" name="TextBox 104"/>
            <p:cNvSpPr txBox="1"/>
            <p:nvPr/>
          </p:nvSpPr>
          <p:spPr>
            <a:xfrm>
              <a:off x="59788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106" name="TextBox 105"/>
            <p:cNvSpPr txBox="1"/>
            <p:nvPr/>
          </p:nvSpPr>
          <p:spPr>
            <a:xfrm>
              <a:off x="59788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107" name="Group 133"/>
            <p:cNvGrpSpPr/>
            <p:nvPr/>
          </p:nvGrpSpPr>
          <p:grpSpPr>
            <a:xfrm>
              <a:off x="4113872" y="4014287"/>
              <a:ext cx="1632650" cy="774659"/>
              <a:chOff x="4380572" y="4385762"/>
              <a:chExt cx="1632650" cy="774659"/>
            </a:xfrm>
          </p:grpSpPr>
          <p:sp>
            <p:nvSpPr>
              <p:cNvPr id="135" name="Rounded Rectangle 6">
                <a:hlinkClick r:id="" action="ppaction://noaction"/>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136"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57757" y="4438891"/>
                <a:ext cx="160722" cy="155668"/>
              </a:xfrm>
              <a:prstGeom prst="rect">
                <a:avLst/>
              </a:prstGeom>
              <a:noFill/>
              <a:ln w="9525">
                <a:noFill/>
                <a:miter lim="800000"/>
                <a:headEnd/>
                <a:tailEnd/>
              </a:ln>
            </p:spPr>
          </p:pic>
        </p:grpSp>
        <p:grpSp>
          <p:nvGrpSpPr>
            <p:cNvPr id="115" name="Group 93"/>
            <p:cNvGrpSpPr/>
            <p:nvPr/>
          </p:nvGrpSpPr>
          <p:grpSpPr>
            <a:xfrm>
              <a:off x="2912565" y="4914900"/>
              <a:ext cx="4094539" cy="1111614"/>
              <a:chOff x="2912565" y="4914900"/>
              <a:chExt cx="4094539" cy="1111614"/>
            </a:xfrm>
          </p:grpSpPr>
          <p:grpSp>
            <p:nvGrpSpPr>
              <p:cNvPr id="116" name="Group 79"/>
              <p:cNvGrpSpPr/>
              <p:nvPr/>
            </p:nvGrpSpPr>
            <p:grpSpPr>
              <a:xfrm>
                <a:off x="2912565" y="5156385"/>
                <a:ext cx="4094539" cy="870129"/>
                <a:chOff x="2912565" y="5270685"/>
                <a:chExt cx="4094539" cy="870129"/>
              </a:xfrm>
            </p:grpSpPr>
            <p:sp>
              <p:nvSpPr>
                <p:cNvPr id="125"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26"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27"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28"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29"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30" name="TextBox 129"/>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131" name="Group 132"/>
                <p:cNvGrpSpPr/>
                <p:nvPr/>
              </p:nvGrpSpPr>
              <p:grpSpPr>
                <a:xfrm>
                  <a:off x="2912565" y="5271240"/>
                  <a:ext cx="1408302" cy="869574"/>
                  <a:chOff x="2912565" y="5271240"/>
                  <a:chExt cx="1408302" cy="869574"/>
                </a:xfrm>
              </p:grpSpPr>
              <p:sp>
                <p:nvSpPr>
                  <p:cNvPr id="133"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3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132"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117"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118" name="Elbow Connector 117"/>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Receiver</a:t>
            </a:r>
          </a:p>
        </p:txBody>
      </p:sp>
      <p:sp>
        <p:nvSpPr>
          <p:cNvPr id="3" name="Content Placeholder 2"/>
          <p:cNvSpPr>
            <a:spLocks noGrp="1"/>
          </p:cNvSpPr>
          <p:nvPr>
            <p:ph idx="1"/>
          </p:nvPr>
        </p:nvSpPr>
        <p:spPr/>
        <p:txBody>
          <a:bodyPr/>
          <a:lstStyle/>
          <a:p>
            <a:r>
              <a:rPr lang="en-US" dirty="0"/>
              <a:t> The </a:t>
            </a:r>
            <a:r>
              <a:rPr lang="en-US" b="1" dirty="0"/>
              <a:t>Global Positioning System</a:t>
            </a:r>
            <a:r>
              <a:rPr lang="en-US" dirty="0"/>
              <a:t> (</a:t>
            </a:r>
            <a:r>
              <a:rPr lang="en-US" b="1" dirty="0"/>
              <a:t>GPS</a:t>
            </a:r>
            <a:r>
              <a:rPr lang="en-US" dirty="0"/>
              <a:t>) is a space-based satellite navigation system. The addition of a GPS receiver to a spacecraft allows precise orbit determination without ground tracking. It can also be used as a Payload as GPS satellites.</a:t>
            </a:r>
          </a:p>
          <a:p>
            <a:r>
              <a:rPr lang="en-US" dirty="0"/>
              <a:t>Depending on the requirements, 2 to 4 GPS receivers are used in a satellite.</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14</a:t>
            </a:fld>
            <a:endParaRPr lang="en-US"/>
          </a:p>
        </p:txBody>
      </p:sp>
      <p:pic>
        <p:nvPicPr>
          <p:cNvPr id="5" name="Picture 1"/>
          <p:cNvPicPr>
            <a:picLocks noChangeAspect="1"/>
          </p:cNvPicPr>
          <p:nvPr/>
        </p:nvPicPr>
        <p:blipFill>
          <a:blip r:embed="rId2" cstate="screen"/>
          <a:srcRect/>
          <a:stretch>
            <a:fillRect/>
          </a:stretch>
        </p:blipFill>
        <p:spPr bwMode="auto">
          <a:xfrm>
            <a:off x="3849688" y="3257550"/>
            <a:ext cx="1371600" cy="22336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Receiver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15</a:t>
            </a:fld>
            <a:endParaRPr lang="en-US"/>
          </a:p>
        </p:txBody>
      </p:sp>
      <p:sp>
        <p:nvSpPr>
          <p:cNvPr id="5" name="Rounded Rectangle 6"/>
          <p:cNvSpPr/>
          <p:nvPr/>
        </p:nvSpPr>
        <p:spPr bwMode="auto">
          <a:xfrm>
            <a:off x="3141011" y="1362177"/>
            <a:ext cx="1745314"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0000"/>
                </a:solidFill>
              </a:rPr>
              <a:t>RF </a:t>
            </a:r>
            <a:r>
              <a:rPr lang="en-US" sz="1100" b="1" dirty="0" err="1">
                <a:solidFill>
                  <a:srgbClr val="000000"/>
                </a:solidFill>
              </a:rPr>
              <a:t>Downconverter</a:t>
            </a:r>
            <a:endParaRPr lang="en-US" sz="1100" b="1" dirty="0">
              <a:solidFill>
                <a:srgbClr val="000000"/>
              </a:solidFill>
            </a:endParaRPr>
          </a:p>
          <a:p>
            <a:pPr algn="ctr">
              <a:defRPr/>
            </a:pPr>
            <a:endParaRPr lang="en-US" sz="1400" b="1" dirty="0">
              <a:solidFill>
                <a:srgbClr val="000000"/>
              </a:solidFill>
            </a:endParaRPr>
          </a:p>
        </p:txBody>
      </p:sp>
      <p:sp>
        <p:nvSpPr>
          <p:cNvPr id="6" name="Pentagon 5">
            <a:hlinkClick r:id="rId3" action="ppaction://hlinksldjump"/>
          </p:cNvPr>
          <p:cNvSpPr/>
          <p:nvPr/>
        </p:nvSpPr>
        <p:spPr>
          <a:xfrm rot="10800000">
            <a:off x="6891842" y="1187620"/>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7" name="TextBox 6"/>
          <p:cNvSpPr txBox="1"/>
          <p:nvPr/>
        </p:nvSpPr>
        <p:spPr>
          <a:xfrm>
            <a:off x="6922135" y="1517650"/>
            <a:ext cx="1378903" cy="769441"/>
          </a:xfrm>
          <a:prstGeom prst="rect">
            <a:avLst/>
          </a:prstGeom>
          <a:noFill/>
        </p:spPr>
        <p:txBody>
          <a:bodyPr wrap="none">
            <a:spAutoFit/>
          </a:bodyPr>
          <a:lstStyle/>
          <a:p>
            <a:pPr algn="r">
              <a:defRPr/>
            </a:pPr>
            <a:r>
              <a:rPr lang="en-US" sz="1100" b="1" dirty="0">
                <a:solidFill>
                  <a:srgbClr val="0070C0"/>
                </a:solidFill>
                <a:latin typeface="+mn-lt"/>
              </a:rPr>
              <a:t>ADC12D1600QML</a:t>
            </a:r>
          </a:p>
          <a:p>
            <a:pPr algn="r">
              <a:defRPr/>
            </a:pPr>
            <a:r>
              <a:rPr lang="en-US" sz="1100" b="1" dirty="0">
                <a:solidFill>
                  <a:srgbClr val="0070C0"/>
                </a:solidFill>
                <a:latin typeface="+mn-lt"/>
              </a:rPr>
              <a:t>ADC10D1000QML</a:t>
            </a:r>
          </a:p>
          <a:p>
            <a:pPr algn="r">
              <a:defRPr/>
            </a:pPr>
            <a:r>
              <a:rPr lang="en-US" sz="1100" b="1" dirty="0">
                <a:solidFill>
                  <a:srgbClr val="FF0000"/>
                </a:solidFill>
                <a:latin typeface="+mn-lt"/>
              </a:rPr>
              <a:t>ADS5400-SP</a:t>
            </a:r>
          </a:p>
          <a:p>
            <a:pPr algn="r">
              <a:defRPr/>
            </a:pPr>
            <a:r>
              <a:rPr lang="en-US" sz="1100" b="1" dirty="0">
                <a:solidFill>
                  <a:srgbClr val="000000"/>
                </a:solidFill>
              </a:rPr>
              <a:t>    A-D Converter</a:t>
            </a:r>
            <a:endParaRPr lang="en-US" sz="1100" b="1" dirty="0">
              <a:solidFill>
                <a:srgbClr val="000000"/>
              </a:solidFill>
              <a:latin typeface="+mn-lt"/>
            </a:endParaRPr>
          </a:p>
        </p:txBody>
      </p:sp>
      <p:sp>
        <p:nvSpPr>
          <p:cNvPr id="9" name="Line 23"/>
          <p:cNvSpPr>
            <a:spLocks noChangeShapeType="1"/>
          </p:cNvSpPr>
          <p:nvPr/>
        </p:nvSpPr>
        <p:spPr bwMode="auto">
          <a:xfrm flipV="1">
            <a:off x="2198232" y="1750240"/>
            <a:ext cx="216973" cy="0"/>
          </a:xfrm>
          <a:prstGeom prst="line">
            <a:avLst/>
          </a:prstGeom>
          <a:noFill/>
          <a:ln w="28575">
            <a:solidFill>
              <a:schemeClr val="tx1"/>
            </a:solidFill>
            <a:round/>
            <a:headEnd/>
            <a:tailEnd type="triangle" w="med" len="med"/>
          </a:ln>
        </p:spPr>
        <p:txBody>
          <a:bodyPr/>
          <a:lstStyle/>
          <a:p>
            <a:endParaRPr lang="en-US"/>
          </a:p>
        </p:txBody>
      </p:sp>
      <p:sp>
        <p:nvSpPr>
          <p:cNvPr id="10" name="Rounded Rectangle 6">
            <a:hlinkClick r:id="rId4" action="ppaction://hlinksldjump"/>
          </p:cNvPr>
          <p:cNvSpPr/>
          <p:nvPr/>
        </p:nvSpPr>
        <p:spPr bwMode="auto">
          <a:xfrm>
            <a:off x="5146108" y="13399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THS4511-SP</a:t>
            </a:r>
          </a:p>
          <a:p>
            <a:pPr algn="ctr">
              <a:defRPr/>
            </a:pPr>
            <a:r>
              <a:rPr lang="en-US" sz="1100" b="1" dirty="0">
                <a:solidFill>
                  <a:srgbClr val="0070C0"/>
                </a:solidFill>
                <a:latin typeface="Arial" charset="0"/>
              </a:rPr>
              <a:t>LMH6702QML</a:t>
            </a:r>
            <a:endParaRPr lang="en-US" sz="1100" b="1" dirty="0">
              <a:solidFill>
                <a:schemeClr val="tx2"/>
              </a:solidFill>
            </a:endParaRPr>
          </a:p>
          <a:p>
            <a:pPr algn="ctr">
              <a:defRPr/>
            </a:pPr>
            <a:r>
              <a:rPr lang="en-US" sz="1100" b="1" dirty="0">
                <a:solidFill>
                  <a:srgbClr val="000000"/>
                </a:solidFill>
              </a:rPr>
              <a:t>Amplifier</a:t>
            </a:r>
            <a:endParaRPr lang="en-US" sz="1100" b="1" dirty="0">
              <a:solidFill>
                <a:srgbClr val="FF0000"/>
              </a:solidFill>
            </a:endParaRPr>
          </a:p>
          <a:p>
            <a:pPr algn="ctr">
              <a:defRPr/>
            </a:pPr>
            <a:endParaRPr lang="en-US" sz="1100" b="1" dirty="0">
              <a:solidFill>
                <a:srgbClr val="FF0000"/>
              </a:solidFill>
            </a:endParaRPr>
          </a:p>
        </p:txBody>
      </p:sp>
      <p:sp>
        <p:nvSpPr>
          <p:cNvPr id="17" name="Line 23"/>
          <p:cNvSpPr>
            <a:spLocks noChangeShapeType="1"/>
          </p:cNvSpPr>
          <p:nvPr/>
        </p:nvSpPr>
        <p:spPr bwMode="auto">
          <a:xfrm flipV="1">
            <a:off x="6646407" y="1750240"/>
            <a:ext cx="216973" cy="0"/>
          </a:xfrm>
          <a:prstGeom prst="line">
            <a:avLst/>
          </a:prstGeom>
          <a:noFill/>
          <a:ln w="28575">
            <a:solidFill>
              <a:schemeClr val="tx1"/>
            </a:solidFill>
            <a:round/>
            <a:headEnd/>
            <a:tailEnd type="triangle" w="med" len="med"/>
          </a:ln>
        </p:spPr>
        <p:txBody>
          <a:bodyPr/>
          <a:lstStyle/>
          <a:p>
            <a:endParaRPr lang="en-US"/>
          </a:p>
        </p:txBody>
      </p:sp>
      <p:sp>
        <p:nvSpPr>
          <p:cNvPr id="18" name="Rounded Rectangle 6"/>
          <p:cNvSpPr/>
          <p:nvPr/>
        </p:nvSpPr>
        <p:spPr bwMode="auto">
          <a:xfrm>
            <a:off x="6741602" y="2612881"/>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9" name="Line 28"/>
          <p:cNvSpPr>
            <a:spLocks noChangeShapeType="1"/>
          </p:cNvSpPr>
          <p:nvPr/>
        </p:nvSpPr>
        <p:spPr bwMode="auto">
          <a:xfrm flipV="1">
            <a:off x="7724592" y="2342118"/>
            <a:ext cx="0" cy="259971"/>
          </a:xfrm>
          <a:prstGeom prst="line">
            <a:avLst/>
          </a:prstGeom>
          <a:noFill/>
          <a:ln w="28575">
            <a:solidFill>
              <a:schemeClr val="tx1"/>
            </a:solidFill>
            <a:round/>
            <a:headEnd type="triangle"/>
            <a:tailEnd type="none" w="med" len="med"/>
          </a:ln>
        </p:spPr>
        <p:txBody>
          <a:bodyPr/>
          <a:lstStyle/>
          <a:p>
            <a:endParaRPr lang="en-US"/>
          </a:p>
        </p:txBody>
      </p:sp>
      <p:sp>
        <p:nvSpPr>
          <p:cNvPr id="23" name="Line 23"/>
          <p:cNvSpPr>
            <a:spLocks noChangeShapeType="1"/>
          </p:cNvSpPr>
          <p:nvPr/>
        </p:nvSpPr>
        <p:spPr bwMode="auto">
          <a:xfrm flipV="1">
            <a:off x="6454268" y="3005951"/>
            <a:ext cx="247995" cy="0"/>
          </a:xfrm>
          <a:prstGeom prst="line">
            <a:avLst/>
          </a:prstGeom>
          <a:noFill/>
          <a:ln w="28575">
            <a:solidFill>
              <a:schemeClr val="tx1"/>
            </a:solidFill>
            <a:round/>
            <a:headEnd type="triangle"/>
            <a:tailEnd type="none" w="med" len="med"/>
          </a:ln>
        </p:spPr>
        <p:txBody>
          <a:bodyPr/>
          <a:lstStyle/>
          <a:p>
            <a:endParaRPr lang="en-US"/>
          </a:p>
        </p:txBody>
      </p:sp>
      <p:sp>
        <p:nvSpPr>
          <p:cNvPr id="42" name="TextBox 41"/>
          <p:cNvSpPr txBox="1"/>
          <p:nvPr/>
        </p:nvSpPr>
        <p:spPr>
          <a:xfrm>
            <a:off x="1416411" y="4070953"/>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43" name="Oval 42">
            <a:hlinkClick r:id="rId5" action="ppaction://hlinksldjump"/>
          </p:cNvPr>
          <p:cNvSpPr/>
          <p:nvPr/>
        </p:nvSpPr>
        <p:spPr bwMode="auto">
          <a:xfrm>
            <a:off x="3115861" y="4139395"/>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44" name="Line 23"/>
          <p:cNvSpPr>
            <a:spLocks noChangeShapeType="1"/>
          </p:cNvSpPr>
          <p:nvPr/>
        </p:nvSpPr>
        <p:spPr bwMode="auto">
          <a:xfrm flipV="1">
            <a:off x="3567369" y="4357171"/>
            <a:ext cx="216973" cy="0"/>
          </a:xfrm>
          <a:prstGeom prst="line">
            <a:avLst/>
          </a:prstGeom>
          <a:noFill/>
          <a:ln w="28575">
            <a:solidFill>
              <a:schemeClr val="tx1"/>
            </a:solidFill>
            <a:round/>
            <a:headEnd/>
            <a:tailEnd type="triangle" w="med" len="med"/>
          </a:ln>
        </p:spPr>
        <p:txBody>
          <a:bodyPr/>
          <a:lstStyle/>
          <a:p>
            <a:endParaRPr lang="en-US"/>
          </a:p>
        </p:txBody>
      </p:sp>
      <p:sp>
        <p:nvSpPr>
          <p:cNvPr id="45" name="Arc 44"/>
          <p:cNvSpPr/>
          <p:nvPr/>
        </p:nvSpPr>
        <p:spPr bwMode="auto">
          <a:xfrm rot="10349783">
            <a:off x="3326879" y="428318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46" name="Arc 45"/>
          <p:cNvSpPr/>
          <p:nvPr/>
        </p:nvSpPr>
        <p:spPr bwMode="auto">
          <a:xfrm rot="11250217" flipV="1">
            <a:off x="3189143" y="430370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47" name="Line 23"/>
          <p:cNvSpPr>
            <a:spLocks noChangeShapeType="1"/>
          </p:cNvSpPr>
          <p:nvPr/>
        </p:nvSpPr>
        <p:spPr bwMode="auto">
          <a:xfrm flipV="1">
            <a:off x="5435931" y="4239408"/>
            <a:ext cx="216973" cy="0"/>
          </a:xfrm>
          <a:prstGeom prst="line">
            <a:avLst/>
          </a:prstGeom>
          <a:noFill/>
          <a:ln w="28575">
            <a:solidFill>
              <a:schemeClr val="tx1"/>
            </a:solidFill>
            <a:round/>
            <a:headEnd/>
            <a:tailEnd type="triangle" w="med" len="med"/>
          </a:ln>
        </p:spPr>
        <p:txBody>
          <a:bodyPr/>
          <a:lstStyle/>
          <a:p>
            <a:endParaRPr lang="en-US"/>
          </a:p>
        </p:txBody>
      </p:sp>
      <p:sp>
        <p:nvSpPr>
          <p:cNvPr id="48" name="Line 23"/>
          <p:cNvSpPr>
            <a:spLocks noChangeShapeType="1"/>
          </p:cNvSpPr>
          <p:nvPr/>
        </p:nvSpPr>
        <p:spPr bwMode="auto">
          <a:xfrm flipV="1">
            <a:off x="5446257" y="4522015"/>
            <a:ext cx="216973" cy="0"/>
          </a:xfrm>
          <a:prstGeom prst="line">
            <a:avLst/>
          </a:prstGeom>
          <a:noFill/>
          <a:ln w="28575">
            <a:solidFill>
              <a:schemeClr val="tx1"/>
            </a:solidFill>
            <a:round/>
            <a:headEnd/>
            <a:tailEnd type="triangle" w="med" len="med"/>
          </a:ln>
        </p:spPr>
        <p:txBody>
          <a:bodyPr/>
          <a:lstStyle/>
          <a:p>
            <a:endParaRPr lang="en-US"/>
          </a:p>
        </p:txBody>
      </p:sp>
      <p:sp>
        <p:nvSpPr>
          <p:cNvPr id="49" name="TextBox 48"/>
          <p:cNvSpPr txBox="1"/>
          <p:nvPr/>
        </p:nvSpPr>
        <p:spPr>
          <a:xfrm>
            <a:off x="5655036" y="4051903"/>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50" name="TextBox 49"/>
          <p:cNvSpPr txBox="1"/>
          <p:nvPr/>
        </p:nvSpPr>
        <p:spPr>
          <a:xfrm>
            <a:off x="5655036" y="4385278"/>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51" name="Group 133"/>
          <p:cNvGrpSpPr/>
          <p:nvPr/>
        </p:nvGrpSpPr>
        <p:grpSpPr>
          <a:xfrm>
            <a:off x="3790022" y="3966662"/>
            <a:ext cx="1632650" cy="774659"/>
            <a:chOff x="4380572" y="4385762"/>
            <a:chExt cx="1632650" cy="774659"/>
          </a:xfrm>
        </p:grpSpPr>
        <p:sp>
          <p:nvSpPr>
            <p:cNvPr id="52" name="Rounded Rectangle 6">
              <a:hlinkClick r:id="rId6"/>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53"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48232" y="4457941"/>
              <a:ext cx="160722" cy="155668"/>
            </a:xfrm>
            <a:prstGeom prst="rect">
              <a:avLst/>
            </a:prstGeom>
            <a:noFill/>
            <a:ln w="9525">
              <a:noFill/>
              <a:miter lim="800000"/>
              <a:headEnd/>
              <a:tailEnd/>
            </a:ln>
          </p:spPr>
        </p:pic>
      </p:grpSp>
      <p:pic>
        <p:nvPicPr>
          <p:cNvPr id="54"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6360982" y="1380538"/>
            <a:ext cx="159511" cy="187326"/>
          </a:xfrm>
          <a:prstGeom prst="rect">
            <a:avLst/>
          </a:prstGeom>
          <a:noFill/>
          <a:ln w="9525">
            <a:noFill/>
            <a:miter lim="800000"/>
            <a:headEnd/>
            <a:tailEnd/>
          </a:ln>
        </p:spPr>
      </p:pic>
      <p:pic>
        <p:nvPicPr>
          <p:cNvPr id="56"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7961182" y="1266238"/>
            <a:ext cx="159511" cy="187326"/>
          </a:xfrm>
          <a:prstGeom prst="rect">
            <a:avLst/>
          </a:prstGeom>
          <a:noFill/>
          <a:ln w="9525">
            <a:noFill/>
            <a:miter lim="800000"/>
            <a:headEnd/>
            <a:tailEnd/>
          </a:ln>
        </p:spPr>
      </p:pic>
      <p:grpSp>
        <p:nvGrpSpPr>
          <p:cNvPr id="59" name="Group 18"/>
          <p:cNvGrpSpPr>
            <a:grpSpLocks/>
          </p:cNvGrpSpPr>
          <p:nvPr/>
        </p:nvGrpSpPr>
        <p:grpSpPr bwMode="auto">
          <a:xfrm>
            <a:off x="645135" y="1253057"/>
            <a:ext cx="258762" cy="498475"/>
            <a:chOff x="334" y="2913"/>
            <a:chExt cx="163" cy="314"/>
          </a:xfrm>
        </p:grpSpPr>
        <p:sp>
          <p:nvSpPr>
            <p:cNvPr id="60" name="Line 19"/>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61" name="Line 20"/>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62" name="Line 21"/>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63" name="Line 22"/>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sp>
        <p:nvSpPr>
          <p:cNvPr id="64" name="Line 23"/>
          <p:cNvSpPr>
            <a:spLocks noChangeShapeType="1"/>
          </p:cNvSpPr>
          <p:nvPr/>
        </p:nvSpPr>
        <p:spPr bwMode="auto">
          <a:xfrm flipV="1">
            <a:off x="761022" y="1751532"/>
            <a:ext cx="603250" cy="0"/>
          </a:xfrm>
          <a:prstGeom prst="line">
            <a:avLst/>
          </a:prstGeom>
          <a:noFill/>
          <a:ln w="28575">
            <a:solidFill>
              <a:schemeClr val="tx1"/>
            </a:solidFill>
            <a:round/>
            <a:headEnd/>
            <a:tailEnd type="triangle" w="med" len="med"/>
          </a:ln>
        </p:spPr>
        <p:txBody>
          <a:bodyPr/>
          <a:lstStyle/>
          <a:p>
            <a:endParaRPr lang="en-US"/>
          </a:p>
        </p:txBody>
      </p:sp>
      <p:sp>
        <p:nvSpPr>
          <p:cNvPr id="65" name="Rounded Rectangle 6">
            <a:hlinkClick r:id="rId9" action="ppaction://hlinksldjump"/>
          </p:cNvPr>
          <p:cNvSpPr/>
          <p:nvPr/>
        </p:nvSpPr>
        <p:spPr bwMode="auto">
          <a:xfrm>
            <a:off x="1383733" y="13399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latin typeface="Arial" charset="0"/>
              </a:rPr>
              <a:t>LMH6702QML</a:t>
            </a:r>
            <a:endParaRPr lang="en-US" sz="1100" b="1" dirty="0">
              <a:solidFill>
                <a:srgbClr val="0070C0"/>
              </a:solidFill>
            </a:endParaRPr>
          </a:p>
          <a:p>
            <a:pPr algn="ctr">
              <a:defRPr/>
            </a:pPr>
            <a:r>
              <a:rPr lang="en-US" sz="1100" b="1" dirty="0">
                <a:solidFill>
                  <a:srgbClr val="000000"/>
                </a:solidFill>
              </a:rPr>
              <a:t>Low Noise Amplifier</a:t>
            </a:r>
            <a:endParaRPr lang="en-US" sz="1100" b="1" dirty="0">
              <a:solidFill>
                <a:srgbClr val="FF0000"/>
              </a:solidFill>
            </a:endParaRPr>
          </a:p>
          <a:p>
            <a:pPr algn="ctr">
              <a:defRPr/>
            </a:pPr>
            <a:endParaRPr lang="en-US" sz="1100" b="1" dirty="0">
              <a:solidFill>
                <a:srgbClr val="FF0000"/>
              </a:solidFill>
            </a:endParaRPr>
          </a:p>
        </p:txBody>
      </p:sp>
      <p:sp>
        <p:nvSpPr>
          <p:cNvPr id="66" name="Line 23"/>
          <p:cNvSpPr>
            <a:spLocks noChangeShapeType="1"/>
          </p:cNvSpPr>
          <p:nvPr/>
        </p:nvSpPr>
        <p:spPr bwMode="auto">
          <a:xfrm flipV="1">
            <a:off x="2874507" y="1750240"/>
            <a:ext cx="216973" cy="0"/>
          </a:xfrm>
          <a:prstGeom prst="line">
            <a:avLst/>
          </a:prstGeom>
          <a:noFill/>
          <a:ln w="28575">
            <a:solidFill>
              <a:schemeClr val="tx1"/>
            </a:solidFill>
            <a:round/>
            <a:headEnd/>
            <a:tailEnd type="triangle" w="med" len="med"/>
          </a:ln>
        </p:spPr>
        <p:txBody>
          <a:bodyPr/>
          <a:lstStyle/>
          <a:p>
            <a:endParaRPr lang="en-US"/>
          </a:p>
        </p:txBody>
      </p:sp>
      <p:pic>
        <p:nvPicPr>
          <p:cNvPr id="67"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2608132" y="1390063"/>
            <a:ext cx="159511" cy="187326"/>
          </a:xfrm>
          <a:prstGeom prst="rect">
            <a:avLst/>
          </a:prstGeom>
          <a:noFill/>
          <a:ln w="9525">
            <a:noFill/>
            <a:miter lim="800000"/>
            <a:headEnd/>
            <a:tailEnd/>
          </a:ln>
        </p:spPr>
      </p:pic>
      <p:sp>
        <p:nvSpPr>
          <p:cNvPr id="68" name="Line 23"/>
          <p:cNvSpPr>
            <a:spLocks noChangeShapeType="1"/>
          </p:cNvSpPr>
          <p:nvPr/>
        </p:nvSpPr>
        <p:spPr bwMode="auto">
          <a:xfrm flipV="1">
            <a:off x="4903332" y="1759765"/>
            <a:ext cx="216973" cy="0"/>
          </a:xfrm>
          <a:prstGeom prst="line">
            <a:avLst/>
          </a:prstGeom>
          <a:noFill/>
          <a:ln w="28575">
            <a:solidFill>
              <a:schemeClr val="tx1"/>
            </a:solidFill>
            <a:round/>
            <a:headEnd/>
            <a:tailEnd type="triangle" w="med" len="med"/>
          </a:ln>
        </p:spPr>
        <p:txBody>
          <a:bodyPr/>
          <a:lstStyle/>
          <a:p>
            <a:endParaRPr lang="en-US"/>
          </a:p>
        </p:txBody>
      </p:sp>
      <p:pic>
        <p:nvPicPr>
          <p:cNvPr id="69"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7759902" y="1270580"/>
            <a:ext cx="160722" cy="155668"/>
          </a:xfrm>
          <a:prstGeom prst="rect">
            <a:avLst/>
          </a:prstGeom>
          <a:noFill/>
          <a:ln w="9525">
            <a:noFill/>
            <a:miter lim="800000"/>
            <a:headEnd/>
            <a:tailEnd/>
          </a:ln>
        </p:spPr>
      </p:pic>
      <p:sp>
        <p:nvSpPr>
          <p:cNvPr id="73" name="TextBox 72"/>
          <p:cNvSpPr txBox="1"/>
          <p:nvPr/>
        </p:nvSpPr>
        <p:spPr>
          <a:xfrm>
            <a:off x="497967" y="1839124"/>
            <a:ext cx="939681" cy="253916"/>
          </a:xfrm>
          <a:prstGeom prst="rect">
            <a:avLst/>
          </a:prstGeom>
          <a:noFill/>
        </p:spPr>
        <p:txBody>
          <a:bodyPr wrap="none" rtlCol="0">
            <a:spAutoFit/>
          </a:bodyPr>
          <a:lstStyle/>
          <a:p>
            <a:r>
              <a:rPr lang="en-US" sz="1050" b="1" dirty="0">
                <a:solidFill>
                  <a:srgbClr val="000000"/>
                </a:solidFill>
                <a:latin typeface="+mn-lt"/>
                <a:cs typeface="Arial" charset="0"/>
              </a:rPr>
              <a:t>RF Antenna</a:t>
            </a:r>
          </a:p>
        </p:txBody>
      </p:sp>
      <p:pic>
        <p:nvPicPr>
          <p:cNvPr id="55"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6150177" y="1384880"/>
            <a:ext cx="160722" cy="155668"/>
          </a:xfrm>
          <a:prstGeom prst="rect">
            <a:avLst/>
          </a:prstGeom>
          <a:noFill/>
          <a:ln w="9525">
            <a:noFill/>
            <a:miter lim="800000"/>
            <a:headEnd/>
            <a:tailEnd/>
          </a:ln>
        </p:spPr>
      </p:pic>
      <p:grpSp>
        <p:nvGrpSpPr>
          <p:cNvPr id="58" name="Group 57"/>
          <p:cNvGrpSpPr/>
          <p:nvPr/>
        </p:nvGrpSpPr>
        <p:grpSpPr>
          <a:xfrm>
            <a:off x="4974658" y="2606795"/>
            <a:ext cx="1480081" cy="822952"/>
            <a:chOff x="4117408" y="2644895"/>
            <a:chExt cx="1480081" cy="822952"/>
          </a:xfrm>
        </p:grpSpPr>
        <p:grpSp>
          <p:nvGrpSpPr>
            <p:cNvPr id="75" name="Group 113"/>
            <p:cNvGrpSpPr/>
            <p:nvPr/>
          </p:nvGrpSpPr>
          <p:grpSpPr>
            <a:xfrm>
              <a:off x="4117408" y="2644895"/>
              <a:ext cx="1480081" cy="822952"/>
              <a:chOff x="240733" y="-1450855"/>
              <a:chExt cx="1480081" cy="822952"/>
            </a:xfrm>
          </p:grpSpPr>
          <p:sp>
            <p:nvSpPr>
              <p:cNvPr id="77" name="Rounded Rectangle 6">
                <a:hlinkClick r:id="rId10"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78"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76"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5103682" y="2647363"/>
              <a:ext cx="159511" cy="187326"/>
            </a:xfrm>
            <a:prstGeom prst="rect">
              <a:avLst/>
            </a:prstGeom>
            <a:noFill/>
            <a:ln w="9525">
              <a:noFill/>
              <a:miter lim="800000"/>
              <a:headEnd/>
              <a:tailEnd/>
            </a:ln>
          </p:spPr>
        </p:pic>
      </p:grpSp>
      <p:grpSp>
        <p:nvGrpSpPr>
          <p:cNvPr id="57" name="Group 56"/>
          <p:cNvGrpSpPr/>
          <p:nvPr/>
        </p:nvGrpSpPr>
        <p:grpSpPr>
          <a:xfrm>
            <a:off x="2893515" y="4914900"/>
            <a:ext cx="4094539" cy="1111614"/>
            <a:chOff x="2912565" y="4914900"/>
            <a:chExt cx="4094539" cy="1111614"/>
          </a:xfrm>
        </p:grpSpPr>
        <p:grpSp>
          <p:nvGrpSpPr>
            <p:cNvPr id="79" name="Group 79"/>
            <p:cNvGrpSpPr/>
            <p:nvPr/>
          </p:nvGrpSpPr>
          <p:grpSpPr>
            <a:xfrm>
              <a:off x="2912565" y="5156385"/>
              <a:ext cx="4094539" cy="870129"/>
              <a:chOff x="2912565" y="5270685"/>
              <a:chExt cx="4094539" cy="870129"/>
            </a:xfrm>
          </p:grpSpPr>
          <p:sp>
            <p:nvSpPr>
              <p:cNvPr id="84"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5"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6"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8"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9"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90" name="TextBox 89"/>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91" name="Group 132"/>
              <p:cNvGrpSpPr/>
              <p:nvPr/>
            </p:nvGrpSpPr>
            <p:grpSpPr>
              <a:xfrm>
                <a:off x="2912565" y="5271240"/>
                <a:ext cx="1408302" cy="869574"/>
                <a:chOff x="2912565" y="5271240"/>
                <a:chExt cx="1408302" cy="869574"/>
              </a:xfrm>
            </p:grpSpPr>
            <p:sp>
              <p:nvSpPr>
                <p:cNvPr id="93" name="Rounded Rectangle 6">
                  <a:hlinkClick r:id="rId11"/>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9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92" name="Rounded Rectangle 6"/>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8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81" name="Elbow Connector 80"/>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sp>
        <p:nvSpPr>
          <p:cNvPr id="71" name="U-Turn Arrow 70">
            <a:hlinkClick r:id="rId12"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72" name="U-Turn Arrow 71">
            <a:hlinkClick r:id="rId13"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97" name="Line 23"/>
          <p:cNvSpPr>
            <a:spLocks noChangeShapeType="1"/>
          </p:cNvSpPr>
          <p:nvPr/>
        </p:nvSpPr>
        <p:spPr bwMode="auto">
          <a:xfrm flipV="1">
            <a:off x="4663568" y="3025001"/>
            <a:ext cx="247995" cy="0"/>
          </a:xfrm>
          <a:prstGeom prst="line">
            <a:avLst/>
          </a:prstGeom>
          <a:noFill/>
          <a:ln w="28575">
            <a:solidFill>
              <a:schemeClr val="tx1"/>
            </a:solidFill>
            <a:round/>
            <a:headEnd type="triangle"/>
            <a:tailEnd type="none" w="med" len="med"/>
          </a:ln>
        </p:spPr>
        <p:txBody>
          <a:bodyPr/>
          <a:lstStyle/>
          <a:p>
            <a:endParaRPr lang="en-US"/>
          </a:p>
        </p:txBody>
      </p:sp>
      <p:sp>
        <p:nvSpPr>
          <p:cNvPr id="98" name="TextBox 97"/>
          <p:cNvSpPr txBox="1"/>
          <p:nvPr/>
        </p:nvSpPr>
        <p:spPr>
          <a:xfrm>
            <a:off x="3552826" y="2886075"/>
            <a:ext cx="1257299" cy="253916"/>
          </a:xfrm>
          <a:prstGeom prst="rect">
            <a:avLst/>
          </a:prstGeom>
          <a:noFill/>
        </p:spPr>
        <p:txBody>
          <a:bodyPr wrap="square" rtlCol="0">
            <a:spAutoFit/>
          </a:bodyPr>
          <a:lstStyle/>
          <a:p>
            <a:r>
              <a:rPr lang="en-US" sz="1050" b="1" dirty="0"/>
              <a:t>To ADCS FPGA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Accelerometer</a:t>
            </a:r>
          </a:p>
        </p:txBody>
      </p:sp>
      <p:sp>
        <p:nvSpPr>
          <p:cNvPr id="3" name="Content Placeholder 2"/>
          <p:cNvSpPr>
            <a:spLocks noGrp="1"/>
          </p:cNvSpPr>
          <p:nvPr>
            <p:ph idx="1"/>
          </p:nvPr>
        </p:nvSpPr>
        <p:spPr/>
        <p:txBody>
          <a:bodyPr/>
          <a:lstStyle/>
          <a:p>
            <a:r>
              <a:rPr lang="en-US" dirty="0"/>
              <a:t>Accelerometer is one of the most common inertial sensors. Accelerometers are available that can measure acceleration in one, two, or three orthogonal axes and are MEMS(Micro-Electro-Mechanical Sensors). </a:t>
            </a:r>
          </a:p>
          <a:p>
            <a:r>
              <a:rPr lang="en-US" dirty="0"/>
              <a:t>Works on the </a:t>
            </a:r>
            <a:r>
              <a:rPr lang="en-US" b="1" dirty="0"/>
              <a:t>F=MA </a:t>
            </a:r>
            <a:r>
              <a:rPr lang="en-US" dirty="0"/>
              <a:t>principle.</a:t>
            </a:r>
          </a:p>
          <a:p>
            <a:r>
              <a:rPr lang="en-US" dirty="0"/>
              <a:t>3 to 4 Accelerometers in a Satellite.</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16</a:t>
            </a:fld>
            <a:endParaRPr lang="en-US"/>
          </a:p>
        </p:txBody>
      </p:sp>
      <p:pic>
        <p:nvPicPr>
          <p:cNvPr id="5" name="Picture 1"/>
          <p:cNvPicPr>
            <a:picLocks noChangeAspect="1"/>
          </p:cNvPicPr>
          <p:nvPr/>
        </p:nvPicPr>
        <p:blipFill>
          <a:blip r:embed="rId2" cstate="screen"/>
          <a:srcRect/>
          <a:stretch>
            <a:fillRect/>
          </a:stretch>
        </p:blipFill>
        <p:spPr bwMode="auto">
          <a:xfrm>
            <a:off x="3825875" y="3752851"/>
            <a:ext cx="2317516" cy="19240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Accelerometer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17</a:t>
            </a:fld>
            <a:endParaRPr lang="en-US"/>
          </a:p>
        </p:txBody>
      </p:sp>
      <p:sp>
        <p:nvSpPr>
          <p:cNvPr id="5" name="Rounded Rectangle 6"/>
          <p:cNvSpPr/>
          <p:nvPr/>
        </p:nvSpPr>
        <p:spPr bwMode="auto">
          <a:xfrm>
            <a:off x="514351" y="1390752"/>
            <a:ext cx="1190624"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Capacitive Sensor (One for each Axis)</a:t>
            </a:r>
          </a:p>
        </p:txBody>
      </p:sp>
      <p:sp>
        <p:nvSpPr>
          <p:cNvPr id="6" name="Pentagon 5">
            <a:hlinkClick r:id="rId3"/>
          </p:cNvPr>
          <p:cNvSpPr/>
          <p:nvPr/>
        </p:nvSpPr>
        <p:spPr>
          <a:xfrm rot="10800000">
            <a:off x="6272717"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7" name="TextBox 6"/>
          <p:cNvSpPr txBox="1"/>
          <p:nvPr/>
        </p:nvSpPr>
        <p:spPr>
          <a:xfrm>
            <a:off x="6291975" y="1670050"/>
            <a:ext cx="1370888" cy="600164"/>
          </a:xfrm>
          <a:prstGeom prst="rect">
            <a:avLst/>
          </a:prstGeom>
          <a:noFill/>
        </p:spPr>
        <p:txBody>
          <a:bodyPr wrap="square">
            <a:spAutoFit/>
          </a:bodyPr>
          <a:lstStyle/>
          <a:p>
            <a:pPr algn="r">
              <a:defRPr/>
            </a:pPr>
            <a:r>
              <a:rPr lang="en-US" sz="1100" b="1" dirty="0"/>
              <a:t>ADC</a:t>
            </a:r>
          </a:p>
          <a:p>
            <a:pPr algn="r">
              <a:defRPr/>
            </a:pPr>
            <a:r>
              <a:rPr lang="en-US" sz="1100" b="1" dirty="0">
                <a:solidFill>
                  <a:srgbClr val="000000"/>
                </a:solidFill>
              </a:rPr>
              <a:t>    16-Bit, up to</a:t>
            </a:r>
          </a:p>
          <a:p>
            <a:pPr algn="r">
              <a:defRPr/>
            </a:pPr>
            <a:r>
              <a:rPr lang="en-US" sz="1100" b="1" dirty="0">
                <a:solidFill>
                  <a:srgbClr val="000000"/>
                </a:solidFill>
              </a:rPr>
              <a:t>2MSPS</a:t>
            </a:r>
          </a:p>
        </p:txBody>
      </p:sp>
      <p:sp>
        <p:nvSpPr>
          <p:cNvPr id="9" name="Rounded Rectangle 6">
            <a:hlinkClick r:id="rId4" action="ppaction://hlinksldjump"/>
          </p:cNvPr>
          <p:cNvSpPr/>
          <p:nvPr/>
        </p:nvSpPr>
        <p:spPr bwMode="auto">
          <a:xfrm>
            <a:off x="2802958"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C-V Conversion</a:t>
            </a:r>
            <a:endParaRPr lang="en-US" sz="1100" b="1" dirty="0">
              <a:solidFill>
                <a:srgbClr val="FF0000"/>
              </a:solidFill>
            </a:endParaRPr>
          </a:p>
        </p:txBody>
      </p:sp>
      <p:sp>
        <p:nvSpPr>
          <p:cNvPr id="11" name="Rounded Rectangle 6"/>
          <p:cNvSpPr/>
          <p:nvPr/>
        </p:nvSpPr>
        <p:spPr bwMode="auto">
          <a:xfrm>
            <a:off x="4865177"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5" name="Line 23"/>
          <p:cNvSpPr>
            <a:spLocks noChangeShapeType="1"/>
          </p:cNvSpPr>
          <p:nvPr/>
        </p:nvSpPr>
        <p:spPr bwMode="auto">
          <a:xfrm flipV="1">
            <a:off x="4596893" y="3072626"/>
            <a:ext cx="247995" cy="0"/>
          </a:xfrm>
          <a:prstGeom prst="line">
            <a:avLst/>
          </a:prstGeom>
          <a:noFill/>
          <a:ln w="28575">
            <a:solidFill>
              <a:schemeClr val="tx1"/>
            </a:solidFill>
            <a:round/>
            <a:headEnd type="triangle"/>
            <a:tailEnd type="none" w="med" len="med"/>
          </a:ln>
        </p:spPr>
        <p:txBody>
          <a:bodyPr/>
          <a:lstStyle/>
          <a:p>
            <a:pPr algn="ctr"/>
            <a:endParaRPr lang="en-US"/>
          </a:p>
        </p:txBody>
      </p:sp>
      <p:pic>
        <p:nvPicPr>
          <p:cNvPr id="45"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4017832" y="1475788"/>
            <a:ext cx="159511" cy="187326"/>
          </a:xfrm>
          <a:prstGeom prst="rect">
            <a:avLst/>
          </a:prstGeom>
          <a:noFill/>
          <a:ln w="9525">
            <a:noFill/>
            <a:miter lim="800000"/>
            <a:headEnd/>
            <a:tailEnd/>
          </a:ln>
        </p:spPr>
      </p:pic>
      <p:sp>
        <p:nvSpPr>
          <p:cNvPr id="50" name="Rounded Rectangle 6">
            <a:hlinkClick r:id="rId4" action="ppaction://hlinksldjump"/>
          </p:cNvPr>
          <p:cNvSpPr/>
          <p:nvPr/>
        </p:nvSpPr>
        <p:spPr bwMode="auto">
          <a:xfrm>
            <a:off x="4517458" y="13971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Amplifier and Low Pass Filter(500Hz)</a:t>
            </a:r>
            <a:endParaRPr lang="en-US" sz="1100" b="1" dirty="0">
              <a:solidFill>
                <a:srgbClr val="FF0000"/>
              </a:solidFill>
            </a:endParaRPr>
          </a:p>
          <a:p>
            <a:pPr algn="ctr">
              <a:defRPr/>
            </a:pPr>
            <a:endParaRPr lang="en-US" sz="1100" b="1" dirty="0">
              <a:solidFill>
                <a:srgbClr val="FF0000"/>
              </a:solidFill>
            </a:endParaRPr>
          </a:p>
        </p:txBody>
      </p:sp>
      <p:sp>
        <p:nvSpPr>
          <p:cNvPr id="51" name="Line 23"/>
          <p:cNvSpPr>
            <a:spLocks noChangeShapeType="1"/>
          </p:cNvSpPr>
          <p:nvPr/>
        </p:nvSpPr>
        <p:spPr bwMode="auto">
          <a:xfrm flipV="1">
            <a:off x="4293732" y="1797865"/>
            <a:ext cx="216973" cy="0"/>
          </a:xfrm>
          <a:prstGeom prst="line">
            <a:avLst/>
          </a:prstGeom>
          <a:noFill/>
          <a:ln w="28575">
            <a:solidFill>
              <a:schemeClr val="tx1"/>
            </a:solidFill>
            <a:round/>
            <a:headEnd/>
            <a:tailEnd type="triangle" w="med" len="med"/>
          </a:ln>
        </p:spPr>
        <p:txBody>
          <a:bodyPr/>
          <a:lstStyle/>
          <a:p>
            <a:pPr algn="ctr"/>
            <a:endParaRPr lang="en-US"/>
          </a:p>
        </p:txBody>
      </p:sp>
      <p:pic>
        <p:nvPicPr>
          <p:cNvPr id="52"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713282" y="1504363"/>
            <a:ext cx="159511" cy="187326"/>
          </a:xfrm>
          <a:prstGeom prst="rect">
            <a:avLst/>
          </a:prstGeom>
          <a:noFill/>
          <a:ln w="9525">
            <a:noFill/>
            <a:miter lim="800000"/>
            <a:headEnd/>
            <a:tailEnd/>
          </a:ln>
        </p:spPr>
      </p:pic>
      <p:sp>
        <p:nvSpPr>
          <p:cNvPr id="54" name="Line 23"/>
          <p:cNvSpPr>
            <a:spLocks noChangeShapeType="1"/>
          </p:cNvSpPr>
          <p:nvPr/>
        </p:nvSpPr>
        <p:spPr bwMode="auto">
          <a:xfrm flipV="1">
            <a:off x="6008232"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70" name="Line 23"/>
          <p:cNvSpPr>
            <a:spLocks noChangeShapeType="1"/>
          </p:cNvSpPr>
          <p:nvPr/>
        </p:nvSpPr>
        <p:spPr bwMode="auto">
          <a:xfrm flipV="1">
            <a:off x="1741032" y="2026465"/>
            <a:ext cx="216973" cy="0"/>
          </a:xfrm>
          <a:prstGeom prst="line">
            <a:avLst/>
          </a:prstGeom>
          <a:noFill/>
          <a:ln w="28575">
            <a:solidFill>
              <a:schemeClr val="tx1"/>
            </a:solidFill>
            <a:round/>
            <a:headEnd/>
            <a:tailEnd type="triangle" w="med" len="med"/>
          </a:ln>
        </p:spPr>
        <p:txBody>
          <a:bodyPr/>
          <a:lstStyle/>
          <a:p>
            <a:endParaRPr lang="en-US"/>
          </a:p>
        </p:txBody>
      </p:sp>
      <p:sp>
        <p:nvSpPr>
          <p:cNvPr id="71" name="Line 23"/>
          <p:cNvSpPr>
            <a:spLocks noChangeShapeType="1"/>
          </p:cNvSpPr>
          <p:nvPr/>
        </p:nvSpPr>
        <p:spPr bwMode="auto">
          <a:xfrm flipV="1">
            <a:off x="2569707" y="1807390"/>
            <a:ext cx="216973" cy="0"/>
          </a:xfrm>
          <a:prstGeom prst="line">
            <a:avLst/>
          </a:prstGeom>
          <a:noFill/>
          <a:ln w="28575">
            <a:solidFill>
              <a:schemeClr val="tx1"/>
            </a:solidFill>
            <a:round/>
            <a:headEnd/>
            <a:tailEnd type="triangle" w="med" len="med"/>
          </a:ln>
        </p:spPr>
        <p:txBody>
          <a:bodyPr/>
          <a:lstStyle/>
          <a:p>
            <a:endParaRPr lang="en-US"/>
          </a:p>
        </p:txBody>
      </p:sp>
      <p:sp>
        <p:nvSpPr>
          <p:cNvPr id="72" name="Trapezoid 71"/>
          <p:cNvSpPr/>
          <p:nvPr/>
        </p:nvSpPr>
        <p:spPr>
          <a:xfrm>
            <a:off x="1657350" y="1524000"/>
            <a:ext cx="1238250" cy="504825"/>
          </a:xfrm>
          <a:prstGeom prst="trapezoid">
            <a:avLst>
              <a:gd name="adj" fmla="val 66509"/>
            </a:avLst>
          </a:prstGeom>
          <a:gradFill flip="none" rotWithShape="1">
            <a:gsLst>
              <a:gs pos="0">
                <a:schemeClr val="bg1">
                  <a:lumMod val="85000"/>
                </a:schemeClr>
              </a:gs>
              <a:gs pos="80000">
                <a:schemeClr val="bg1">
                  <a:lumMod val="75000"/>
                </a:schemeClr>
              </a:gs>
              <a:gs pos="100000">
                <a:schemeClr val="bg1">
                  <a:lumMod val="65000"/>
                </a:schemeClr>
              </a:gs>
            </a:gsLst>
            <a:lin ang="0" scaled="1"/>
            <a:tileRect/>
          </a:gradFill>
          <a:ln>
            <a:noFill/>
          </a:ln>
          <a:effectLst>
            <a:outerShdw blurRad="40005" dist="22860" dir="5400000" algn="ctr" rotWithShape="0">
              <a:schemeClr val="tx1"/>
            </a:outerShdw>
          </a:effectLst>
          <a:scene3d>
            <a:camera prst="orthographicFront">
              <a:rot lat="0" lon="0" rev="16200000"/>
            </a:camera>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2047875" y="1381125"/>
            <a:ext cx="333375" cy="738664"/>
          </a:xfrm>
          <a:prstGeom prst="rect">
            <a:avLst/>
          </a:prstGeom>
          <a:noFill/>
        </p:spPr>
        <p:txBody>
          <a:bodyPr vert="horz" wrap="square" rtlCol="0">
            <a:spAutoFit/>
          </a:bodyPr>
          <a:lstStyle/>
          <a:p>
            <a:r>
              <a:rPr lang="en-US" sz="1400" b="1" dirty="0"/>
              <a:t>MUX</a:t>
            </a:r>
          </a:p>
        </p:txBody>
      </p:sp>
      <p:grpSp>
        <p:nvGrpSpPr>
          <p:cNvPr id="74" name="Group 73"/>
          <p:cNvGrpSpPr/>
          <p:nvPr/>
        </p:nvGrpSpPr>
        <p:grpSpPr>
          <a:xfrm>
            <a:off x="1876426" y="1447800"/>
            <a:ext cx="76200" cy="466725"/>
            <a:chOff x="1581151" y="3028950"/>
            <a:chExt cx="76200" cy="466725"/>
          </a:xfrm>
        </p:grpSpPr>
        <p:sp>
          <p:nvSpPr>
            <p:cNvPr id="75" name="Flowchart: Connector 74"/>
            <p:cNvSpPr/>
            <p:nvPr/>
          </p:nvSpPr>
          <p:spPr>
            <a:xfrm>
              <a:off x="1581151" y="3028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p:cNvSpPr/>
            <p:nvPr/>
          </p:nvSpPr>
          <p:spPr>
            <a:xfrm>
              <a:off x="1581151" y="315277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Connector 76"/>
            <p:cNvSpPr/>
            <p:nvPr/>
          </p:nvSpPr>
          <p:spPr>
            <a:xfrm>
              <a:off x="1581151" y="328612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p:cNvSpPr/>
            <p:nvPr/>
          </p:nvSpPr>
          <p:spPr>
            <a:xfrm>
              <a:off x="1581151" y="3409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hape 54"/>
          <p:cNvCxnSpPr>
            <a:endCxn id="11" idx="3"/>
          </p:cNvCxnSpPr>
          <p:nvPr/>
        </p:nvCxnSpPr>
        <p:spPr>
          <a:xfrm rot="5400000">
            <a:off x="6534427" y="2387848"/>
            <a:ext cx="682596" cy="65035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126808" y="2654420"/>
            <a:ext cx="1480081" cy="822952"/>
            <a:chOff x="4117408" y="2644895"/>
            <a:chExt cx="1480081" cy="822952"/>
          </a:xfrm>
        </p:grpSpPr>
        <p:grpSp>
          <p:nvGrpSpPr>
            <p:cNvPr id="58" name="Group 113"/>
            <p:cNvGrpSpPr/>
            <p:nvPr/>
          </p:nvGrpSpPr>
          <p:grpSpPr>
            <a:xfrm>
              <a:off x="4117408" y="2644895"/>
              <a:ext cx="1480081" cy="822952"/>
              <a:chOff x="240733" y="-1450855"/>
              <a:chExt cx="1480081" cy="822952"/>
            </a:xfrm>
          </p:grpSpPr>
          <p:sp>
            <p:nvSpPr>
              <p:cNvPr id="60" name="Rounded Rectangle 6">
                <a:hlinkClick r:id="rId6"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61"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59"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03682" y="2647363"/>
              <a:ext cx="159511" cy="187326"/>
            </a:xfrm>
            <a:prstGeom prst="rect">
              <a:avLst/>
            </a:prstGeom>
            <a:noFill/>
            <a:ln w="9525">
              <a:noFill/>
              <a:miter lim="800000"/>
              <a:headEnd/>
              <a:tailEnd/>
            </a:ln>
          </p:spPr>
        </p:pic>
      </p:grpSp>
      <p:sp>
        <p:nvSpPr>
          <p:cNvPr id="85" name="U-Turn Arrow 84">
            <a:hlinkClick r:id="rId8"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86" name="U-Turn Arrow 85">
            <a:hlinkClick r:id="rId9"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89" name="Line 23"/>
          <p:cNvSpPr>
            <a:spLocks noChangeShapeType="1"/>
          </p:cNvSpPr>
          <p:nvPr/>
        </p:nvSpPr>
        <p:spPr bwMode="auto">
          <a:xfrm flipV="1">
            <a:off x="2863343" y="3053576"/>
            <a:ext cx="247995" cy="0"/>
          </a:xfrm>
          <a:prstGeom prst="line">
            <a:avLst/>
          </a:prstGeom>
          <a:noFill/>
          <a:ln w="28575">
            <a:solidFill>
              <a:schemeClr val="tx1"/>
            </a:solidFill>
            <a:round/>
            <a:headEnd type="triangle"/>
            <a:tailEnd type="none" w="med" len="med"/>
          </a:ln>
        </p:spPr>
        <p:txBody>
          <a:bodyPr/>
          <a:lstStyle/>
          <a:p>
            <a:endParaRPr lang="en-US"/>
          </a:p>
        </p:txBody>
      </p:sp>
      <p:sp>
        <p:nvSpPr>
          <p:cNvPr id="90" name="TextBox 89"/>
          <p:cNvSpPr txBox="1"/>
          <p:nvPr/>
        </p:nvSpPr>
        <p:spPr>
          <a:xfrm>
            <a:off x="1790701" y="2924175"/>
            <a:ext cx="1257299" cy="253916"/>
          </a:xfrm>
          <a:prstGeom prst="rect">
            <a:avLst/>
          </a:prstGeom>
          <a:noFill/>
        </p:spPr>
        <p:txBody>
          <a:bodyPr wrap="square" rtlCol="0">
            <a:spAutoFit/>
          </a:bodyPr>
          <a:lstStyle/>
          <a:p>
            <a:r>
              <a:rPr lang="en-US" sz="1050" b="1" dirty="0"/>
              <a:t>To ADCS FPGA</a:t>
            </a:r>
          </a:p>
        </p:txBody>
      </p:sp>
      <p:grpSp>
        <p:nvGrpSpPr>
          <p:cNvPr id="83" name="Group 82"/>
          <p:cNvGrpSpPr/>
          <p:nvPr/>
        </p:nvGrpSpPr>
        <p:grpSpPr>
          <a:xfrm>
            <a:off x="1740261" y="4014287"/>
            <a:ext cx="5266843" cy="2012227"/>
            <a:chOff x="1740261" y="4014287"/>
            <a:chExt cx="5266843" cy="2012227"/>
          </a:xfrm>
        </p:grpSpPr>
        <p:sp>
          <p:nvSpPr>
            <p:cNvPr id="84" name="TextBox 83"/>
            <p:cNvSpPr txBox="1"/>
            <p:nvPr/>
          </p:nvSpPr>
          <p:spPr>
            <a:xfrm>
              <a:off x="17402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87" name="Oval 86">
              <a:hlinkClick r:id="rId10" action="ppaction://hlinksldjump"/>
            </p:cNvPr>
            <p:cNvSpPr/>
            <p:nvPr/>
          </p:nvSpPr>
          <p:spPr bwMode="auto">
            <a:xfrm>
              <a:off x="34397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88"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91" name="Arc 90"/>
            <p:cNvSpPr/>
            <p:nvPr/>
          </p:nvSpPr>
          <p:spPr bwMode="auto">
            <a:xfrm rot="10349783">
              <a:off x="365072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2" name="Arc 91"/>
            <p:cNvSpPr/>
            <p:nvPr/>
          </p:nvSpPr>
          <p:spPr bwMode="auto">
            <a:xfrm rot="11250217" flipV="1">
              <a:off x="351299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3" name="Line 23"/>
            <p:cNvSpPr>
              <a:spLocks noChangeShapeType="1"/>
            </p:cNvSpPr>
            <p:nvPr/>
          </p:nvSpPr>
          <p:spPr bwMode="auto">
            <a:xfrm flipV="1">
              <a:off x="5759781" y="4287033"/>
              <a:ext cx="216973" cy="0"/>
            </a:xfrm>
            <a:prstGeom prst="line">
              <a:avLst/>
            </a:prstGeom>
            <a:noFill/>
            <a:ln w="28575">
              <a:solidFill>
                <a:schemeClr val="tx1"/>
              </a:solidFill>
              <a:round/>
              <a:headEnd/>
              <a:tailEnd type="triangle" w="med" len="med"/>
            </a:ln>
          </p:spPr>
          <p:txBody>
            <a:bodyPr/>
            <a:lstStyle/>
            <a:p>
              <a:endParaRPr lang="en-US"/>
            </a:p>
          </p:txBody>
        </p:sp>
        <p:sp>
          <p:nvSpPr>
            <p:cNvPr id="94" name="Line 23"/>
            <p:cNvSpPr>
              <a:spLocks noChangeShapeType="1"/>
            </p:cNvSpPr>
            <p:nvPr/>
          </p:nvSpPr>
          <p:spPr bwMode="auto">
            <a:xfrm flipV="1">
              <a:off x="5770107" y="4569640"/>
              <a:ext cx="216973" cy="0"/>
            </a:xfrm>
            <a:prstGeom prst="line">
              <a:avLst/>
            </a:prstGeom>
            <a:noFill/>
            <a:ln w="28575">
              <a:solidFill>
                <a:schemeClr val="tx1"/>
              </a:solidFill>
              <a:round/>
              <a:headEnd/>
              <a:tailEnd type="triangle" w="med" len="med"/>
            </a:ln>
          </p:spPr>
          <p:txBody>
            <a:bodyPr/>
            <a:lstStyle/>
            <a:p>
              <a:endParaRPr lang="en-US"/>
            </a:p>
          </p:txBody>
        </p:sp>
        <p:sp>
          <p:nvSpPr>
            <p:cNvPr id="95" name="TextBox 94"/>
            <p:cNvSpPr txBox="1"/>
            <p:nvPr/>
          </p:nvSpPr>
          <p:spPr>
            <a:xfrm>
              <a:off x="59788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96" name="TextBox 95"/>
            <p:cNvSpPr txBox="1"/>
            <p:nvPr/>
          </p:nvSpPr>
          <p:spPr>
            <a:xfrm>
              <a:off x="59788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97" name="Group 133"/>
            <p:cNvGrpSpPr/>
            <p:nvPr/>
          </p:nvGrpSpPr>
          <p:grpSpPr>
            <a:xfrm>
              <a:off x="4113872" y="4014287"/>
              <a:ext cx="1632650" cy="774659"/>
              <a:chOff x="4380572" y="4385762"/>
              <a:chExt cx="1632650" cy="774659"/>
            </a:xfrm>
          </p:grpSpPr>
          <p:sp>
            <p:nvSpPr>
              <p:cNvPr id="114" name="Rounded Rectangle 6">
                <a:hlinkClick r:id="" action="ppaction://noaction"/>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115"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57757" y="4438891"/>
                <a:ext cx="160722" cy="155668"/>
              </a:xfrm>
              <a:prstGeom prst="rect">
                <a:avLst/>
              </a:prstGeom>
              <a:noFill/>
              <a:ln w="9525">
                <a:noFill/>
                <a:miter lim="800000"/>
                <a:headEnd/>
                <a:tailEnd/>
              </a:ln>
            </p:spPr>
          </p:pic>
        </p:grpSp>
        <p:grpSp>
          <p:nvGrpSpPr>
            <p:cNvPr id="98" name="Group 93"/>
            <p:cNvGrpSpPr/>
            <p:nvPr/>
          </p:nvGrpSpPr>
          <p:grpSpPr>
            <a:xfrm>
              <a:off x="2912565" y="4914900"/>
              <a:ext cx="4094539" cy="1111614"/>
              <a:chOff x="2912565" y="4914900"/>
              <a:chExt cx="4094539" cy="1111614"/>
            </a:xfrm>
          </p:grpSpPr>
          <p:grpSp>
            <p:nvGrpSpPr>
              <p:cNvPr id="99" name="Group 79"/>
              <p:cNvGrpSpPr/>
              <p:nvPr/>
            </p:nvGrpSpPr>
            <p:grpSpPr>
              <a:xfrm>
                <a:off x="2912565" y="5156385"/>
                <a:ext cx="4094539" cy="870129"/>
                <a:chOff x="2912565" y="5270685"/>
                <a:chExt cx="4094539" cy="870129"/>
              </a:xfrm>
            </p:grpSpPr>
            <p:sp>
              <p:nvSpPr>
                <p:cNvPr id="104"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5"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6"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7"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8"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9" name="TextBox 108"/>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110" name="Group 132"/>
                <p:cNvGrpSpPr/>
                <p:nvPr/>
              </p:nvGrpSpPr>
              <p:grpSpPr>
                <a:xfrm>
                  <a:off x="2912565" y="5271240"/>
                  <a:ext cx="1408302" cy="869574"/>
                  <a:chOff x="2912565" y="5271240"/>
                  <a:chExt cx="1408302" cy="869574"/>
                </a:xfrm>
              </p:grpSpPr>
              <p:sp>
                <p:nvSpPr>
                  <p:cNvPr id="112"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13"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111"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10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101" name="Elbow Connector 100"/>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Magnetometer</a:t>
            </a:r>
          </a:p>
        </p:txBody>
      </p:sp>
      <p:sp>
        <p:nvSpPr>
          <p:cNvPr id="3" name="Content Placeholder 2"/>
          <p:cNvSpPr>
            <a:spLocks noGrp="1"/>
          </p:cNvSpPr>
          <p:nvPr>
            <p:ph idx="1"/>
          </p:nvPr>
        </p:nvSpPr>
        <p:spPr/>
        <p:txBody>
          <a:bodyPr/>
          <a:lstStyle/>
          <a:p>
            <a:r>
              <a:rPr lang="en-US" dirty="0"/>
              <a:t>Magnetometers are vector sensors which measure the strength and direction of then Earth's magnetic field to determine the orientation of a spacecraft with respect to the local magnetic field</a:t>
            </a:r>
            <a:r>
              <a:rPr lang="en-US" sz="2400" dirty="0"/>
              <a:t>.</a:t>
            </a:r>
          </a:p>
          <a:p>
            <a:r>
              <a:rPr lang="en-US" dirty="0"/>
              <a:t>Used in LEO satellites.</a:t>
            </a:r>
          </a:p>
          <a:p>
            <a:r>
              <a:rPr lang="en-US" dirty="0"/>
              <a:t>2-4 Magnetometers are used depending on the requirements.</a:t>
            </a:r>
          </a:p>
          <a:p>
            <a:pPr>
              <a:buNone/>
            </a:pPr>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18</a:t>
            </a:fld>
            <a:endParaRPr lang="en-US"/>
          </a:p>
        </p:txBody>
      </p:sp>
      <p:pic>
        <p:nvPicPr>
          <p:cNvPr id="5" name="Picture 1"/>
          <p:cNvPicPr>
            <a:picLocks noChangeAspect="1"/>
          </p:cNvPicPr>
          <p:nvPr/>
        </p:nvPicPr>
        <p:blipFill>
          <a:blip r:embed="rId2" cstate="screen"/>
          <a:srcRect/>
          <a:stretch>
            <a:fillRect/>
          </a:stretch>
        </p:blipFill>
        <p:spPr bwMode="auto">
          <a:xfrm>
            <a:off x="3482975" y="3686175"/>
            <a:ext cx="2538515" cy="15097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Magnetometer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19</a:t>
            </a:fld>
            <a:endParaRPr lang="en-US"/>
          </a:p>
        </p:txBody>
      </p:sp>
      <p:sp>
        <p:nvSpPr>
          <p:cNvPr id="5" name="Rounded Rectangle 6"/>
          <p:cNvSpPr/>
          <p:nvPr/>
        </p:nvSpPr>
        <p:spPr bwMode="auto">
          <a:xfrm>
            <a:off x="1990726" y="1390752"/>
            <a:ext cx="1190624"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Flux Gate Sensor</a:t>
            </a:r>
          </a:p>
        </p:txBody>
      </p:sp>
      <p:sp>
        <p:nvSpPr>
          <p:cNvPr id="6" name="Pentagon 5"/>
          <p:cNvSpPr/>
          <p:nvPr/>
        </p:nvSpPr>
        <p:spPr>
          <a:xfrm rot="10800000">
            <a:off x="603459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7" name="TextBox 6"/>
          <p:cNvSpPr txBox="1"/>
          <p:nvPr/>
        </p:nvSpPr>
        <p:spPr>
          <a:xfrm>
            <a:off x="6135080" y="1450975"/>
            <a:ext cx="1151276" cy="600164"/>
          </a:xfrm>
          <a:prstGeom prst="rect">
            <a:avLst/>
          </a:prstGeom>
          <a:noFill/>
        </p:spPr>
        <p:txBody>
          <a:bodyPr wrap="none">
            <a:spAutoFit/>
          </a:bodyPr>
          <a:lstStyle/>
          <a:p>
            <a:pPr algn="r">
              <a:defRPr/>
            </a:pPr>
            <a:r>
              <a:rPr lang="en-US" sz="1100" b="1" dirty="0"/>
              <a:t>ADC</a:t>
            </a:r>
          </a:p>
          <a:p>
            <a:pPr algn="r">
              <a:defRPr/>
            </a:pPr>
            <a:r>
              <a:rPr lang="en-US" sz="1100" b="1" dirty="0">
                <a:solidFill>
                  <a:srgbClr val="000000"/>
                </a:solidFill>
              </a:rPr>
              <a:t>    16-Bit, up to</a:t>
            </a:r>
          </a:p>
          <a:p>
            <a:pPr algn="r">
              <a:defRPr/>
            </a:pPr>
            <a:r>
              <a:rPr lang="en-US" sz="1100" b="1" dirty="0">
                <a:solidFill>
                  <a:srgbClr val="000000"/>
                </a:solidFill>
              </a:rPr>
              <a:t>2MSPS</a:t>
            </a:r>
          </a:p>
        </p:txBody>
      </p:sp>
      <p:sp>
        <p:nvSpPr>
          <p:cNvPr id="11" name="Rounded Rectangle 6"/>
          <p:cNvSpPr/>
          <p:nvPr/>
        </p:nvSpPr>
        <p:spPr bwMode="auto">
          <a:xfrm>
            <a:off x="4817552"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5" name="Line 23"/>
          <p:cNvSpPr>
            <a:spLocks noChangeShapeType="1"/>
          </p:cNvSpPr>
          <p:nvPr/>
        </p:nvSpPr>
        <p:spPr bwMode="auto">
          <a:xfrm flipV="1">
            <a:off x="4530218" y="3053576"/>
            <a:ext cx="247995" cy="0"/>
          </a:xfrm>
          <a:prstGeom prst="line">
            <a:avLst/>
          </a:prstGeom>
          <a:noFill/>
          <a:ln w="28575">
            <a:solidFill>
              <a:schemeClr val="tx1"/>
            </a:solidFill>
            <a:round/>
            <a:headEnd type="triangle"/>
            <a:tailEnd type="none" w="med" len="med"/>
          </a:ln>
        </p:spPr>
        <p:txBody>
          <a:bodyPr/>
          <a:lstStyle/>
          <a:p>
            <a:pPr algn="ctr"/>
            <a:endParaRPr lang="en-US"/>
          </a:p>
        </p:txBody>
      </p:sp>
      <p:sp>
        <p:nvSpPr>
          <p:cNvPr id="50" name="Rounded Rectangle 6">
            <a:hlinkClick r:id="rId3" action="ppaction://hlinksldjump"/>
          </p:cNvPr>
          <p:cNvSpPr/>
          <p:nvPr/>
        </p:nvSpPr>
        <p:spPr bwMode="auto">
          <a:xfrm>
            <a:off x="4279333" y="13971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Amplifier</a:t>
            </a:r>
            <a:endParaRPr lang="en-US" sz="1100" b="1" dirty="0">
              <a:solidFill>
                <a:srgbClr val="FF0000"/>
              </a:solidFill>
            </a:endParaRPr>
          </a:p>
          <a:p>
            <a:pPr algn="ctr">
              <a:defRPr/>
            </a:pPr>
            <a:endParaRPr lang="en-US" sz="1100" b="1" dirty="0">
              <a:solidFill>
                <a:srgbClr val="FF0000"/>
              </a:solidFill>
            </a:endParaRPr>
          </a:p>
        </p:txBody>
      </p:sp>
      <p:pic>
        <p:nvPicPr>
          <p:cNvPr id="52" name="Picture 2" descr="C:\Users\x0marcom\Documents\2011\07_LB_Killer Combos\National__Logo_bug.png"/>
          <p:cNvPicPr>
            <a:picLocks noChangeAspect="1" noChangeArrowheads="1"/>
          </p:cNvPicPr>
          <p:nvPr/>
        </p:nvPicPr>
        <p:blipFill>
          <a:blip r:embed="rId4" cstate="screen"/>
          <a:srcRect/>
          <a:stretch>
            <a:fillRect/>
          </a:stretch>
        </p:blipFill>
        <p:spPr bwMode="auto">
          <a:xfrm>
            <a:off x="5475157" y="1504363"/>
            <a:ext cx="159511" cy="187326"/>
          </a:xfrm>
          <a:prstGeom prst="rect">
            <a:avLst/>
          </a:prstGeom>
          <a:noFill/>
          <a:ln w="9525">
            <a:noFill/>
            <a:miter lim="800000"/>
            <a:headEnd/>
            <a:tailEnd/>
          </a:ln>
        </p:spPr>
      </p:pic>
      <p:sp>
        <p:nvSpPr>
          <p:cNvPr id="54" name="Line 23"/>
          <p:cNvSpPr>
            <a:spLocks noChangeShapeType="1"/>
          </p:cNvSpPr>
          <p:nvPr/>
        </p:nvSpPr>
        <p:spPr bwMode="auto">
          <a:xfrm flipV="1">
            <a:off x="577010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70" name="Line 23"/>
          <p:cNvSpPr>
            <a:spLocks noChangeShapeType="1"/>
          </p:cNvSpPr>
          <p:nvPr/>
        </p:nvSpPr>
        <p:spPr bwMode="auto">
          <a:xfrm flipV="1">
            <a:off x="3198357" y="2016940"/>
            <a:ext cx="216973" cy="0"/>
          </a:xfrm>
          <a:prstGeom prst="line">
            <a:avLst/>
          </a:prstGeom>
          <a:noFill/>
          <a:ln w="28575">
            <a:solidFill>
              <a:schemeClr val="tx1"/>
            </a:solidFill>
            <a:round/>
            <a:headEnd/>
            <a:tailEnd type="triangle" w="med" len="med"/>
          </a:ln>
        </p:spPr>
        <p:txBody>
          <a:bodyPr/>
          <a:lstStyle/>
          <a:p>
            <a:endParaRPr lang="en-US"/>
          </a:p>
        </p:txBody>
      </p:sp>
      <p:sp>
        <p:nvSpPr>
          <p:cNvPr id="71" name="Line 23"/>
          <p:cNvSpPr>
            <a:spLocks noChangeShapeType="1"/>
          </p:cNvSpPr>
          <p:nvPr/>
        </p:nvSpPr>
        <p:spPr bwMode="auto">
          <a:xfrm flipV="1">
            <a:off x="4027032" y="1797865"/>
            <a:ext cx="216973" cy="0"/>
          </a:xfrm>
          <a:prstGeom prst="line">
            <a:avLst/>
          </a:prstGeom>
          <a:noFill/>
          <a:ln w="28575">
            <a:solidFill>
              <a:schemeClr val="tx1"/>
            </a:solidFill>
            <a:round/>
            <a:headEnd/>
            <a:tailEnd type="triangle" w="med" len="med"/>
          </a:ln>
        </p:spPr>
        <p:txBody>
          <a:bodyPr/>
          <a:lstStyle/>
          <a:p>
            <a:endParaRPr lang="en-US"/>
          </a:p>
        </p:txBody>
      </p:sp>
      <p:sp>
        <p:nvSpPr>
          <p:cNvPr id="72" name="Trapezoid 71"/>
          <p:cNvSpPr/>
          <p:nvPr/>
        </p:nvSpPr>
        <p:spPr>
          <a:xfrm>
            <a:off x="3114675" y="1514475"/>
            <a:ext cx="1238250" cy="504825"/>
          </a:xfrm>
          <a:prstGeom prst="trapezoid">
            <a:avLst>
              <a:gd name="adj" fmla="val 66509"/>
            </a:avLst>
          </a:prstGeom>
          <a:gradFill flip="none" rotWithShape="1">
            <a:gsLst>
              <a:gs pos="0">
                <a:schemeClr val="bg1">
                  <a:lumMod val="85000"/>
                </a:schemeClr>
              </a:gs>
              <a:gs pos="80000">
                <a:schemeClr val="bg1">
                  <a:lumMod val="75000"/>
                </a:schemeClr>
              </a:gs>
              <a:gs pos="100000">
                <a:schemeClr val="bg1">
                  <a:lumMod val="65000"/>
                </a:schemeClr>
              </a:gs>
            </a:gsLst>
            <a:lin ang="0" scaled="1"/>
            <a:tileRect/>
          </a:gradFill>
          <a:ln>
            <a:noFill/>
          </a:ln>
          <a:effectLst>
            <a:outerShdw blurRad="40005" dist="22860" dir="5400000" algn="ctr" rotWithShape="0">
              <a:schemeClr val="tx1"/>
            </a:outerShdw>
          </a:effectLst>
          <a:scene3d>
            <a:camera prst="orthographicFront">
              <a:rot lat="0" lon="0" rev="16200000"/>
            </a:camera>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3505200" y="1371600"/>
            <a:ext cx="333375" cy="738664"/>
          </a:xfrm>
          <a:prstGeom prst="rect">
            <a:avLst/>
          </a:prstGeom>
          <a:noFill/>
        </p:spPr>
        <p:txBody>
          <a:bodyPr vert="horz" wrap="square" rtlCol="0">
            <a:spAutoFit/>
          </a:bodyPr>
          <a:lstStyle/>
          <a:p>
            <a:r>
              <a:rPr lang="en-US" sz="1400" b="1" dirty="0"/>
              <a:t>MUX</a:t>
            </a:r>
          </a:p>
        </p:txBody>
      </p:sp>
      <p:grpSp>
        <p:nvGrpSpPr>
          <p:cNvPr id="74" name="Group 73"/>
          <p:cNvGrpSpPr/>
          <p:nvPr/>
        </p:nvGrpSpPr>
        <p:grpSpPr>
          <a:xfrm>
            <a:off x="3333751" y="1438275"/>
            <a:ext cx="76200" cy="466725"/>
            <a:chOff x="1581151" y="3028950"/>
            <a:chExt cx="76200" cy="466725"/>
          </a:xfrm>
        </p:grpSpPr>
        <p:sp>
          <p:nvSpPr>
            <p:cNvPr id="75" name="Flowchart: Connector 74"/>
            <p:cNvSpPr/>
            <p:nvPr/>
          </p:nvSpPr>
          <p:spPr>
            <a:xfrm>
              <a:off x="1581151" y="3028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p:cNvSpPr/>
            <p:nvPr/>
          </p:nvSpPr>
          <p:spPr>
            <a:xfrm>
              <a:off x="1581151" y="315277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Connector 76"/>
            <p:cNvSpPr/>
            <p:nvPr/>
          </p:nvSpPr>
          <p:spPr>
            <a:xfrm>
              <a:off x="1581151" y="328612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p:cNvSpPr/>
            <p:nvPr/>
          </p:nvSpPr>
          <p:spPr>
            <a:xfrm>
              <a:off x="1581151" y="3409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Shape 79"/>
          <p:cNvCxnSpPr>
            <a:stCxn id="6" idx="0"/>
            <a:endCxn id="11" idx="3"/>
          </p:cNvCxnSpPr>
          <p:nvPr/>
        </p:nvCxnSpPr>
        <p:spPr>
          <a:xfrm rot="5400000">
            <a:off x="6397686" y="2476025"/>
            <a:ext cx="683536" cy="47305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079183" y="2644895"/>
            <a:ext cx="1480081" cy="822952"/>
            <a:chOff x="4117408" y="2644895"/>
            <a:chExt cx="1480081" cy="822952"/>
          </a:xfrm>
        </p:grpSpPr>
        <p:grpSp>
          <p:nvGrpSpPr>
            <p:cNvPr id="48" name="Group 113"/>
            <p:cNvGrpSpPr/>
            <p:nvPr/>
          </p:nvGrpSpPr>
          <p:grpSpPr>
            <a:xfrm>
              <a:off x="4117408" y="2644895"/>
              <a:ext cx="1480081" cy="822952"/>
              <a:chOff x="240733" y="-1450855"/>
              <a:chExt cx="1480081" cy="822952"/>
            </a:xfrm>
          </p:grpSpPr>
          <p:sp>
            <p:nvSpPr>
              <p:cNvPr id="51" name="Rounded Rectangle 6">
                <a:hlinkClick r:id="rId5"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53"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1444827" y="-1386895"/>
                <a:ext cx="160722" cy="155668"/>
              </a:xfrm>
              <a:prstGeom prst="rect">
                <a:avLst/>
              </a:prstGeom>
              <a:noFill/>
              <a:ln w="9525">
                <a:noFill/>
                <a:miter lim="800000"/>
                <a:headEnd/>
                <a:tailEnd/>
              </a:ln>
            </p:spPr>
          </p:pic>
        </p:grpSp>
        <p:pic>
          <p:nvPicPr>
            <p:cNvPr id="49" name="Picture 2" descr="C:\Users\x0marcom\Documents\2011\07_LB_Killer Combos\National__Logo_bug.png"/>
            <p:cNvPicPr>
              <a:picLocks noChangeAspect="1" noChangeArrowheads="1"/>
            </p:cNvPicPr>
            <p:nvPr/>
          </p:nvPicPr>
          <p:blipFill>
            <a:blip r:embed="rId4" cstate="screen"/>
            <a:srcRect/>
            <a:stretch>
              <a:fillRect/>
            </a:stretch>
          </p:blipFill>
          <p:spPr bwMode="auto">
            <a:xfrm>
              <a:off x="5103682" y="2647363"/>
              <a:ext cx="159511" cy="187326"/>
            </a:xfrm>
            <a:prstGeom prst="rect">
              <a:avLst/>
            </a:prstGeom>
            <a:noFill/>
            <a:ln w="9525">
              <a:noFill/>
              <a:miter lim="800000"/>
              <a:headEnd/>
              <a:tailEnd/>
            </a:ln>
          </p:spPr>
        </p:pic>
      </p:grpSp>
      <p:sp>
        <p:nvSpPr>
          <p:cNvPr id="82" name="U-Turn Arrow 81">
            <a:hlinkClick r:id="rId7"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83" name="U-Turn Arrow 82">
            <a:hlinkClick r:id="rId8"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86" name="Line 23"/>
          <p:cNvSpPr>
            <a:spLocks noChangeShapeType="1"/>
          </p:cNvSpPr>
          <p:nvPr/>
        </p:nvSpPr>
        <p:spPr bwMode="auto">
          <a:xfrm flipV="1">
            <a:off x="2777618" y="3044051"/>
            <a:ext cx="247995" cy="0"/>
          </a:xfrm>
          <a:prstGeom prst="line">
            <a:avLst/>
          </a:prstGeom>
          <a:noFill/>
          <a:ln w="28575">
            <a:solidFill>
              <a:schemeClr val="tx1"/>
            </a:solidFill>
            <a:round/>
            <a:headEnd type="triangle"/>
            <a:tailEnd type="none" w="med" len="med"/>
          </a:ln>
        </p:spPr>
        <p:txBody>
          <a:bodyPr/>
          <a:lstStyle/>
          <a:p>
            <a:endParaRPr lang="en-US"/>
          </a:p>
        </p:txBody>
      </p:sp>
      <p:sp>
        <p:nvSpPr>
          <p:cNvPr id="87" name="TextBox 86"/>
          <p:cNvSpPr txBox="1"/>
          <p:nvPr/>
        </p:nvSpPr>
        <p:spPr>
          <a:xfrm>
            <a:off x="1695451" y="2914650"/>
            <a:ext cx="1257299" cy="253916"/>
          </a:xfrm>
          <a:prstGeom prst="rect">
            <a:avLst/>
          </a:prstGeom>
          <a:noFill/>
        </p:spPr>
        <p:txBody>
          <a:bodyPr wrap="square" rtlCol="0">
            <a:spAutoFit/>
          </a:bodyPr>
          <a:lstStyle/>
          <a:p>
            <a:r>
              <a:rPr lang="en-US" sz="1050" b="1" dirty="0"/>
              <a:t>To ADCS FPGA</a:t>
            </a:r>
          </a:p>
        </p:txBody>
      </p:sp>
      <p:grpSp>
        <p:nvGrpSpPr>
          <p:cNvPr id="66" name="Group 65"/>
          <p:cNvGrpSpPr/>
          <p:nvPr/>
        </p:nvGrpSpPr>
        <p:grpSpPr>
          <a:xfrm>
            <a:off x="1740261" y="4014287"/>
            <a:ext cx="5266843" cy="2012227"/>
            <a:chOff x="1740261" y="4014287"/>
            <a:chExt cx="5266843" cy="2012227"/>
          </a:xfrm>
        </p:grpSpPr>
        <p:sp>
          <p:nvSpPr>
            <p:cNvPr id="79" name="TextBox 78"/>
            <p:cNvSpPr txBox="1"/>
            <p:nvPr/>
          </p:nvSpPr>
          <p:spPr>
            <a:xfrm>
              <a:off x="17402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81" name="Oval 80">
              <a:hlinkClick r:id="rId9" action="ppaction://hlinksldjump"/>
            </p:cNvPr>
            <p:cNvSpPr/>
            <p:nvPr/>
          </p:nvSpPr>
          <p:spPr bwMode="auto">
            <a:xfrm>
              <a:off x="34397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84"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85" name="Arc 84"/>
            <p:cNvSpPr/>
            <p:nvPr/>
          </p:nvSpPr>
          <p:spPr bwMode="auto">
            <a:xfrm rot="10349783">
              <a:off x="365072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88" name="Arc 87"/>
            <p:cNvSpPr/>
            <p:nvPr/>
          </p:nvSpPr>
          <p:spPr bwMode="auto">
            <a:xfrm rot="11250217" flipV="1">
              <a:off x="351299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89" name="Line 23"/>
            <p:cNvSpPr>
              <a:spLocks noChangeShapeType="1"/>
            </p:cNvSpPr>
            <p:nvPr/>
          </p:nvSpPr>
          <p:spPr bwMode="auto">
            <a:xfrm flipV="1">
              <a:off x="5759781" y="4287033"/>
              <a:ext cx="216973" cy="0"/>
            </a:xfrm>
            <a:prstGeom prst="line">
              <a:avLst/>
            </a:prstGeom>
            <a:noFill/>
            <a:ln w="28575">
              <a:solidFill>
                <a:schemeClr val="tx1"/>
              </a:solidFill>
              <a:round/>
              <a:headEnd/>
              <a:tailEnd type="triangle" w="med" len="med"/>
            </a:ln>
          </p:spPr>
          <p:txBody>
            <a:bodyPr/>
            <a:lstStyle/>
            <a:p>
              <a:endParaRPr lang="en-US"/>
            </a:p>
          </p:txBody>
        </p:sp>
        <p:sp>
          <p:nvSpPr>
            <p:cNvPr id="90" name="Line 23"/>
            <p:cNvSpPr>
              <a:spLocks noChangeShapeType="1"/>
            </p:cNvSpPr>
            <p:nvPr/>
          </p:nvSpPr>
          <p:spPr bwMode="auto">
            <a:xfrm flipV="1">
              <a:off x="5770107" y="4569640"/>
              <a:ext cx="216973" cy="0"/>
            </a:xfrm>
            <a:prstGeom prst="line">
              <a:avLst/>
            </a:prstGeom>
            <a:noFill/>
            <a:ln w="28575">
              <a:solidFill>
                <a:schemeClr val="tx1"/>
              </a:solidFill>
              <a:round/>
              <a:headEnd/>
              <a:tailEnd type="triangle" w="med" len="med"/>
            </a:ln>
          </p:spPr>
          <p:txBody>
            <a:bodyPr/>
            <a:lstStyle/>
            <a:p>
              <a:endParaRPr lang="en-US"/>
            </a:p>
          </p:txBody>
        </p:sp>
        <p:sp>
          <p:nvSpPr>
            <p:cNvPr id="91" name="TextBox 90"/>
            <p:cNvSpPr txBox="1"/>
            <p:nvPr/>
          </p:nvSpPr>
          <p:spPr>
            <a:xfrm>
              <a:off x="59788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92" name="TextBox 91"/>
            <p:cNvSpPr txBox="1"/>
            <p:nvPr/>
          </p:nvSpPr>
          <p:spPr>
            <a:xfrm>
              <a:off x="59788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93" name="Group 133"/>
            <p:cNvGrpSpPr/>
            <p:nvPr/>
          </p:nvGrpSpPr>
          <p:grpSpPr>
            <a:xfrm>
              <a:off x="4113872" y="4014287"/>
              <a:ext cx="1632650" cy="774659"/>
              <a:chOff x="4380572" y="4385762"/>
              <a:chExt cx="1632650" cy="774659"/>
            </a:xfrm>
          </p:grpSpPr>
          <p:sp>
            <p:nvSpPr>
              <p:cNvPr id="110" name="Rounded Rectangle 6">
                <a:hlinkClick r:id="" action="ppaction://noaction"/>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111"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5757757" y="4438891"/>
                <a:ext cx="160722" cy="155668"/>
              </a:xfrm>
              <a:prstGeom prst="rect">
                <a:avLst/>
              </a:prstGeom>
              <a:noFill/>
              <a:ln w="9525">
                <a:noFill/>
                <a:miter lim="800000"/>
                <a:headEnd/>
                <a:tailEnd/>
              </a:ln>
            </p:spPr>
          </p:pic>
        </p:grpSp>
        <p:grpSp>
          <p:nvGrpSpPr>
            <p:cNvPr id="94" name="Group 93"/>
            <p:cNvGrpSpPr/>
            <p:nvPr/>
          </p:nvGrpSpPr>
          <p:grpSpPr>
            <a:xfrm>
              <a:off x="2912565" y="4914900"/>
              <a:ext cx="4094539" cy="1111614"/>
              <a:chOff x="2912565" y="4914900"/>
              <a:chExt cx="4094539" cy="1111614"/>
            </a:xfrm>
          </p:grpSpPr>
          <p:grpSp>
            <p:nvGrpSpPr>
              <p:cNvPr id="95" name="Group 79"/>
              <p:cNvGrpSpPr/>
              <p:nvPr/>
            </p:nvGrpSpPr>
            <p:grpSpPr>
              <a:xfrm>
                <a:off x="2912565" y="5156385"/>
                <a:ext cx="4094539" cy="870129"/>
                <a:chOff x="2912565" y="5270685"/>
                <a:chExt cx="4094539" cy="870129"/>
              </a:xfrm>
            </p:grpSpPr>
            <p:sp>
              <p:nvSpPr>
                <p:cNvPr id="100"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1"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2"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3"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4"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5" name="TextBox 104"/>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106" name="Group 132"/>
                <p:cNvGrpSpPr/>
                <p:nvPr/>
              </p:nvGrpSpPr>
              <p:grpSpPr>
                <a:xfrm>
                  <a:off x="2912565" y="5271240"/>
                  <a:ext cx="1408302" cy="869574"/>
                  <a:chOff x="2912565" y="5271240"/>
                  <a:chExt cx="1408302" cy="869574"/>
                </a:xfrm>
              </p:grpSpPr>
              <p:sp>
                <p:nvSpPr>
                  <p:cNvPr id="108" name="Rounded Rectangle 6">
                    <a:hlinkClick r:id="rId10"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09"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2964513" y="5348554"/>
                    <a:ext cx="160722" cy="155668"/>
                  </a:xfrm>
                  <a:prstGeom prst="rect">
                    <a:avLst/>
                  </a:prstGeom>
                  <a:noFill/>
                  <a:ln w="9525">
                    <a:noFill/>
                    <a:miter lim="800000"/>
                    <a:headEnd/>
                    <a:tailEnd/>
                  </a:ln>
                </p:spPr>
              </p:pic>
            </p:grpSp>
            <p:sp>
              <p:nvSpPr>
                <p:cNvPr id="107" name="Rounded Rectangle 6">
                  <a:hlinkClick r:id="rId11"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96"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4612338" y="5262829"/>
                <a:ext cx="160722" cy="155668"/>
              </a:xfrm>
              <a:prstGeom prst="rect">
                <a:avLst/>
              </a:prstGeom>
              <a:noFill/>
              <a:ln w="9525">
                <a:noFill/>
                <a:miter lim="800000"/>
                <a:headEnd/>
                <a:tailEnd/>
              </a:ln>
            </p:spPr>
          </p:pic>
          <p:cxnSp>
            <p:nvCxnSpPr>
              <p:cNvPr id="97" name="Elbow Connector 96"/>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General Satellite Block diagram</a:t>
            </a:r>
          </a:p>
          <a:p>
            <a:r>
              <a:rPr lang="en-US" dirty="0"/>
              <a:t>Subsystem analysis</a:t>
            </a:r>
          </a:p>
          <a:p>
            <a:pPr lvl="1"/>
            <a:r>
              <a:rPr lang="en-US" dirty="0"/>
              <a:t>ADCS</a:t>
            </a:r>
          </a:p>
          <a:p>
            <a:pPr lvl="1"/>
            <a:r>
              <a:rPr lang="en-US" dirty="0"/>
              <a:t>Command and Data Handling system</a:t>
            </a:r>
          </a:p>
          <a:p>
            <a:pPr lvl="1"/>
            <a:r>
              <a:rPr lang="en-US" dirty="0"/>
              <a:t>Electrical Power System</a:t>
            </a:r>
          </a:p>
          <a:p>
            <a:pPr lvl="1"/>
            <a:r>
              <a:rPr lang="en-US" dirty="0"/>
              <a:t>Communication System</a:t>
            </a:r>
          </a:p>
          <a:p>
            <a:pPr lvl="1"/>
            <a:r>
              <a:rPr lang="en-US" dirty="0"/>
              <a:t>Payloads</a:t>
            </a:r>
          </a:p>
          <a:p>
            <a:pPr lvl="2"/>
            <a:r>
              <a:rPr lang="en-US" dirty="0"/>
              <a:t>Transponder</a:t>
            </a:r>
          </a:p>
          <a:p>
            <a:pPr lvl="2"/>
            <a:r>
              <a:rPr lang="en-US" dirty="0"/>
              <a:t>Lunar Ranging Instrument</a:t>
            </a:r>
          </a:p>
          <a:p>
            <a:pPr lvl="2"/>
            <a:r>
              <a:rPr lang="en-US" dirty="0"/>
              <a:t>X-Ray and Gamma Ray Spectroscopy</a:t>
            </a:r>
          </a:p>
          <a:p>
            <a:pPr lvl="2"/>
            <a:r>
              <a:rPr lang="en-US" dirty="0"/>
              <a:t>CALIOP(LIDAR)</a:t>
            </a:r>
          </a:p>
          <a:p>
            <a:pPr lvl="2"/>
            <a:r>
              <a:rPr lang="en-US" dirty="0"/>
              <a:t>Synthetic Aperture RADAR</a:t>
            </a:r>
          </a:p>
          <a:p>
            <a:pPr lvl="2">
              <a:buNone/>
            </a:pPr>
            <a:endParaRPr lang="en-US" dirty="0"/>
          </a:p>
          <a:p>
            <a:pPr lvl="1"/>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2</a:t>
            </a:fld>
            <a:endParaRPr lang="en-US"/>
          </a:p>
        </p:txBody>
      </p:sp>
      <p:pic>
        <p:nvPicPr>
          <p:cNvPr id="1027" name="Picture 3"/>
          <p:cNvPicPr>
            <a:picLocks noChangeAspect="1" noChangeArrowheads="1"/>
          </p:cNvPicPr>
          <p:nvPr/>
        </p:nvPicPr>
        <p:blipFill>
          <a:blip r:embed="rId2" cstate="screen"/>
          <a:srcRect/>
          <a:stretch>
            <a:fillRect/>
          </a:stretch>
        </p:blipFill>
        <p:spPr bwMode="auto">
          <a:xfrm>
            <a:off x="4870476" y="1447801"/>
            <a:ext cx="4140174" cy="319087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Power System</a:t>
            </a:r>
          </a:p>
        </p:txBody>
      </p:sp>
      <p:sp>
        <p:nvSpPr>
          <p:cNvPr id="3" name="Content Placeholder 2"/>
          <p:cNvSpPr>
            <a:spLocks noGrp="1"/>
          </p:cNvSpPr>
          <p:nvPr>
            <p:ph idx="1"/>
          </p:nvPr>
        </p:nvSpPr>
        <p:spPr>
          <a:xfrm>
            <a:off x="333375" y="862013"/>
            <a:ext cx="8467725" cy="4692650"/>
          </a:xfrm>
        </p:spPr>
        <p:txBody>
          <a:bodyPr/>
          <a:lstStyle/>
          <a:p>
            <a:pPr>
              <a:buFont typeface="Arial" charset="0"/>
              <a:buChar char="•"/>
            </a:pPr>
            <a:r>
              <a:rPr lang="en-US" dirty="0"/>
              <a:t>The objective of the electrical power subsystem (EPS) of the Satellite will be to receive, store, and distribute the power required by the satellite.</a:t>
            </a:r>
          </a:p>
          <a:p>
            <a:pPr>
              <a:buFont typeface="Arial" charset="0"/>
              <a:buChar char="•"/>
            </a:pPr>
            <a:r>
              <a:rPr lang="en-US" dirty="0"/>
              <a:t>Power generation is done by means of a solar cell and energy is stored in the batteries.</a:t>
            </a:r>
          </a:p>
          <a:p>
            <a:pPr>
              <a:buFont typeface="Arial" charset="0"/>
              <a:buChar char="•"/>
            </a:pPr>
            <a:r>
              <a:rPr lang="en-US" dirty="0"/>
              <a:t>Power supply voltage level is regulated for different parts of the satellite using dc-dc converters and LDOs and the distribution is done via voltage buses.</a:t>
            </a:r>
          </a:p>
          <a:p>
            <a:pPr>
              <a:buFont typeface="Arial" charset="0"/>
              <a:buChar char="•"/>
            </a:pPr>
            <a:r>
              <a:rPr lang="en-US" dirty="0"/>
              <a:t>Also, power topologies can be locally provided for each board if required (Point of Load).</a:t>
            </a:r>
          </a:p>
          <a:p>
            <a:pPr>
              <a:buFont typeface="Arial" charset="0"/>
              <a:buChar char="•"/>
            </a:pPr>
            <a:r>
              <a:rPr lang="en-US" dirty="0"/>
              <a:t>During an eclipse the energy to the satellite is supplied by the stored battery energy.</a:t>
            </a:r>
          </a:p>
          <a:p>
            <a:pPr>
              <a:buFont typeface="Arial" charset="0"/>
              <a:buChar char="•"/>
            </a:pPr>
            <a:r>
              <a:rPr lang="en-US" dirty="0"/>
              <a:t>Battery charge management is usually implemented using the FPGA. However, comparators can be pitched in for this application.</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Power System</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21</a:t>
            </a:fld>
            <a:endParaRPr lang="en-US"/>
          </a:p>
        </p:txBody>
      </p:sp>
      <p:grpSp>
        <p:nvGrpSpPr>
          <p:cNvPr id="65" name="Group 64"/>
          <p:cNvGrpSpPr/>
          <p:nvPr/>
        </p:nvGrpSpPr>
        <p:grpSpPr>
          <a:xfrm>
            <a:off x="828675" y="1009650"/>
            <a:ext cx="7848600" cy="4912089"/>
            <a:chOff x="381000" y="1009650"/>
            <a:chExt cx="7848600" cy="4912089"/>
          </a:xfrm>
        </p:grpSpPr>
        <p:cxnSp>
          <p:nvCxnSpPr>
            <p:cNvPr id="6" name="Straight Connector 5"/>
            <p:cNvCxnSpPr/>
            <p:nvPr/>
          </p:nvCxnSpPr>
          <p:spPr>
            <a:xfrm flipV="1">
              <a:off x="1009650" y="1266825"/>
              <a:ext cx="6257925" cy="1905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009650"/>
              <a:ext cx="742950" cy="523220"/>
            </a:xfrm>
            <a:prstGeom prst="rect">
              <a:avLst/>
            </a:prstGeom>
            <a:noFill/>
          </p:spPr>
          <p:txBody>
            <a:bodyPr wrap="square" rtlCol="0">
              <a:spAutoFit/>
            </a:bodyPr>
            <a:lstStyle/>
            <a:p>
              <a:pPr algn="ctr"/>
              <a:r>
                <a:rPr lang="en-US" sz="1400" b="1" dirty="0"/>
                <a:t>Power Bus</a:t>
              </a:r>
            </a:p>
          </p:txBody>
        </p:sp>
        <p:sp>
          <p:nvSpPr>
            <p:cNvPr id="9" name="Line 23"/>
            <p:cNvSpPr>
              <a:spLocks noChangeShapeType="1"/>
            </p:cNvSpPr>
            <p:nvPr/>
          </p:nvSpPr>
          <p:spPr bwMode="auto">
            <a:xfrm flipV="1">
              <a:off x="1914482" y="4091073"/>
              <a:ext cx="216973" cy="0"/>
            </a:xfrm>
            <a:prstGeom prst="line">
              <a:avLst/>
            </a:prstGeom>
            <a:noFill/>
            <a:ln w="28575">
              <a:solidFill>
                <a:schemeClr val="tx1"/>
              </a:solidFill>
              <a:round/>
              <a:headEnd type="none"/>
              <a:tailEnd type="triangle" w="med" len="med"/>
            </a:ln>
          </p:spPr>
          <p:txBody>
            <a:bodyPr/>
            <a:lstStyle/>
            <a:p>
              <a:endParaRPr lang="en-US"/>
            </a:p>
          </p:txBody>
        </p:sp>
        <p:sp>
          <p:nvSpPr>
            <p:cNvPr id="13" name="Line 23"/>
            <p:cNvSpPr>
              <a:spLocks noChangeShapeType="1"/>
            </p:cNvSpPr>
            <p:nvPr/>
          </p:nvSpPr>
          <p:spPr bwMode="auto">
            <a:xfrm flipV="1">
              <a:off x="4276667" y="4079848"/>
              <a:ext cx="216973" cy="0"/>
            </a:xfrm>
            <a:prstGeom prst="line">
              <a:avLst/>
            </a:prstGeom>
            <a:noFill/>
            <a:ln w="28575">
              <a:solidFill>
                <a:schemeClr val="tx1"/>
              </a:solidFill>
              <a:round/>
              <a:headEnd type="none"/>
              <a:tailEnd type="triangle" w="med" len="med"/>
            </a:ln>
          </p:spPr>
          <p:txBody>
            <a:bodyPr/>
            <a:lstStyle/>
            <a:p>
              <a:endParaRPr lang="en-US"/>
            </a:p>
          </p:txBody>
        </p:sp>
        <p:sp>
          <p:nvSpPr>
            <p:cNvPr id="14" name="TextBox 13"/>
            <p:cNvSpPr txBox="1"/>
            <p:nvPr/>
          </p:nvSpPr>
          <p:spPr>
            <a:xfrm>
              <a:off x="6444430" y="2170635"/>
              <a:ext cx="1785170" cy="577081"/>
            </a:xfrm>
            <a:prstGeom prst="rect">
              <a:avLst/>
            </a:prstGeom>
            <a:noFill/>
          </p:spPr>
          <p:txBody>
            <a:bodyPr wrap="square" rtlCol="0">
              <a:spAutoFit/>
            </a:bodyPr>
            <a:lstStyle/>
            <a:p>
              <a:pPr algn="ctr"/>
              <a:r>
                <a:rPr lang="en-US" sz="1050" b="1" dirty="0">
                  <a:solidFill>
                    <a:srgbClr val="000000"/>
                  </a:solidFill>
                  <a:latin typeface="+mn-lt"/>
                  <a:cs typeface="Arial" charset="0"/>
                </a:rPr>
                <a:t>12V @ 10A</a:t>
              </a:r>
            </a:p>
            <a:p>
              <a:pPr algn="ctr"/>
              <a:r>
                <a:rPr lang="en-US" sz="1050" b="1" dirty="0">
                  <a:solidFill>
                    <a:srgbClr val="000000"/>
                  </a:solidFill>
                  <a:latin typeface="+mn-lt"/>
                  <a:cs typeface="Arial" charset="0"/>
                </a:rPr>
                <a:t>For all other electronics on board</a:t>
              </a:r>
            </a:p>
          </p:txBody>
        </p:sp>
        <p:grpSp>
          <p:nvGrpSpPr>
            <p:cNvPr id="15" name="Group 132"/>
            <p:cNvGrpSpPr/>
            <p:nvPr/>
          </p:nvGrpSpPr>
          <p:grpSpPr>
            <a:xfrm>
              <a:off x="1740990" y="1927965"/>
              <a:ext cx="1408302" cy="869574"/>
              <a:chOff x="2912565" y="5271240"/>
              <a:chExt cx="1408302" cy="869574"/>
            </a:xfrm>
          </p:grpSpPr>
          <p:sp>
            <p:nvSpPr>
              <p:cNvPr id="16" name="Rounded Rectangle 6">
                <a:hlinkClick r:id="rId3"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UC1825-SP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7"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2964513" y="5348554"/>
                <a:ext cx="160722" cy="155668"/>
              </a:xfrm>
              <a:prstGeom prst="rect">
                <a:avLst/>
              </a:prstGeom>
              <a:noFill/>
              <a:ln w="9525">
                <a:noFill/>
                <a:miter lim="800000"/>
                <a:headEnd/>
                <a:tailEnd/>
              </a:ln>
            </p:spPr>
          </p:pic>
        </p:grpSp>
        <p:grpSp>
          <p:nvGrpSpPr>
            <p:cNvPr id="20" name="Group 132"/>
            <p:cNvGrpSpPr/>
            <p:nvPr/>
          </p:nvGrpSpPr>
          <p:grpSpPr>
            <a:xfrm>
              <a:off x="5017590" y="1918440"/>
              <a:ext cx="1408302" cy="869574"/>
              <a:chOff x="2912565" y="5271240"/>
              <a:chExt cx="1408302" cy="869574"/>
            </a:xfrm>
          </p:grpSpPr>
          <p:sp>
            <p:nvSpPr>
              <p:cNvPr id="21" name="Rounded Rectangle 6">
                <a:hlinkClick r:id="rId3"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UC1825-SP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22"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2964513" y="5348554"/>
                <a:ext cx="160722" cy="155668"/>
              </a:xfrm>
              <a:prstGeom prst="rect">
                <a:avLst/>
              </a:prstGeom>
              <a:noFill/>
              <a:ln w="9525">
                <a:noFill/>
                <a:miter lim="800000"/>
                <a:headEnd/>
                <a:tailEnd/>
              </a:ln>
            </p:spPr>
          </p:pic>
        </p:grpSp>
        <p:grpSp>
          <p:nvGrpSpPr>
            <p:cNvPr id="28" name="Group 132"/>
            <p:cNvGrpSpPr/>
            <p:nvPr/>
          </p:nvGrpSpPr>
          <p:grpSpPr>
            <a:xfrm>
              <a:off x="512265" y="3651990"/>
              <a:ext cx="1408302" cy="869574"/>
              <a:chOff x="2864940" y="5261715"/>
              <a:chExt cx="1408302" cy="869574"/>
            </a:xfrm>
          </p:grpSpPr>
          <p:sp>
            <p:nvSpPr>
              <p:cNvPr id="29" name="Rounded Rectangle 6">
                <a:hlinkClick r:id="rId5" action="ppaction://hlinksldjump"/>
              </p:cNvPr>
              <p:cNvSpPr/>
              <p:nvPr/>
            </p:nvSpPr>
            <p:spPr bwMode="auto">
              <a:xfrm>
                <a:off x="2864940" y="5261715"/>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Converter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30"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2964513" y="5348554"/>
                <a:ext cx="160722" cy="155668"/>
              </a:xfrm>
              <a:prstGeom prst="rect">
                <a:avLst/>
              </a:prstGeom>
              <a:noFill/>
              <a:ln w="9525">
                <a:noFill/>
                <a:miter lim="800000"/>
                <a:headEnd/>
                <a:tailEnd/>
              </a:ln>
            </p:spPr>
          </p:pic>
        </p:grpSp>
        <p:sp>
          <p:nvSpPr>
            <p:cNvPr id="32" name="Rounded Rectangle 6">
              <a:hlinkClick r:id="rId6" action="ppaction://hlinksldjump"/>
            </p:cNvPr>
            <p:cNvSpPr/>
            <p:nvPr/>
          </p:nvSpPr>
          <p:spPr bwMode="auto">
            <a:xfrm>
              <a:off x="2893515" y="3642465"/>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   </a:t>
              </a:r>
              <a:r>
                <a:rPr lang="en-US" sz="1100" b="1" dirty="0">
                  <a:solidFill>
                    <a:srgbClr val="0070C0"/>
                  </a:solidFill>
                </a:rPr>
                <a:t>LM117HVQML</a:t>
              </a:r>
            </a:p>
            <a:p>
              <a:pPr algn="ctr">
                <a:defRPr/>
              </a:pPr>
              <a:r>
                <a:rPr lang="en-US" sz="1100" b="1" dirty="0">
                  <a:solidFill>
                    <a:srgbClr val="000000"/>
                  </a:solidFill>
                </a:rPr>
                <a:t>3- Terminal Adjustable Regulator</a:t>
              </a:r>
            </a:p>
            <a:p>
              <a:pPr marL="296863" indent="-296863" algn="ctr" defTabSz="1177925" eaLnBrk="0" hangingPunct="0">
                <a:lnSpc>
                  <a:spcPct val="90000"/>
                </a:lnSpc>
                <a:spcBef>
                  <a:spcPct val="20000"/>
                </a:spcBef>
                <a:defRPr/>
              </a:pPr>
              <a:endParaRPr lang="en-US" sz="1400" b="1" dirty="0">
                <a:solidFill>
                  <a:srgbClr val="000000"/>
                </a:solidFill>
              </a:endParaRPr>
            </a:p>
          </p:txBody>
        </p:sp>
        <p:cxnSp>
          <p:nvCxnSpPr>
            <p:cNvPr id="35" name="Shape 34"/>
            <p:cNvCxnSpPr/>
            <p:nvPr/>
          </p:nvCxnSpPr>
          <p:spPr>
            <a:xfrm>
              <a:off x="2438400" y="3181350"/>
              <a:ext cx="1159266" cy="461115"/>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p:nvPr/>
          </p:nvCxnSpPr>
          <p:spPr>
            <a:xfrm rot="10800000" flipV="1">
              <a:off x="1216416" y="3181350"/>
              <a:ext cx="1221984" cy="470640"/>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2095500" y="1600199"/>
              <a:ext cx="638174" cy="95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6">
              <a:hlinkClick r:id="rId6" action="ppaction://hlinksldjump"/>
            </p:cNvPr>
            <p:cNvSpPr/>
            <p:nvPr/>
          </p:nvSpPr>
          <p:spPr bwMode="auto">
            <a:xfrm>
              <a:off x="1760040" y="5033115"/>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   </a:t>
              </a:r>
              <a:r>
                <a:rPr lang="en-US" sz="1100" b="1" dirty="0">
                  <a:solidFill>
                    <a:srgbClr val="0070C0"/>
                  </a:solidFill>
                </a:rPr>
                <a:t>LM117HVQML</a:t>
              </a:r>
            </a:p>
            <a:p>
              <a:pPr algn="ctr">
                <a:defRPr/>
              </a:pPr>
              <a:r>
                <a:rPr lang="en-US" sz="1100" b="1" dirty="0">
                  <a:solidFill>
                    <a:srgbClr val="000000"/>
                  </a:solidFill>
                </a:rPr>
                <a:t>3- Terminal Adjustable Regulator</a:t>
              </a:r>
            </a:p>
            <a:p>
              <a:pPr marL="296863" indent="-296863" algn="ctr" defTabSz="1177925" eaLnBrk="0" hangingPunct="0">
                <a:lnSpc>
                  <a:spcPct val="90000"/>
                </a:lnSpc>
                <a:spcBef>
                  <a:spcPct val="20000"/>
                </a:spcBef>
                <a:defRPr/>
              </a:pPr>
              <a:endParaRPr lang="en-US" sz="1400" b="1" dirty="0">
                <a:solidFill>
                  <a:srgbClr val="000000"/>
                </a:solidFill>
              </a:endParaRPr>
            </a:p>
          </p:txBody>
        </p:sp>
        <p:cxnSp>
          <p:nvCxnSpPr>
            <p:cNvPr id="44" name="Shape 43"/>
            <p:cNvCxnSpPr>
              <a:stCxn id="29" idx="2"/>
              <a:endCxn id="41" idx="1"/>
            </p:cNvCxnSpPr>
            <p:nvPr/>
          </p:nvCxnSpPr>
          <p:spPr>
            <a:xfrm rot="16200000" flipH="1">
              <a:off x="1015059" y="4722921"/>
              <a:ext cx="946338" cy="543624"/>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Line 23"/>
            <p:cNvSpPr>
              <a:spLocks noChangeShapeType="1"/>
            </p:cNvSpPr>
            <p:nvPr/>
          </p:nvSpPr>
          <p:spPr bwMode="auto">
            <a:xfrm flipV="1">
              <a:off x="6419797" y="234517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0" name="TextBox 49"/>
            <p:cNvSpPr txBox="1"/>
            <p:nvPr/>
          </p:nvSpPr>
          <p:spPr>
            <a:xfrm>
              <a:off x="2505075" y="2857500"/>
              <a:ext cx="800219" cy="253916"/>
            </a:xfrm>
            <a:prstGeom prst="rect">
              <a:avLst/>
            </a:prstGeom>
            <a:noFill/>
          </p:spPr>
          <p:txBody>
            <a:bodyPr wrap="none" rtlCol="0">
              <a:spAutoFit/>
            </a:bodyPr>
            <a:lstStyle/>
            <a:p>
              <a:r>
                <a:rPr lang="en-US" sz="1050" b="1" dirty="0">
                  <a:latin typeface="+mn-lt"/>
                </a:rPr>
                <a:t>5V @ 10A</a:t>
              </a:r>
            </a:p>
          </p:txBody>
        </p:sp>
        <p:sp>
          <p:nvSpPr>
            <p:cNvPr id="51" name="TextBox 50"/>
            <p:cNvSpPr txBox="1"/>
            <p:nvPr/>
          </p:nvSpPr>
          <p:spPr>
            <a:xfrm>
              <a:off x="4305300" y="3914775"/>
              <a:ext cx="1468672" cy="415498"/>
            </a:xfrm>
            <a:prstGeom prst="rect">
              <a:avLst/>
            </a:prstGeom>
            <a:noFill/>
          </p:spPr>
          <p:txBody>
            <a:bodyPr wrap="none" rtlCol="0">
              <a:spAutoFit/>
            </a:bodyPr>
            <a:lstStyle/>
            <a:p>
              <a:pPr algn="ctr"/>
              <a:r>
                <a:rPr lang="en-US" sz="1050" b="1" dirty="0">
                  <a:latin typeface="+mn-lt"/>
                </a:rPr>
                <a:t>3.3V @ 1.5A</a:t>
              </a:r>
            </a:p>
            <a:p>
              <a:pPr algn="ctr"/>
              <a:r>
                <a:rPr lang="en-US" sz="1050" b="1" dirty="0">
                  <a:latin typeface="+mn-lt"/>
                </a:rPr>
                <a:t> For Analog Circuits</a:t>
              </a:r>
            </a:p>
          </p:txBody>
        </p:sp>
        <p:sp>
          <p:nvSpPr>
            <p:cNvPr id="52" name="TextBox 51"/>
            <p:cNvSpPr txBox="1"/>
            <p:nvPr/>
          </p:nvSpPr>
          <p:spPr>
            <a:xfrm>
              <a:off x="1971675" y="3876674"/>
              <a:ext cx="990600" cy="577081"/>
            </a:xfrm>
            <a:prstGeom prst="rect">
              <a:avLst/>
            </a:prstGeom>
            <a:noFill/>
          </p:spPr>
          <p:txBody>
            <a:bodyPr wrap="square" rtlCol="0">
              <a:spAutoFit/>
            </a:bodyPr>
            <a:lstStyle/>
            <a:p>
              <a:pPr algn="ctr"/>
              <a:r>
                <a:rPr lang="en-US" sz="1050" b="1" dirty="0">
                  <a:latin typeface="+mn-lt"/>
                </a:rPr>
                <a:t>3.3V @ 6A</a:t>
              </a:r>
            </a:p>
            <a:p>
              <a:pPr algn="ctr"/>
              <a:r>
                <a:rPr lang="en-US" sz="1050" b="1" dirty="0">
                  <a:latin typeface="+mn-lt"/>
                </a:rPr>
                <a:t>For Digital Circuits</a:t>
              </a:r>
            </a:p>
          </p:txBody>
        </p:sp>
        <p:sp>
          <p:nvSpPr>
            <p:cNvPr id="53" name="TextBox 52"/>
            <p:cNvSpPr txBox="1"/>
            <p:nvPr/>
          </p:nvSpPr>
          <p:spPr>
            <a:xfrm>
              <a:off x="3200400" y="5334000"/>
              <a:ext cx="1386918" cy="415498"/>
            </a:xfrm>
            <a:prstGeom prst="rect">
              <a:avLst/>
            </a:prstGeom>
            <a:noFill/>
          </p:spPr>
          <p:txBody>
            <a:bodyPr wrap="none" rtlCol="0">
              <a:spAutoFit/>
            </a:bodyPr>
            <a:lstStyle/>
            <a:p>
              <a:pPr algn="ctr"/>
              <a:r>
                <a:rPr lang="en-US" sz="1050" b="1" dirty="0">
                  <a:latin typeface="+mn-lt"/>
                </a:rPr>
                <a:t>1.8V @ 0.5A</a:t>
              </a:r>
            </a:p>
            <a:p>
              <a:pPr algn="ctr"/>
              <a:r>
                <a:rPr lang="en-US" sz="1050" b="1" dirty="0">
                  <a:latin typeface="+mn-lt"/>
                </a:rPr>
                <a:t>For Digital Circuits</a:t>
              </a:r>
            </a:p>
          </p:txBody>
        </p:sp>
        <p:cxnSp>
          <p:nvCxnSpPr>
            <p:cNvPr id="59" name="Straight Arrow Connector 58"/>
            <p:cNvCxnSpPr/>
            <p:nvPr/>
          </p:nvCxnSpPr>
          <p:spPr>
            <a:xfrm rot="16200000" flipH="1">
              <a:off x="2221290" y="2983290"/>
              <a:ext cx="393336" cy="278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5372101" y="1600199"/>
              <a:ext cx="638174" cy="95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6">
              <a:hlinkClick r:id="rId7" action="ppaction://hlinksldjump"/>
            </p:cNvPr>
            <p:cNvSpPr/>
            <p:nvPr/>
          </p:nvSpPr>
          <p:spPr bwMode="auto">
            <a:xfrm>
              <a:off x="5865315" y="36329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p>
            <a:p>
              <a:pPr algn="ctr">
                <a:defRPr/>
              </a:pPr>
              <a:r>
                <a:rPr lang="en-US" sz="1100" b="1" dirty="0">
                  <a:solidFill>
                    <a:schemeClr val="tx1"/>
                  </a:solidFill>
                  <a:latin typeface="Arial" charset="0"/>
                </a:rPr>
                <a:t>Low Dropout Regulator</a:t>
              </a:r>
            </a:p>
            <a:p>
              <a:pPr algn="ctr">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chemeClr val="tx1"/>
                </a:solidFill>
                <a:latin typeface="Arial" charset="0"/>
              </a:endParaRPr>
            </a:p>
            <a:p>
              <a:pPr algn="ctr">
                <a:defRPr/>
              </a:pPr>
              <a:endParaRPr lang="en-US" sz="1100" b="1" dirty="0">
                <a:solidFill>
                  <a:schemeClr val="tx1"/>
                </a:solidFill>
              </a:endParaRPr>
            </a:p>
          </p:txBody>
        </p:sp>
        <p:cxnSp>
          <p:nvCxnSpPr>
            <p:cNvPr id="46" name="Shape 45"/>
            <p:cNvCxnSpPr>
              <a:endCxn id="43" idx="0"/>
            </p:cNvCxnSpPr>
            <p:nvPr/>
          </p:nvCxnSpPr>
          <p:spPr>
            <a:xfrm>
              <a:off x="3590925" y="3181350"/>
              <a:ext cx="2978541" cy="451590"/>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hape 48"/>
            <p:cNvCxnSpPr/>
            <p:nvPr/>
          </p:nvCxnSpPr>
          <p:spPr>
            <a:xfrm>
              <a:off x="1209675" y="4819650"/>
              <a:ext cx="4207266" cy="213465"/>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6">
              <a:hlinkClick r:id="rId7" action="ppaction://hlinksldjump"/>
            </p:cNvPr>
            <p:cNvSpPr/>
            <p:nvPr/>
          </p:nvSpPr>
          <p:spPr bwMode="auto">
            <a:xfrm>
              <a:off x="4731840" y="5052165"/>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p>
            <a:p>
              <a:pPr algn="ctr">
                <a:defRPr/>
              </a:pPr>
              <a:r>
                <a:rPr lang="en-US" sz="1100" b="1" dirty="0">
                  <a:solidFill>
                    <a:schemeClr val="tx1"/>
                  </a:solidFill>
                  <a:latin typeface="Arial" charset="0"/>
                </a:rPr>
                <a:t>Low Dropout Regulator</a:t>
              </a:r>
            </a:p>
            <a:p>
              <a:pPr algn="ctr">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chemeClr val="tx1"/>
                </a:solidFill>
                <a:latin typeface="Arial" charset="0"/>
              </a:endParaRPr>
            </a:p>
            <a:p>
              <a:pPr algn="ctr">
                <a:defRPr/>
              </a:pPr>
              <a:endParaRPr lang="en-US" sz="1100" b="1" dirty="0">
                <a:solidFill>
                  <a:schemeClr val="tx1"/>
                </a:solidFill>
              </a:endParaRPr>
            </a:p>
          </p:txBody>
        </p:sp>
        <p:pic>
          <p:nvPicPr>
            <p:cNvPr id="55"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5945838" y="5129479"/>
              <a:ext cx="160722" cy="155668"/>
            </a:xfrm>
            <a:prstGeom prst="rect">
              <a:avLst/>
            </a:prstGeom>
            <a:noFill/>
            <a:ln w="9525">
              <a:noFill/>
              <a:miter lim="800000"/>
              <a:headEnd/>
              <a:tailEnd/>
            </a:ln>
          </p:spPr>
        </p:pic>
        <p:pic>
          <p:nvPicPr>
            <p:cNvPr id="56"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7050738" y="3681679"/>
              <a:ext cx="160722" cy="155668"/>
            </a:xfrm>
            <a:prstGeom prst="rect">
              <a:avLst/>
            </a:prstGeom>
            <a:noFill/>
            <a:ln w="9525">
              <a:noFill/>
              <a:miter lim="800000"/>
              <a:headEnd/>
              <a:tailEnd/>
            </a:ln>
          </p:spPr>
        </p:pic>
        <p:sp>
          <p:nvSpPr>
            <p:cNvPr id="57" name="Line 23"/>
            <p:cNvSpPr>
              <a:spLocks noChangeShapeType="1"/>
            </p:cNvSpPr>
            <p:nvPr/>
          </p:nvSpPr>
          <p:spPr bwMode="auto">
            <a:xfrm flipV="1">
              <a:off x="5629217" y="4079848"/>
              <a:ext cx="216973" cy="0"/>
            </a:xfrm>
            <a:prstGeom prst="line">
              <a:avLst/>
            </a:prstGeom>
            <a:noFill/>
            <a:ln w="28575">
              <a:solidFill>
                <a:schemeClr val="tx1"/>
              </a:solidFill>
              <a:round/>
              <a:headEnd type="triangle"/>
              <a:tailEnd type="none" w="med" len="med"/>
            </a:ln>
          </p:spPr>
          <p:txBody>
            <a:bodyPr/>
            <a:lstStyle/>
            <a:p>
              <a:endParaRPr lang="en-US"/>
            </a:p>
          </p:txBody>
        </p:sp>
        <p:sp>
          <p:nvSpPr>
            <p:cNvPr id="58" name="Line 23"/>
            <p:cNvSpPr>
              <a:spLocks noChangeShapeType="1"/>
            </p:cNvSpPr>
            <p:nvPr/>
          </p:nvSpPr>
          <p:spPr bwMode="auto">
            <a:xfrm flipV="1">
              <a:off x="4514792" y="5489548"/>
              <a:ext cx="216973" cy="0"/>
            </a:xfrm>
            <a:prstGeom prst="line">
              <a:avLst/>
            </a:prstGeom>
            <a:noFill/>
            <a:ln w="28575">
              <a:solidFill>
                <a:schemeClr val="tx1"/>
              </a:solidFill>
              <a:round/>
              <a:headEnd type="triangle"/>
              <a:tailEnd type="none" w="med" len="med"/>
            </a:ln>
          </p:spPr>
          <p:txBody>
            <a:bodyPr/>
            <a:lstStyle/>
            <a:p>
              <a:endParaRPr lang="en-US"/>
            </a:p>
          </p:txBody>
        </p:sp>
        <p:sp>
          <p:nvSpPr>
            <p:cNvPr id="60" name="Line 23"/>
            <p:cNvSpPr>
              <a:spLocks noChangeShapeType="1"/>
            </p:cNvSpPr>
            <p:nvPr/>
          </p:nvSpPr>
          <p:spPr bwMode="auto">
            <a:xfrm flipV="1">
              <a:off x="3143192" y="5480023"/>
              <a:ext cx="216973" cy="0"/>
            </a:xfrm>
            <a:prstGeom prst="line">
              <a:avLst/>
            </a:prstGeom>
            <a:noFill/>
            <a:ln w="28575">
              <a:solidFill>
                <a:schemeClr val="tx1"/>
              </a:solidFill>
              <a:round/>
              <a:headEnd type="none"/>
              <a:tailEnd type="triangle" w="med" len="med"/>
            </a:ln>
          </p:spPr>
          <p:txBody>
            <a:bodyPr/>
            <a:lstStyle/>
            <a:p>
              <a:endParaRPr lang="en-US"/>
            </a:p>
          </p:txBody>
        </p:sp>
        <p:pic>
          <p:nvPicPr>
            <p:cNvPr id="42"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4103557" y="3676063"/>
              <a:ext cx="159511" cy="187326"/>
            </a:xfrm>
            <a:prstGeom prst="rect">
              <a:avLst/>
            </a:prstGeom>
            <a:noFill/>
            <a:ln w="9525">
              <a:noFill/>
              <a:miter lim="800000"/>
              <a:headEnd/>
              <a:tailEnd/>
            </a:ln>
          </p:spPr>
        </p:pic>
        <p:pic>
          <p:nvPicPr>
            <p:cNvPr id="45"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2970082" y="5095288"/>
              <a:ext cx="159511" cy="187326"/>
            </a:xfrm>
            <a:prstGeom prst="rect">
              <a:avLst/>
            </a:prstGeom>
            <a:noFill/>
            <a:ln w="9525">
              <a:noFill/>
              <a:miter lim="800000"/>
              <a:headEnd/>
              <a:tailEnd/>
            </a:ln>
          </p:spPr>
        </p:pic>
      </p:grpSp>
      <p:sp>
        <p:nvSpPr>
          <p:cNvPr id="61" name="U-Turn Arrow 60">
            <a:hlinkClick r:id="rId9"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and Data Handling System</a:t>
            </a:r>
          </a:p>
        </p:txBody>
      </p:sp>
      <p:sp>
        <p:nvSpPr>
          <p:cNvPr id="3" name="Content Placeholder 2"/>
          <p:cNvSpPr>
            <a:spLocks noGrp="1"/>
          </p:cNvSpPr>
          <p:nvPr>
            <p:ph idx="1"/>
          </p:nvPr>
        </p:nvSpPr>
        <p:spPr/>
        <p:txBody>
          <a:bodyPr/>
          <a:lstStyle/>
          <a:p>
            <a:pPr>
              <a:buFont typeface="Arial" charset="0"/>
              <a:buChar char="•"/>
            </a:pPr>
            <a:r>
              <a:rPr lang="en-US" dirty="0"/>
              <a:t>It is the “Brain” of the Satellite.</a:t>
            </a:r>
          </a:p>
          <a:p>
            <a:pPr>
              <a:buFont typeface="Arial" charset="0"/>
              <a:buChar char="•"/>
            </a:pPr>
            <a:r>
              <a:rPr lang="en-US" dirty="0"/>
              <a:t>The Onboard computer is the subsystem controlling all the functions of a satellite and can be regarded as the brain of the satellite.</a:t>
            </a:r>
          </a:p>
          <a:p>
            <a:pPr>
              <a:buFont typeface="Arial" charset="0"/>
              <a:buChar char="•"/>
            </a:pPr>
            <a:r>
              <a:rPr lang="en-US" dirty="0"/>
              <a:t>It will have an operating system installed that will manage the various programs.</a:t>
            </a:r>
          </a:p>
          <a:p>
            <a:pPr>
              <a:buFont typeface="Arial" charset="0"/>
              <a:buChar char="•"/>
            </a:pPr>
            <a:r>
              <a:rPr lang="en-US" dirty="0"/>
              <a:t>The subsystem also reads the data coming in from the various sensors and takes actions accordingly.</a:t>
            </a:r>
          </a:p>
          <a:p>
            <a:pPr>
              <a:buFont typeface="Arial" charset="0"/>
              <a:buChar char="•"/>
            </a:pPr>
            <a:r>
              <a:rPr lang="en-US" dirty="0"/>
              <a:t>The primary requirement of the subsystem is to communicate with the other subsystems on board to keep a track on the process going on in the satellite.</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&amp; Data Handling System</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23</a:t>
            </a:fld>
            <a:endParaRPr lang="en-US"/>
          </a:p>
        </p:txBody>
      </p:sp>
      <p:sp>
        <p:nvSpPr>
          <p:cNvPr id="6" name="Rounded Rectangle 6"/>
          <p:cNvSpPr/>
          <p:nvPr/>
        </p:nvSpPr>
        <p:spPr bwMode="auto">
          <a:xfrm>
            <a:off x="2447925" y="1133578"/>
            <a:ext cx="967847" cy="38089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EEPROM</a:t>
            </a:r>
          </a:p>
        </p:txBody>
      </p:sp>
      <p:sp>
        <p:nvSpPr>
          <p:cNvPr id="14" name="Rounded Rectangle 6">
            <a:hlinkClick r:id="rId3"/>
          </p:cNvPr>
          <p:cNvSpPr/>
          <p:nvPr/>
        </p:nvSpPr>
        <p:spPr bwMode="auto">
          <a:xfrm>
            <a:off x="2979227" y="2803381"/>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FPGA</a:t>
            </a:r>
          </a:p>
          <a:p>
            <a:pPr algn="ctr">
              <a:defRPr/>
            </a:pPr>
            <a:r>
              <a:rPr lang="en-US" sz="1100" b="1" dirty="0">
                <a:solidFill>
                  <a:srgbClr val="000000"/>
                </a:solidFill>
              </a:rPr>
              <a:t>(Main Control Unit)</a:t>
            </a:r>
          </a:p>
        </p:txBody>
      </p:sp>
      <p:sp>
        <p:nvSpPr>
          <p:cNvPr id="17" name="Rounded Rectangle 6">
            <a:hlinkClick r:id="rId4" action="ppaction://hlinksldjump"/>
          </p:cNvPr>
          <p:cNvSpPr/>
          <p:nvPr/>
        </p:nvSpPr>
        <p:spPr bwMode="auto">
          <a:xfrm>
            <a:off x="962025" y="3597395"/>
            <a:ext cx="1587465"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SN55LVDS31/32-SP</a:t>
            </a:r>
            <a:endParaRPr lang="en-US" sz="1100" b="1" dirty="0">
              <a:solidFill>
                <a:schemeClr val="tx2"/>
              </a:solidFill>
            </a:endParaRPr>
          </a:p>
          <a:p>
            <a:r>
              <a:rPr lang="en-US" sz="1100" b="1" dirty="0">
                <a:solidFill>
                  <a:srgbClr val="0070C0"/>
                </a:solidFill>
              </a:rPr>
              <a:t>DS90LV031/2AQML</a:t>
            </a:r>
          </a:p>
          <a:p>
            <a:r>
              <a:rPr lang="en-US" sz="1100" b="1" dirty="0">
                <a:solidFill>
                  <a:srgbClr val="0070C0"/>
                </a:solidFill>
              </a:rPr>
              <a:t>DS90C031/2QML</a:t>
            </a:r>
            <a:endParaRPr lang="en-US" sz="1100" b="1" dirty="0">
              <a:solidFill>
                <a:srgbClr val="FF0000"/>
              </a:solidFill>
            </a:endParaRPr>
          </a:p>
          <a:p>
            <a:pPr>
              <a:defRPr/>
            </a:pPr>
            <a:r>
              <a:rPr lang="en-US" sz="1100" b="1" dirty="0">
                <a:solidFill>
                  <a:srgbClr val="000000"/>
                </a:solidFill>
              </a:rPr>
              <a:t>LVDS Interface</a:t>
            </a:r>
          </a:p>
        </p:txBody>
      </p:sp>
      <p:pic>
        <p:nvPicPr>
          <p:cNvPr id="35"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2122357" y="3628438"/>
            <a:ext cx="159511" cy="187326"/>
          </a:xfrm>
          <a:prstGeom prst="rect">
            <a:avLst/>
          </a:prstGeom>
          <a:noFill/>
          <a:ln w="9525">
            <a:noFill/>
            <a:miter lim="800000"/>
            <a:headEnd/>
            <a:tailEnd/>
          </a:ln>
        </p:spPr>
      </p:pic>
      <p:sp>
        <p:nvSpPr>
          <p:cNvPr id="38" name="Rounded Rectangle 6"/>
          <p:cNvSpPr/>
          <p:nvPr/>
        </p:nvSpPr>
        <p:spPr bwMode="auto">
          <a:xfrm>
            <a:off x="2979227" y="1860407"/>
            <a:ext cx="1685373" cy="5017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200" b="1" dirty="0">
              <a:solidFill>
                <a:srgbClr val="000000"/>
              </a:solidFill>
            </a:endParaRPr>
          </a:p>
          <a:p>
            <a:pPr algn="ctr">
              <a:defRPr/>
            </a:pPr>
            <a:r>
              <a:rPr lang="en-US" sz="1200" b="1" dirty="0">
                <a:solidFill>
                  <a:srgbClr val="000000"/>
                </a:solidFill>
              </a:rPr>
              <a:t>Memory Bus</a:t>
            </a:r>
            <a:endParaRPr lang="en-US" sz="1200" dirty="0">
              <a:solidFill>
                <a:srgbClr val="FF0000"/>
              </a:solidFill>
            </a:endParaRPr>
          </a:p>
          <a:p>
            <a:pPr algn="ctr">
              <a:defRPr/>
            </a:pPr>
            <a:endParaRPr lang="en-US" sz="1200" b="1" dirty="0">
              <a:solidFill>
                <a:srgbClr val="000000"/>
              </a:solidFill>
            </a:endParaRPr>
          </a:p>
        </p:txBody>
      </p:sp>
      <p:sp>
        <p:nvSpPr>
          <p:cNvPr id="39" name="Line 28"/>
          <p:cNvSpPr>
            <a:spLocks noChangeShapeType="1"/>
          </p:cNvSpPr>
          <p:nvPr/>
        </p:nvSpPr>
        <p:spPr bwMode="auto">
          <a:xfrm flipV="1">
            <a:off x="1742892" y="4399518"/>
            <a:ext cx="0" cy="259971"/>
          </a:xfrm>
          <a:prstGeom prst="line">
            <a:avLst/>
          </a:prstGeom>
          <a:noFill/>
          <a:ln w="28575">
            <a:solidFill>
              <a:schemeClr val="tx1"/>
            </a:solidFill>
            <a:round/>
            <a:headEnd type="triangle"/>
            <a:tailEnd type="triangle" w="med" len="med"/>
          </a:ln>
        </p:spPr>
        <p:txBody>
          <a:bodyPr/>
          <a:lstStyle/>
          <a:p>
            <a:pPr algn="ctr"/>
            <a:endParaRPr lang="en-US"/>
          </a:p>
        </p:txBody>
      </p:sp>
      <p:sp>
        <p:nvSpPr>
          <p:cNvPr id="43" name="Rounded Rectangle 6"/>
          <p:cNvSpPr/>
          <p:nvPr/>
        </p:nvSpPr>
        <p:spPr bwMode="auto">
          <a:xfrm>
            <a:off x="5362575" y="1924153"/>
            <a:ext cx="967847" cy="38089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Watchdog Timer</a:t>
            </a:r>
          </a:p>
        </p:txBody>
      </p:sp>
      <p:sp>
        <p:nvSpPr>
          <p:cNvPr id="44" name="Rounded Rectangle 6"/>
          <p:cNvSpPr/>
          <p:nvPr/>
        </p:nvSpPr>
        <p:spPr bwMode="auto">
          <a:xfrm>
            <a:off x="5372100" y="2486128"/>
            <a:ext cx="967847" cy="38089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Real </a:t>
            </a:r>
            <a:r>
              <a:rPr lang="en-US" sz="1100" b="1">
                <a:solidFill>
                  <a:srgbClr val="000000"/>
                </a:solidFill>
              </a:rPr>
              <a:t>Time Clock</a:t>
            </a:r>
            <a:endParaRPr lang="en-US" sz="1100" b="1" dirty="0">
              <a:solidFill>
                <a:srgbClr val="000000"/>
              </a:solidFill>
            </a:endParaRPr>
          </a:p>
        </p:txBody>
      </p:sp>
      <p:sp>
        <p:nvSpPr>
          <p:cNvPr id="45" name="Rounded Rectangle 6">
            <a:hlinkClick r:id="rId6" action="ppaction://hlinksldjump"/>
          </p:cNvPr>
          <p:cNvSpPr/>
          <p:nvPr/>
        </p:nvSpPr>
        <p:spPr bwMode="auto">
          <a:xfrm>
            <a:off x="3952875" y="1133578"/>
            <a:ext cx="1447800" cy="38089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FF0000"/>
                </a:solidFill>
              </a:rPr>
              <a:t>SMV512K32-SP</a:t>
            </a:r>
          </a:p>
          <a:p>
            <a:pPr algn="ctr">
              <a:defRPr/>
            </a:pPr>
            <a:r>
              <a:rPr lang="en-US" sz="1100" b="1" dirty="0">
                <a:solidFill>
                  <a:srgbClr val="000000"/>
                </a:solidFill>
              </a:rPr>
              <a:t>SRAM</a:t>
            </a:r>
          </a:p>
        </p:txBody>
      </p:sp>
      <p:pic>
        <p:nvPicPr>
          <p:cNvPr id="46"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121477" y="1280105"/>
            <a:ext cx="160722" cy="155668"/>
          </a:xfrm>
          <a:prstGeom prst="rect">
            <a:avLst/>
          </a:prstGeom>
          <a:noFill/>
          <a:ln w="9525">
            <a:noFill/>
            <a:miter lim="800000"/>
            <a:headEnd/>
            <a:tailEnd/>
          </a:ln>
        </p:spPr>
      </p:pic>
      <p:sp>
        <p:nvSpPr>
          <p:cNvPr id="49" name="Oval 48">
            <a:hlinkClick r:id="rId8" action="ppaction://hlinksldjump"/>
          </p:cNvPr>
          <p:cNvSpPr/>
          <p:nvPr/>
        </p:nvSpPr>
        <p:spPr bwMode="auto">
          <a:xfrm>
            <a:off x="3601636" y="5701495"/>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51" name="Arc 50"/>
          <p:cNvSpPr/>
          <p:nvPr/>
        </p:nvSpPr>
        <p:spPr bwMode="auto">
          <a:xfrm rot="10349783">
            <a:off x="3822179" y="584528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52" name="Arc 51"/>
          <p:cNvSpPr/>
          <p:nvPr/>
        </p:nvSpPr>
        <p:spPr bwMode="auto">
          <a:xfrm rot="11250217" flipV="1">
            <a:off x="3684443" y="586580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grpSp>
        <p:nvGrpSpPr>
          <p:cNvPr id="57" name="Group 133"/>
          <p:cNvGrpSpPr/>
          <p:nvPr/>
        </p:nvGrpSpPr>
        <p:grpSpPr>
          <a:xfrm>
            <a:off x="3008972" y="4671512"/>
            <a:ext cx="1632650" cy="774659"/>
            <a:chOff x="3828122" y="5252537"/>
            <a:chExt cx="1632650" cy="774659"/>
          </a:xfrm>
        </p:grpSpPr>
        <p:sp>
          <p:nvSpPr>
            <p:cNvPr id="58" name="Rounded Rectangle 6">
              <a:hlinkClick r:id="" action="ppaction://noaction"/>
            </p:cNvPr>
            <p:cNvSpPr/>
            <p:nvPr/>
          </p:nvSpPr>
          <p:spPr bwMode="auto">
            <a:xfrm>
              <a:off x="3828122" y="5252537"/>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p:txBody>
        </p:sp>
        <p:pic>
          <p:nvPicPr>
            <p:cNvPr id="59"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195782" y="5391391"/>
              <a:ext cx="160722" cy="155668"/>
            </a:xfrm>
            <a:prstGeom prst="rect">
              <a:avLst/>
            </a:prstGeom>
            <a:noFill/>
            <a:ln w="9525">
              <a:noFill/>
              <a:miter lim="800000"/>
              <a:headEnd/>
              <a:tailEnd/>
            </a:ln>
          </p:spPr>
        </p:pic>
      </p:grpSp>
      <p:pic>
        <p:nvPicPr>
          <p:cNvPr id="6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319232" y="3648316"/>
            <a:ext cx="160722" cy="155668"/>
          </a:xfrm>
          <a:prstGeom prst="rect">
            <a:avLst/>
          </a:prstGeom>
          <a:noFill/>
          <a:ln w="9525">
            <a:noFill/>
            <a:miter lim="800000"/>
            <a:headEnd/>
            <a:tailEnd/>
          </a:ln>
        </p:spPr>
      </p:pic>
      <p:cxnSp>
        <p:nvCxnSpPr>
          <p:cNvPr id="63" name="Straight Arrow Connector 62"/>
          <p:cNvCxnSpPr/>
          <p:nvPr/>
        </p:nvCxnSpPr>
        <p:spPr>
          <a:xfrm rot="10800000">
            <a:off x="2543175" y="3962400"/>
            <a:ext cx="419100"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Rounded Rectangle 6">
            <a:hlinkClick r:id="rId9" action="ppaction://hlinksldjump"/>
          </p:cNvPr>
          <p:cNvSpPr/>
          <p:nvPr/>
        </p:nvSpPr>
        <p:spPr bwMode="auto">
          <a:xfrm>
            <a:off x="942976" y="2587745"/>
            <a:ext cx="1587464"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FF0000"/>
                </a:solidFill>
              </a:rPr>
              <a:t>SMJ320C6701-SP</a:t>
            </a:r>
          </a:p>
          <a:p>
            <a:pPr algn="ctr">
              <a:defRPr/>
            </a:pPr>
            <a:r>
              <a:rPr lang="en-US" sz="1100" b="1" dirty="0">
                <a:solidFill>
                  <a:srgbClr val="FF0000"/>
                </a:solidFill>
                <a:latin typeface="Arial" charset="0"/>
              </a:rPr>
              <a:t>SM320C6727B-SP</a:t>
            </a:r>
            <a:endParaRPr lang="en-US" sz="1100" b="1" dirty="0">
              <a:solidFill>
                <a:srgbClr val="FF0000"/>
              </a:solidFill>
            </a:endParaRPr>
          </a:p>
          <a:p>
            <a:pPr algn="ctr">
              <a:defRPr/>
            </a:pPr>
            <a:r>
              <a:rPr lang="en-US" sz="1100" b="1" dirty="0">
                <a:solidFill>
                  <a:srgbClr val="000000"/>
                </a:solidFill>
              </a:rPr>
              <a:t>DSP</a:t>
            </a:r>
          </a:p>
          <a:p>
            <a:pPr algn="ctr">
              <a:defRPr/>
            </a:pPr>
            <a:r>
              <a:rPr lang="en-US" sz="1100" b="1" dirty="0">
                <a:solidFill>
                  <a:srgbClr val="000000"/>
                </a:solidFill>
              </a:rPr>
              <a:t>Non-Reliable functions</a:t>
            </a:r>
          </a:p>
        </p:txBody>
      </p:sp>
      <p:cxnSp>
        <p:nvCxnSpPr>
          <p:cNvPr id="68" name="Straight Arrow Connector 67"/>
          <p:cNvCxnSpPr/>
          <p:nvPr/>
        </p:nvCxnSpPr>
        <p:spPr>
          <a:xfrm rot="10800000">
            <a:off x="2524125" y="3076575"/>
            <a:ext cx="419100"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
          <p:cNvSpPr/>
          <p:nvPr/>
        </p:nvSpPr>
        <p:spPr bwMode="auto">
          <a:xfrm>
            <a:off x="971551" y="4654670"/>
            <a:ext cx="1587464"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All Subsystems</a:t>
            </a:r>
          </a:p>
        </p:txBody>
      </p:sp>
      <p:sp>
        <p:nvSpPr>
          <p:cNvPr id="81" name="Rounded Rectangle 6"/>
          <p:cNvSpPr/>
          <p:nvPr/>
        </p:nvSpPr>
        <p:spPr bwMode="auto">
          <a:xfrm>
            <a:off x="7242211" y="3816470"/>
            <a:ext cx="1587464"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Payloads</a:t>
            </a:r>
          </a:p>
        </p:txBody>
      </p:sp>
      <p:cxnSp>
        <p:nvCxnSpPr>
          <p:cNvPr id="83" name="Straight Arrow Connector 82"/>
          <p:cNvCxnSpPr>
            <a:stCxn id="38" idx="2"/>
            <a:endCxn id="14" idx="0"/>
          </p:cNvCxnSpPr>
          <p:nvPr/>
        </p:nvCxnSpPr>
        <p:spPr>
          <a:xfrm rot="5400000">
            <a:off x="3601324" y="2582791"/>
            <a:ext cx="441180"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4214813" y="1700212"/>
            <a:ext cx="371475"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6200000" flipH="1">
            <a:off x="3004346" y="1672432"/>
            <a:ext cx="381791" cy="873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14" idx="2"/>
          </p:cNvCxnSpPr>
          <p:nvPr/>
        </p:nvCxnSpPr>
        <p:spPr>
          <a:xfrm rot="16200000" flipV="1">
            <a:off x="3654788" y="4501002"/>
            <a:ext cx="337637" cy="3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49" idx="0"/>
          </p:cNvCxnSpPr>
          <p:nvPr/>
        </p:nvCxnSpPr>
        <p:spPr>
          <a:xfrm rot="16200000" flipV="1">
            <a:off x="3698684" y="5572784"/>
            <a:ext cx="255324" cy="20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5257800" y="3159245"/>
            <a:ext cx="1587465" cy="822952"/>
            <a:chOff x="5876925" y="4026020"/>
            <a:chExt cx="1587465" cy="822952"/>
          </a:xfrm>
        </p:grpSpPr>
        <p:sp>
          <p:nvSpPr>
            <p:cNvPr id="70" name="Rounded Rectangle 6">
              <a:hlinkClick r:id="rId4" action="ppaction://hlinksldjump"/>
            </p:cNvPr>
            <p:cNvSpPr/>
            <p:nvPr/>
          </p:nvSpPr>
          <p:spPr bwMode="auto">
            <a:xfrm>
              <a:off x="5876925" y="4026020"/>
              <a:ext cx="1587465"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SN55LVDS31/2-SP</a:t>
              </a:r>
              <a:endParaRPr lang="en-US" sz="1100" b="1" dirty="0">
                <a:solidFill>
                  <a:schemeClr val="tx2"/>
                </a:solidFill>
              </a:endParaRPr>
            </a:p>
            <a:p>
              <a:r>
                <a:rPr lang="en-US" sz="1100" b="1" dirty="0">
                  <a:solidFill>
                    <a:srgbClr val="0070C0"/>
                  </a:solidFill>
                </a:rPr>
                <a:t>DS90LV031/2AQML</a:t>
              </a:r>
            </a:p>
            <a:p>
              <a:r>
                <a:rPr lang="en-US" sz="1100" b="1" dirty="0">
                  <a:solidFill>
                    <a:srgbClr val="0070C0"/>
                  </a:solidFill>
                </a:rPr>
                <a:t>DS90C031/2QML</a:t>
              </a:r>
              <a:endParaRPr lang="en-US" sz="1100" b="1" dirty="0">
                <a:solidFill>
                  <a:srgbClr val="FF0000"/>
                </a:solidFill>
              </a:endParaRPr>
            </a:p>
            <a:p>
              <a:pPr>
                <a:defRPr/>
              </a:pPr>
              <a:r>
                <a:rPr lang="en-US" sz="1100" b="1" dirty="0">
                  <a:solidFill>
                    <a:srgbClr val="000000"/>
                  </a:solidFill>
                </a:rPr>
                <a:t>LVDS Interface</a:t>
              </a:r>
            </a:p>
          </p:txBody>
        </p:sp>
        <p:pic>
          <p:nvPicPr>
            <p:cNvPr id="40"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008682" y="4076113"/>
              <a:ext cx="159511" cy="187326"/>
            </a:xfrm>
            <a:prstGeom prst="rect">
              <a:avLst/>
            </a:prstGeom>
            <a:noFill/>
            <a:ln w="9525">
              <a:noFill/>
              <a:miter lim="800000"/>
              <a:headEnd/>
              <a:tailEnd/>
            </a:ln>
          </p:spPr>
        </p:pic>
        <p:pic>
          <p:nvPicPr>
            <p:cNvPr id="41"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7205557" y="4095991"/>
              <a:ext cx="160722" cy="155668"/>
            </a:xfrm>
            <a:prstGeom prst="rect">
              <a:avLst/>
            </a:prstGeom>
            <a:noFill/>
            <a:ln w="9525">
              <a:noFill/>
              <a:miter lim="800000"/>
              <a:headEnd/>
              <a:tailEnd/>
            </a:ln>
          </p:spPr>
        </p:pic>
      </p:grpSp>
      <p:sp>
        <p:nvSpPr>
          <p:cNvPr id="48" name="U-Turn Arrow 47">
            <a:hlinkClick r:id="rId10"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62" name="Group 113"/>
          <p:cNvGrpSpPr/>
          <p:nvPr/>
        </p:nvGrpSpPr>
        <p:grpSpPr>
          <a:xfrm>
            <a:off x="5238750" y="4511795"/>
            <a:ext cx="1596989" cy="822952"/>
            <a:chOff x="5374708" y="1073270"/>
            <a:chExt cx="1480081" cy="822952"/>
          </a:xfrm>
        </p:grpSpPr>
        <p:sp>
          <p:nvSpPr>
            <p:cNvPr id="64" name="Rounded Rectangle 6">
              <a:hlinkClick r:id="rId11" action="ppaction://hlinksldjump"/>
            </p:cNvPr>
            <p:cNvSpPr/>
            <p:nvPr/>
          </p:nvSpPr>
          <p:spPr bwMode="auto">
            <a:xfrm>
              <a:off x="5374708" y="10732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TLK2711-SP</a:t>
              </a:r>
            </a:p>
            <a:p>
              <a:pPr algn="ctr">
                <a:defRPr/>
              </a:pPr>
              <a:r>
                <a:rPr lang="en-US" sz="1100" b="1" dirty="0">
                  <a:solidFill>
                    <a:srgbClr val="000000"/>
                  </a:solidFill>
                </a:rPr>
                <a:t>1.6 – 2.5 </a:t>
              </a:r>
              <a:r>
                <a:rPr lang="en-US" sz="1100" b="1" dirty="0" err="1">
                  <a:solidFill>
                    <a:srgbClr val="000000"/>
                  </a:solidFill>
                </a:rPr>
                <a:t>Gbps</a:t>
              </a:r>
              <a:r>
                <a:rPr lang="en-US" sz="1100" b="1" dirty="0">
                  <a:solidFill>
                    <a:srgbClr val="000000"/>
                  </a:solidFill>
                </a:rPr>
                <a:t> </a:t>
              </a:r>
            </a:p>
            <a:p>
              <a:pPr algn="ctr">
                <a:defRPr/>
              </a:pPr>
              <a:r>
                <a:rPr lang="en-US" sz="1100" b="1" dirty="0" err="1">
                  <a:solidFill>
                    <a:srgbClr val="000000"/>
                  </a:solidFill>
                </a:rPr>
                <a:t>SerDes</a:t>
              </a:r>
              <a:r>
                <a:rPr lang="en-US" sz="1100" b="1" dirty="0">
                  <a:solidFill>
                    <a:srgbClr val="000000"/>
                  </a:solidFill>
                </a:rPr>
                <a:t> </a:t>
              </a:r>
            </a:p>
            <a:p>
              <a:pPr algn="ctr">
                <a:defRPr/>
              </a:pPr>
              <a:r>
                <a:rPr lang="en-US" sz="1100" b="1" dirty="0">
                  <a:solidFill>
                    <a:srgbClr val="000000"/>
                  </a:solidFill>
                </a:rPr>
                <a:t>Transceiver </a:t>
              </a:r>
              <a:endParaRPr lang="en-US" sz="1100" b="1" dirty="0">
                <a:solidFill>
                  <a:srgbClr val="FF0000"/>
                </a:solidFill>
              </a:endParaRPr>
            </a:p>
            <a:p>
              <a:pPr algn="ctr">
                <a:defRPr/>
              </a:pPr>
              <a:endParaRPr lang="en-US" sz="1100" b="1" dirty="0">
                <a:solidFill>
                  <a:srgbClr val="FF0000"/>
                </a:solidFill>
              </a:endParaRPr>
            </a:p>
          </p:txBody>
        </p:sp>
        <p:pic>
          <p:nvPicPr>
            <p:cNvPr id="65"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6598970" y="1184855"/>
              <a:ext cx="160722" cy="155668"/>
            </a:xfrm>
            <a:prstGeom prst="rect">
              <a:avLst/>
            </a:prstGeom>
            <a:noFill/>
            <a:ln w="9525">
              <a:noFill/>
              <a:miter lim="800000"/>
              <a:headEnd/>
              <a:tailEnd/>
            </a:ln>
          </p:spPr>
        </p:pic>
      </p:grpSp>
      <p:cxnSp>
        <p:nvCxnSpPr>
          <p:cNvPr id="71" name="Elbow Connector 70"/>
          <p:cNvCxnSpPr/>
          <p:nvPr/>
        </p:nvCxnSpPr>
        <p:spPr>
          <a:xfrm rot="10800000">
            <a:off x="6845265" y="3418322"/>
            <a:ext cx="396946" cy="657225"/>
          </a:xfrm>
          <a:prstGeom prst="bentConnector3">
            <a:avLst>
              <a:gd name="adj1" fmla="val 50000"/>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10800000" flipV="1">
            <a:off x="6835739" y="4408920"/>
            <a:ext cx="406472" cy="695325"/>
          </a:xfrm>
          <a:prstGeom prst="bentConnector3">
            <a:avLst>
              <a:gd name="adj1" fmla="val 50000"/>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600575" y="4229100"/>
            <a:ext cx="609600" cy="31432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4" idx="3"/>
            <a:endCxn id="70" idx="1"/>
          </p:cNvCxnSpPr>
          <p:nvPr/>
        </p:nvCxnSpPr>
        <p:spPr>
          <a:xfrm>
            <a:off x="4664600" y="3568628"/>
            <a:ext cx="593200" cy="209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029450" y="4962523"/>
            <a:ext cx="1142999" cy="430887"/>
          </a:xfrm>
          <a:prstGeom prst="rect">
            <a:avLst/>
          </a:prstGeom>
          <a:noFill/>
        </p:spPr>
        <p:txBody>
          <a:bodyPr wrap="square" rtlCol="0">
            <a:spAutoFit/>
          </a:bodyPr>
          <a:lstStyle/>
          <a:p>
            <a:r>
              <a:rPr lang="en-US" sz="1100" b="1" dirty="0"/>
              <a:t>To and From other FPGAs</a:t>
            </a:r>
          </a:p>
        </p:txBody>
      </p:sp>
      <p:cxnSp>
        <p:nvCxnSpPr>
          <p:cNvPr id="102" name="Elbow Connector 101"/>
          <p:cNvCxnSpPr/>
          <p:nvPr/>
        </p:nvCxnSpPr>
        <p:spPr>
          <a:xfrm rot="10800000" flipV="1">
            <a:off x="4676775" y="2676577"/>
            <a:ext cx="666750" cy="647648"/>
          </a:xfrm>
          <a:prstGeom prst="bentConnector3">
            <a:avLst>
              <a:gd name="adj1" fmla="val 50000"/>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4657725" y="2305050"/>
            <a:ext cx="638175" cy="4953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848100" y="4295773"/>
            <a:ext cx="1142999" cy="430887"/>
          </a:xfrm>
          <a:prstGeom prst="rect">
            <a:avLst/>
          </a:prstGeom>
          <a:noFill/>
        </p:spPr>
        <p:txBody>
          <a:bodyPr wrap="square" rtlCol="0">
            <a:spAutoFit/>
          </a:bodyPr>
          <a:lstStyle/>
          <a:p>
            <a:r>
              <a:rPr lang="en-US" sz="1100" b="1" dirty="0"/>
              <a:t>To all other devices</a:t>
            </a:r>
          </a:p>
        </p:txBody>
      </p:sp>
      <p:sp>
        <p:nvSpPr>
          <p:cNvPr id="50" name="Rounded Rectangle 6"/>
          <p:cNvSpPr/>
          <p:nvPr/>
        </p:nvSpPr>
        <p:spPr bwMode="auto">
          <a:xfrm>
            <a:off x="942976" y="1606670"/>
            <a:ext cx="1587464"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House Keeping ADC from All subsystems</a:t>
            </a:r>
          </a:p>
        </p:txBody>
      </p:sp>
      <p:pic>
        <p:nvPicPr>
          <p:cNvPr id="5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311602" y="2632655"/>
            <a:ext cx="160722" cy="15566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Payloads</a:t>
            </a:r>
          </a:p>
        </p:txBody>
      </p:sp>
      <p:sp>
        <p:nvSpPr>
          <p:cNvPr id="3" name="Content Placeholder 2"/>
          <p:cNvSpPr>
            <a:spLocks noGrp="1"/>
          </p:cNvSpPr>
          <p:nvPr>
            <p:ph idx="1"/>
          </p:nvPr>
        </p:nvSpPr>
        <p:spPr>
          <a:xfrm>
            <a:off x="333375" y="1185863"/>
            <a:ext cx="8467725" cy="4692650"/>
          </a:xfrm>
        </p:spPr>
        <p:txBody>
          <a:bodyPr/>
          <a:lstStyle/>
          <a:p>
            <a:r>
              <a:rPr lang="en-US" dirty="0">
                <a:hlinkClick r:id="rId2" action="ppaction://hlinksldjump"/>
              </a:rPr>
              <a:t>Transponder</a:t>
            </a:r>
            <a:endParaRPr lang="en-US" dirty="0"/>
          </a:p>
          <a:p>
            <a:r>
              <a:rPr lang="en-US" dirty="0">
                <a:hlinkClick r:id="rId3" action="ppaction://hlinksldjump"/>
              </a:rPr>
              <a:t>Lunar Ranging Instrument (</a:t>
            </a:r>
            <a:r>
              <a:rPr lang="en-US" dirty="0" err="1">
                <a:hlinkClick r:id="rId3" action="ppaction://hlinksldjump"/>
              </a:rPr>
              <a:t>Chandrayan</a:t>
            </a:r>
            <a:r>
              <a:rPr lang="en-US" dirty="0">
                <a:hlinkClick r:id="rId3" action="ppaction://hlinksldjump"/>
              </a:rPr>
              <a:t>- I)</a:t>
            </a:r>
            <a:endParaRPr lang="en-US" dirty="0"/>
          </a:p>
          <a:p>
            <a:r>
              <a:rPr lang="en-US" dirty="0">
                <a:hlinkClick r:id="rId4" action="ppaction://hlinksldjump"/>
              </a:rPr>
              <a:t>CALIOP</a:t>
            </a:r>
            <a:endParaRPr lang="en-US" dirty="0"/>
          </a:p>
          <a:p>
            <a:r>
              <a:rPr lang="en-US" dirty="0">
                <a:hlinkClick r:id="rId5" action="ppaction://hlinksldjump"/>
              </a:rPr>
              <a:t>X-Ray &amp; Gamma Ray </a:t>
            </a:r>
            <a:r>
              <a:rPr lang="en-US" dirty="0" err="1">
                <a:hlinkClick r:id="rId5" action="ppaction://hlinksldjump"/>
              </a:rPr>
              <a:t>Spectroscpoy</a:t>
            </a:r>
            <a:endParaRPr lang="en-US" dirty="0"/>
          </a:p>
          <a:p>
            <a:r>
              <a:rPr lang="en-US" dirty="0">
                <a:hlinkClick r:id="rId6" action="ppaction://hlinksldjump"/>
              </a:rPr>
              <a:t>Synthetic Aperture RADAR</a:t>
            </a:r>
            <a:endParaRPr lang="en-US" dirty="0"/>
          </a:p>
          <a:p>
            <a:pPr>
              <a:buNone/>
            </a:pPr>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24</a:t>
            </a:fld>
            <a:endParaRPr lang="en-US"/>
          </a:p>
        </p:txBody>
      </p:sp>
      <p:sp>
        <p:nvSpPr>
          <p:cNvPr id="7" name="U-Turn Arrow 6">
            <a:hlinkClick r:id="rId7"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Transponder</a:t>
            </a:r>
          </a:p>
        </p:txBody>
      </p:sp>
      <p:sp>
        <p:nvSpPr>
          <p:cNvPr id="3" name="Content Placeholder 2"/>
          <p:cNvSpPr>
            <a:spLocks noGrp="1"/>
          </p:cNvSpPr>
          <p:nvPr>
            <p:ph idx="1"/>
          </p:nvPr>
        </p:nvSpPr>
        <p:spPr/>
        <p:txBody>
          <a:bodyPr/>
          <a:lstStyle/>
          <a:p>
            <a:r>
              <a:rPr lang="en-US" dirty="0"/>
              <a:t>In a communications satellite, a transponder gathers signals over a range of uplink frequencies and re-transmits them on a different set of downlink frequencies to receivers on Earth, often without changing the content of the received signal or signals. </a:t>
            </a:r>
          </a:p>
          <a:p>
            <a:r>
              <a:rPr lang="en-US" dirty="0"/>
              <a:t>This payload will be on all communication satellites.</a:t>
            </a:r>
          </a:p>
          <a:p>
            <a:r>
              <a:rPr lang="en-US" dirty="0"/>
              <a:t>2-26 transponders  (12 &amp; 24 being the most common numbers) operating in the C, Extended C , S and Ku-bands.</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25</a:t>
            </a:fld>
            <a:endParaRPr lang="en-US"/>
          </a:p>
        </p:txBody>
      </p:sp>
      <p:pic>
        <p:nvPicPr>
          <p:cNvPr id="5" name="Picture 1"/>
          <p:cNvPicPr>
            <a:picLocks noChangeAspect="1"/>
          </p:cNvPicPr>
          <p:nvPr/>
        </p:nvPicPr>
        <p:blipFill>
          <a:blip r:embed="rId2" cstate="screen"/>
          <a:srcRect/>
          <a:stretch>
            <a:fillRect/>
          </a:stretch>
        </p:blipFill>
        <p:spPr bwMode="auto">
          <a:xfrm>
            <a:off x="3352800" y="3867150"/>
            <a:ext cx="3277638" cy="21240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Transponder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26</a:t>
            </a:fld>
            <a:endParaRPr lang="en-US"/>
          </a:p>
        </p:txBody>
      </p:sp>
      <p:grpSp>
        <p:nvGrpSpPr>
          <p:cNvPr id="66" name="Group 65"/>
          <p:cNvGrpSpPr/>
          <p:nvPr/>
        </p:nvGrpSpPr>
        <p:grpSpPr>
          <a:xfrm>
            <a:off x="717042" y="1253057"/>
            <a:ext cx="7614122" cy="4443640"/>
            <a:chOff x="-111633" y="1253057"/>
            <a:chExt cx="7614122" cy="4443640"/>
          </a:xfrm>
        </p:grpSpPr>
        <p:sp>
          <p:nvSpPr>
            <p:cNvPr id="8" name="Line 23"/>
            <p:cNvSpPr>
              <a:spLocks noChangeShapeType="1"/>
            </p:cNvSpPr>
            <p:nvPr/>
          </p:nvSpPr>
          <p:spPr bwMode="auto">
            <a:xfrm flipV="1">
              <a:off x="1588632" y="1750240"/>
              <a:ext cx="216973" cy="0"/>
            </a:xfrm>
            <a:prstGeom prst="line">
              <a:avLst/>
            </a:prstGeom>
            <a:noFill/>
            <a:ln w="28575">
              <a:solidFill>
                <a:schemeClr val="tx1"/>
              </a:solidFill>
              <a:round/>
              <a:headEnd/>
              <a:tailEnd type="triangle" w="med" len="med"/>
            </a:ln>
          </p:spPr>
          <p:txBody>
            <a:bodyPr/>
            <a:lstStyle/>
            <a:p>
              <a:endParaRPr lang="en-US"/>
            </a:p>
          </p:txBody>
        </p:sp>
        <p:sp>
          <p:nvSpPr>
            <p:cNvPr id="9" name="Rounded Rectangle 6"/>
            <p:cNvSpPr/>
            <p:nvPr/>
          </p:nvSpPr>
          <p:spPr bwMode="auto">
            <a:xfrm>
              <a:off x="4222183" y="13494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Mixer</a:t>
              </a:r>
            </a:p>
            <a:p>
              <a:pPr algn="ctr">
                <a:defRPr/>
              </a:pPr>
              <a:endParaRPr lang="en-US" sz="1100" b="1" dirty="0">
                <a:solidFill>
                  <a:srgbClr val="FF0000"/>
                </a:solidFill>
              </a:endParaRPr>
            </a:p>
          </p:txBody>
        </p:sp>
        <p:sp>
          <p:nvSpPr>
            <p:cNvPr id="10" name="Line 23"/>
            <p:cNvSpPr>
              <a:spLocks noChangeShapeType="1"/>
            </p:cNvSpPr>
            <p:nvPr/>
          </p:nvSpPr>
          <p:spPr bwMode="auto">
            <a:xfrm flipV="1">
              <a:off x="5693907" y="1759765"/>
              <a:ext cx="216973" cy="0"/>
            </a:xfrm>
            <a:prstGeom prst="line">
              <a:avLst/>
            </a:prstGeom>
            <a:noFill/>
            <a:ln w="28575">
              <a:solidFill>
                <a:schemeClr val="tx1"/>
              </a:solidFill>
              <a:round/>
              <a:headEnd/>
              <a:tailEnd type="triangle" w="med" len="med"/>
            </a:ln>
          </p:spPr>
          <p:txBody>
            <a:bodyPr/>
            <a:lstStyle/>
            <a:p>
              <a:endParaRPr lang="en-US"/>
            </a:p>
          </p:txBody>
        </p:sp>
        <p:grpSp>
          <p:nvGrpSpPr>
            <p:cNvPr id="32" name="Group 18"/>
            <p:cNvGrpSpPr>
              <a:grpSpLocks/>
            </p:cNvGrpSpPr>
            <p:nvPr/>
          </p:nvGrpSpPr>
          <p:grpSpPr bwMode="auto">
            <a:xfrm>
              <a:off x="35535" y="1253057"/>
              <a:ext cx="258762" cy="498475"/>
              <a:chOff x="334" y="2913"/>
              <a:chExt cx="163" cy="314"/>
            </a:xfrm>
          </p:grpSpPr>
          <p:sp>
            <p:nvSpPr>
              <p:cNvPr id="33" name="Line 19"/>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34" name="Line 20"/>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35" name="Line 21"/>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36" name="Line 22"/>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sp>
          <p:nvSpPr>
            <p:cNvPr id="37" name="Line 23"/>
            <p:cNvSpPr>
              <a:spLocks noChangeShapeType="1"/>
            </p:cNvSpPr>
            <p:nvPr/>
          </p:nvSpPr>
          <p:spPr bwMode="auto">
            <a:xfrm flipV="1">
              <a:off x="151422" y="1751532"/>
              <a:ext cx="603250" cy="0"/>
            </a:xfrm>
            <a:prstGeom prst="line">
              <a:avLst/>
            </a:prstGeom>
            <a:noFill/>
            <a:ln w="28575">
              <a:solidFill>
                <a:schemeClr val="tx1"/>
              </a:solidFill>
              <a:round/>
              <a:headEnd/>
              <a:tailEnd type="triangle" w="med" len="med"/>
            </a:ln>
          </p:spPr>
          <p:txBody>
            <a:bodyPr/>
            <a:lstStyle/>
            <a:p>
              <a:endParaRPr lang="en-US"/>
            </a:p>
          </p:txBody>
        </p:sp>
        <p:sp>
          <p:nvSpPr>
            <p:cNvPr id="38" name="Rounded Rectangle 6">
              <a:hlinkClick r:id="rId3" action="ppaction://hlinksldjump"/>
            </p:cNvPr>
            <p:cNvSpPr/>
            <p:nvPr/>
          </p:nvSpPr>
          <p:spPr bwMode="auto">
            <a:xfrm>
              <a:off x="774133" y="13399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THS4513-SP</a:t>
              </a:r>
            </a:p>
            <a:p>
              <a:pPr algn="ctr">
                <a:defRPr/>
              </a:pPr>
              <a:r>
                <a:rPr lang="en-US" sz="1100" b="1" dirty="0">
                  <a:solidFill>
                    <a:srgbClr val="FF0000"/>
                  </a:solidFill>
                </a:rPr>
                <a:t>THS4304-SP</a:t>
              </a:r>
            </a:p>
            <a:p>
              <a:pPr algn="ctr">
                <a:defRPr/>
              </a:pPr>
              <a:r>
                <a:rPr lang="en-US" sz="1100" b="1" dirty="0">
                  <a:solidFill>
                    <a:srgbClr val="000000"/>
                  </a:solidFill>
                </a:rPr>
                <a:t>Band Pass Filter</a:t>
              </a:r>
              <a:endParaRPr lang="en-US" sz="1100" b="1" dirty="0">
                <a:solidFill>
                  <a:srgbClr val="FF0000"/>
                </a:solidFill>
              </a:endParaRPr>
            </a:p>
            <a:p>
              <a:pPr algn="ctr">
                <a:defRPr/>
              </a:pPr>
              <a:endParaRPr lang="en-US" sz="1100" b="1" dirty="0">
                <a:solidFill>
                  <a:srgbClr val="FF0000"/>
                </a:solidFill>
              </a:endParaRPr>
            </a:p>
          </p:txBody>
        </p:sp>
        <p:sp>
          <p:nvSpPr>
            <p:cNvPr id="39" name="Line 23"/>
            <p:cNvSpPr>
              <a:spLocks noChangeShapeType="1"/>
            </p:cNvSpPr>
            <p:nvPr/>
          </p:nvSpPr>
          <p:spPr bwMode="auto">
            <a:xfrm flipV="1">
              <a:off x="2264907" y="1750240"/>
              <a:ext cx="216973" cy="0"/>
            </a:xfrm>
            <a:prstGeom prst="line">
              <a:avLst/>
            </a:prstGeom>
            <a:noFill/>
            <a:ln w="28575">
              <a:solidFill>
                <a:schemeClr val="tx1"/>
              </a:solidFill>
              <a:round/>
              <a:headEnd/>
              <a:tailEnd type="triangle" w="med" len="med"/>
            </a:ln>
          </p:spPr>
          <p:txBody>
            <a:bodyPr/>
            <a:lstStyle/>
            <a:p>
              <a:endParaRPr lang="en-US"/>
            </a:p>
          </p:txBody>
        </p:sp>
        <p:sp>
          <p:nvSpPr>
            <p:cNvPr id="41" name="Line 23"/>
            <p:cNvSpPr>
              <a:spLocks noChangeShapeType="1"/>
            </p:cNvSpPr>
            <p:nvPr/>
          </p:nvSpPr>
          <p:spPr bwMode="auto">
            <a:xfrm flipV="1">
              <a:off x="3988932" y="1750240"/>
              <a:ext cx="216973" cy="0"/>
            </a:xfrm>
            <a:prstGeom prst="line">
              <a:avLst/>
            </a:prstGeom>
            <a:noFill/>
            <a:ln w="28575">
              <a:solidFill>
                <a:schemeClr val="tx1"/>
              </a:solidFill>
              <a:round/>
              <a:headEnd/>
              <a:tailEnd type="triangle" w="med" len="med"/>
            </a:ln>
          </p:spPr>
          <p:txBody>
            <a:bodyPr/>
            <a:lstStyle/>
            <a:p>
              <a:endParaRPr lang="en-US"/>
            </a:p>
          </p:txBody>
        </p:sp>
        <p:sp>
          <p:nvSpPr>
            <p:cNvPr id="46" name="TextBox 45"/>
            <p:cNvSpPr txBox="1"/>
            <p:nvPr/>
          </p:nvSpPr>
          <p:spPr>
            <a:xfrm>
              <a:off x="-111633" y="1839124"/>
              <a:ext cx="595035" cy="253916"/>
            </a:xfrm>
            <a:prstGeom prst="rect">
              <a:avLst/>
            </a:prstGeom>
            <a:noFill/>
          </p:spPr>
          <p:txBody>
            <a:bodyPr wrap="none" rtlCol="0">
              <a:spAutoFit/>
            </a:bodyPr>
            <a:lstStyle/>
            <a:p>
              <a:r>
                <a:rPr lang="en-US" sz="1050" b="1" dirty="0">
                  <a:solidFill>
                    <a:srgbClr val="000000"/>
                  </a:solidFill>
                  <a:latin typeface="+mn-lt"/>
                  <a:cs typeface="Arial" charset="0"/>
                </a:rPr>
                <a:t>Uplink</a:t>
              </a:r>
            </a:p>
          </p:txBody>
        </p:sp>
        <p:sp>
          <p:nvSpPr>
            <p:cNvPr id="47" name="Rounded Rectangle 6">
              <a:hlinkClick r:id="rId4" action="ppaction://hlinksldjump"/>
            </p:cNvPr>
            <p:cNvSpPr/>
            <p:nvPr/>
          </p:nvSpPr>
          <p:spPr bwMode="auto">
            <a:xfrm>
              <a:off x="2498158" y="13304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LMH6628QML</a:t>
              </a:r>
            </a:p>
            <a:p>
              <a:pPr algn="ctr">
                <a:defRPr/>
              </a:pPr>
              <a:r>
                <a:rPr lang="en-US" sz="1100" b="1" dirty="0">
                  <a:solidFill>
                    <a:srgbClr val="0070C0"/>
                  </a:solidFill>
                </a:rPr>
                <a:t>LMH6702QML</a:t>
              </a:r>
            </a:p>
            <a:p>
              <a:pPr algn="ctr">
                <a:defRPr/>
              </a:pPr>
              <a:r>
                <a:rPr lang="en-US" sz="1100" b="1" dirty="0">
                  <a:solidFill>
                    <a:srgbClr val="000000"/>
                  </a:solidFill>
                </a:rPr>
                <a:t>Low Noise Amplifier</a:t>
              </a:r>
              <a:endParaRPr lang="en-US" sz="1100" b="1" dirty="0">
                <a:solidFill>
                  <a:srgbClr val="FF0000"/>
                </a:solidFill>
              </a:endParaRPr>
            </a:p>
          </p:txBody>
        </p:sp>
        <p:sp>
          <p:nvSpPr>
            <p:cNvPr id="48" name="Rounded Rectangle 6"/>
            <p:cNvSpPr/>
            <p:nvPr/>
          </p:nvSpPr>
          <p:spPr bwMode="auto">
            <a:xfrm>
              <a:off x="5936683" y="13590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Demodulator</a:t>
              </a:r>
            </a:p>
            <a:p>
              <a:pPr algn="ctr">
                <a:defRPr/>
              </a:pPr>
              <a:endParaRPr lang="en-US" sz="1100" b="1" dirty="0">
                <a:solidFill>
                  <a:srgbClr val="FF0000"/>
                </a:solidFill>
              </a:endParaRPr>
            </a:p>
          </p:txBody>
        </p:sp>
        <p:sp>
          <p:nvSpPr>
            <p:cNvPr id="49" name="Rounded Rectangle 6">
              <a:hlinkClick r:id="rId3" action="ppaction://hlinksldjump"/>
            </p:cNvPr>
            <p:cNvSpPr/>
            <p:nvPr/>
          </p:nvSpPr>
          <p:spPr bwMode="auto">
            <a:xfrm>
              <a:off x="5965258" y="25020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THS4513</a:t>
              </a:r>
            </a:p>
            <a:p>
              <a:pPr algn="ctr">
                <a:defRPr/>
              </a:pPr>
              <a:r>
                <a:rPr lang="en-US" sz="1100" b="1" dirty="0">
                  <a:solidFill>
                    <a:srgbClr val="FF0000"/>
                  </a:solidFill>
                </a:rPr>
                <a:t>THS4304</a:t>
              </a:r>
            </a:p>
            <a:p>
              <a:pPr algn="ctr">
                <a:defRPr/>
              </a:pPr>
              <a:r>
                <a:rPr lang="en-US" sz="1100" b="1" dirty="0">
                  <a:solidFill>
                    <a:srgbClr val="000000"/>
                  </a:solidFill>
                </a:rPr>
                <a:t>Band Pass Filter</a:t>
              </a:r>
              <a:endParaRPr lang="en-US" sz="1100" b="1" dirty="0">
                <a:solidFill>
                  <a:srgbClr val="FF0000"/>
                </a:solidFill>
              </a:endParaRPr>
            </a:p>
            <a:p>
              <a:pPr algn="ctr">
                <a:defRPr/>
              </a:pPr>
              <a:endParaRPr lang="en-US" sz="1100" b="1" dirty="0">
                <a:solidFill>
                  <a:srgbClr val="FF0000"/>
                </a:solidFill>
              </a:endParaRPr>
            </a:p>
          </p:txBody>
        </p:sp>
        <p:sp>
          <p:nvSpPr>
            <p:cNvPr id="50" name="Rounded Rectangle 6"/>
            <p:cNvSpPr/>
            <p:nvPr/>
          </p:nvSpPr>
          <p:spPr bwMode="auto">
            <a:xfrm>
              <a:off x="5993833" y="3673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Modulator</a:t>
              </a:r>
            </a:p>
            <a:p>
              <a:pPr algn="ctr">
                <a:defRPr/>
              </a:pPr>
              <a:endParaRPr lang="en-US" sz="1100" b="1" dirty="0">
                <a:solidFill>
                  <a:srgbClr val="FF0000"/>
                </a:solidFill>
              </a:endParaRPr>
            </a:p>
          </p:txBody>
        </p:sp>
        <p:sp>
          <p:nvSpPr>
            <p:cNvPr id="51" name="Rounded Rectangle 6"/>
            <p:cNvSpPr/>
            <p:nvPr/>
          </p:nvSpPr>
          <p:spPr bwMode="auto">
            <a:xfrm>
              <a:off x="6022408" y="48737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Power Amplifier</a:t>
              </a:r>
            </a:p>
            <a:p>
              <a:pPr algn="ctr">
                <a:defRPr/>
              </a:pPr>
              <a:endParaRPr lang="en-US" sz="1100" b="1" dirty="0">
                <a:solidFill>
                  <a:srgbClr val="FF0000"/>
                </a:solidFill>
              </a:endParaRPr>
            </a:p>
          </p:txBody>
        </p:sp>
        <p:sp>
          <p:nvSpPr>
            <p:cNvPr id="52" name="Line 23"/>
            <p:cNvSpPr>
              <a:spLocks noChangeShapeType="1"/>
            </p:cNvSpPr>
            <p:nvPr/>
          </p:nvSpPr>
          <p:spPr bwMode="auto">
            <a:xfrm flipV="1">
              <a:off x="5342547" y="5351982"/>
              <a:ext cx="603250" cy="0"/>
            </a:xfrm>
            <a:prstGeom prst="line">
              <a:avLst/>
            </a:prstGeom>
            <a:noFill/>
            <a:ln w="28575">
              <a:solidFill>
                <a:schemeClr val="tx1"/>
              </a:solidFill>
              <a:round/>
              <a:headEnd/>
              <a:tailEnd type="triangle" w="med" len="med"/>
            </a:ln>
            <a:scene3d>
              <a:camera prst="orthographicFront">
                <a:rot lat="0" lon="0" rev="10799999"/>
              </a:camera>
              <a:lightRig rig="threePt" dir="t"/>
            </a:scene3d>
          </p:spPr>
          <p:txBody>
            <a:bodyPr/>
            <a:lstStyle/>
            <a:p>
              <a:pPr algn="r"/>
              <a:endParaRPr lang="en-US" dirty="0"/>
            </a:p>
          </p:txBody>
        </p:sp>
        <p:grpSp>
          <p:nvGrpSpPr>
            <p:cNvPr id="53" name="Group 18"/>
            <p:cNvGrpSpPr>
              <a:grpSpLocks/>
            </p:cNvGrpSpPr>
            <p:nvPr/>
          </p:nvGrpSpPr>
          <p:grpSpPr bwMode="auto">
            <a:xfrm>
              <a:off x="5302860" y="4777307"/>
              <a:ext cx="258762" cy="498475"/>
              <a:chOff x="334" y="2913"/>
              <a:chExt cx="163" cy="314"/>
            </a:xfrm>
          </p:grpSpPr>
          <p:sp>
            <p:nvSpPr>
              <p:cNvPr id="54" name="Line 19"/>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55" name="Line 20"/>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56" name="Line 21"/>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57" name="Line 22"/>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sp>
          <p:nvSpPr>
            <p:cNvPr id="58" name="TextBox 57"/>
            <p:cNvSpPr txBox="1"/>
            <p:nvPr/>
          </p:nvSpPr>
          <p:spPr>
            <a:xfrm>
              <a:off x="5241417" y="5382424"/>
              <a:ext cx="780983" cy="253916"/>
            </a:xfrm>
            <a:prstGeom prst="rect">
              <a:avLst/>
            </a:prstGeom>
            <a:noFill/>
          </p:spPr>
          <p:txBody>
            <a:bodyPr wrap="none" rtlCol="0">
              <a:spAutoFit/>
            </a:bodyPr>
            <a:lstStyle/>
            <a:p>
              <a:r>
                <a:rPr lang="en-US" sz="1050" b="1" dirty="0">
                  <a:solidFill>
                    <a:srgbClr val="000000"/>
                  </a:solidFill>
                  <a:latin typeface="+mn-lt"/>
                  <a:cs typeface="Arial" charset="0"/>
                </a:rPr>
                <a:t>Downlink</a:t>
              </a:r>
            </a:p>
          </p:txBody>
        </p:sp>
        <p:sp>
          <p:nvSpPr>
            <p:cNvPr id="59" name="Rounded Rectangle 6"/>
            <p:cNvSpPr/>
            <p:nvPr/>
          </p:nvSpPr>
          <p:spPr bwMode="auto">
            <a:xfrm>
              <a:off x="4260283" y="36640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Oscillator</a:t>
              </a:r>
            </a:p>
            <a:p>
              <a:pPr algn="ctr">
                <a:defRPr/>
              </a:pPr>
              <a:endParaRPr lang="en-US" sz="1100" b="1" dirty="0">
                <a:solidFill>
                  <a:srgbClr val="FF0000"/>
                </a:solidFill>
              </a:endParaRPr>
            </a:p>
          </p:txBody>
        </p:sp>
        <p:sp>
          <p:nvSpPr>
            <p:cNvPr id="60" name="Rounded Rectangle 6">
              <a:hlinkClick r:id="rId4" action="ppaction://hlinksldjump"/>
            </p:cNvPr>
            <p:cNvSpPr/>
            <p:nvPr/>
          </p:nvSpPr>
          <p:spPr bwMode="auto">
            <a:xfrm>
              <a:off x="4231708" y="24829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LMH6628QML</a:t>
              </a:r>
            </a:p>
            <a:p>
              <a:pPr algn="ctr">
                <a:defRPr/>
              </a:pPr>
              <a:r>
                <a:rPr lang="en-US" sz="1100" b="1" dirty="0">
                  <a:solidFill>
                    <a:srgbClr val="0070C0"/>
                  </a:solidFill>
                </a:rPr>
                <a:t>LMH6702QML</a:t>
              </a:r>
            </a:p>
            <a:p>
              <a:pPr algn="ctr">
                <a:defRPr/>
              </a:pPr>
              <a:r>
                <a:rPr lang="en-US" sz="1100" b="1" dirty="0">
                  <a:solidFill>
                    <a:srgbClr val="000000"/>
                  </a:solidFill>
                </a:rPr>
                <a:t>Low Noise Amplifier</a:t>
              </a:r>
              <a:endParaRPr lang="en-US" sz="1100" b="1" dirty="0">
                <a:solidFill>
                  <a:srgbClr val="FF0000"/>
                </a:solidFill>
              </a:endParaRPr>
            </a:p>
            <a:p>
              <a:pPr algn="ctr">
                <a:defRPr/>
              </a:pPr>
              <a:endParaRPr lang="en-US" sz="1100" b="1" dirty="0">
                <a:solidFill>
                  <a:srgbClr val="FF0000"/>
                </a:solidFill>
              </a:endParaRPr>
            </a:p>
          </p:txBody>
        </p:sp>
        <p:cxnSp>
          <p:nvCxnSpPr>
            <p:cNvPr id="62" name="Straight Arrow Connector 61"/>
            <p:cNvCxnSpPr/>
            <p:nvPr/>
          </p:nvCxnSpPr>
          <p:spPr>
            <a:xfrm rot="16200000" flipH="1">
              <a:off x="6564325" y="3494520"/>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6583375" y="4675620"/>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flipH="1">
              <a:off x="6526225" y="2332470"/>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3665407" y="1409113"/>
              <a:ext cx="159511" cy="187326"/>
            </a:xfrm>
            <a:prstGeom prst="rect">
              <a:avLst/>
            </a:prstGeom>
            <a:noFill/>
            <a:ln w="9525">
              <a:noFill/>
              <a:miter lim="800000"/>
              <a:headEnd/>
              <a:tailEnd/>
            </a:ln>
          </p:spPr>
        </p:pic>
        <p:cxnSp>
          <p:nvCxnSpPr>
            <p:cNvPr id="67" name="Straight Arrow Connector 66"/>
            <p:cNvCxnSpPr>
              <a:stCxn id="60" idx="0"/>
              <a:endCxn id="9" idx="2"/>
            </p:cNvCxnSpPr>
            <p:nvPr/>
          </p:nvCxnSpPr>
          <p:spPr>
            <a:xfrm rot="16200000" flipV="1">
              <a:off x="4811726" y="2322946"/>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V="1">
              <a:off x="4802201" y="3456421"/>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446582" y="2561638"/>
              <a:ext cx="159511" cy="187326"/>
            </a:xfrm>
            <a:prstGeom prst="rect">
              <a:avLst/>
            </a:prstGeom>
            <a:noFill/>
            <a:ln w="9525">
              <a:noFill/>
              <a:miter lim="800000"/>
              <a:headEnd/>
              <a:tailEnd/>
            </a:ln>
          </p:spPr>
        </p:pic>
        <p:pic>
          <p:nvPicPr>
            <p:cNvPr id="71"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018207" y="2552113"/>
              <a:ext cx="159511" cy="187326"/>
            </a:xfrm>
            <a:prstGeom prst="rect">
              <a:avLst/>
            </a:prstGeom>
            <a:noFill/>
            <a:ln w="9525">
              <a:noFill/>
              <a:miter lim="800000"/>
              <a:headEnd/>
              <a:tailEnd/>
            </a:ln>
          </p:spPr>
        </p:pic>
        <p:pic>
          <p:nvPicPr>
            <p:cNvPr id="72"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1816302" y="1413455"/>
              <a:ext cx="160722" cy="155668"/>
            </a:xfrm>
            <a:prstGeom prst="rect">
              <a:avLst/>
            </a:prstGeom>
            <a:noFill/>
            <a:ln w="9525">
              <a:noFill/>
              <a:miter lim="800000"/>
              <a:headEnd/>
              <a:tailEnd/>
            </a:ln>
          </p:spPr>
        </p:pic>
      </p:grpSp>
      <p:sp>
        <p:nvSpPr>
          <p:cNvPr id="61" name="U-Turn Arrow 60">
            <a:hlinkClick r:id="rId7"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76" name="Group 75"/>
          <p:cNvGrpSpPr/>
          <p:nvPr/>
        </p:nvGrpSpPr>
        <p:grpSpPr>
          <a:xfrm>
            <a:off x="7543800" y="5924550"/>
            <a:ext cx="577402" cy="390555"/>
            <a:chOff x="7543800" y="5924550"/>
            <a:chExt cx="577402" cy="390555"/>
          </a:xfrm>
        </p:grpSpPr>
        <p:sp>
          <p:nvSpPr>
            <p:cNvPr id="74" name="U-Turn Arrow 73">
              <a:hlinkClick r:id="rId8" action="ppaction://hlinksldjump"/>
            </p:cNvPr>
            <p:cNvSpPr/>
            <p:nvPr/>
          </p:nvSpPr>
          <p:spPr>
            <a:xfrm>
              <a:off x="7629525"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000" b="1" dirty="0">
                <a:solidFill>
                  <a:schemeClr val="tx1"/>
                </a:solidFill>
              </a:endParaRPr>
            </a:p>
          </p:txBody>
        </p:sp>
        <p:sp>
          <p:nvSpPr>
            <p:cNvPr id="75" name="TextBox 74"/>
            <p:cNvSpPr txBox="1"/>
            <p:nvPr/>
          </p:nvSpPr>
          <p:spPr>
            <a:xfrm>
              <a:off x="7543800" y="6115050"/>
              <a:ext cx="577402" cy="200055"/>
            </a:xfrm>
            <a:prstGeom prst="rect">
              <a:avLst/>
            </a:prstGeom>
            <a:noFill/>
          </p:spPr>
          <p:txBody>
            <a:bodyPr wrap="none" rtlCol="0">
              <a:spAutoFit/>
            </a:bodyPr>
            <a:lstStyle/>
            <a:p>
              <a:r>
                <a:rPr lang="en-US" sz="700" b="1" dirty="0">
                  <a:latin typeface="+mn-lt"/>
                </a:rPr>
                <a:t>Payloads</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Lunar Ranging Instrument</a:t>
            </a:r>
          </a:p>
        </p:txBody>
      </p:sp>
      <p:sp>
        <p:nvSpPr>
          <p:cNvPr id="3" name="Content Placeholder 2"/>
          <p:cNvSpPr>
            <a:spLocks noGrp="1"/>
          </p:cNvSpPr>
          <p:nvPr>
            <p:ph idx="1"/>
          </p:nvPr>
        </p:nvSpPr>
        <p:spPr/>
        <p:txBody>
          <a:bodyPr/>
          <a:lstStyle/>
          <a:p>
            <a:r>
              <a:rPr lang="en-US" dirty="0"/>
              <a:t>Lunar Laser Ranging Instrument (LLRI) is aimed to study the topography of the Moon’s surface and its gravitational field by precisely measuring the altitude from a polar orbit around the Moon. </a:t>
            </a:r>
          </a:p>
          <a:p>
            <a:r>
              <a:rPr lang="en-US" dirty="0"/>
              <a:t>Altimetry data close to the poles of the Moon would also be available from the instrument.</a:t>
            </a:r>
          </a:p>
          <a:p>
            <a:r>
              <a:rPr lang="en-US" dirty="0"/>
              <a:t>Performs a very crucial task in Moon orbiters.</a:t>
            </a:r>
          </a:p>
          <a:p>
            <a:endParaRPr lang="en-US" dirty="0"/>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27</a:t>
            </a:fld>
            <a:endParaRPr lang="en-US"/>
          </a:p>
        </p:txBody>
      </p:sp>
      <p:pic>
        <p:nvPicPr>
          <p:cNvPr id="5" name="Picture 1"/>
          <p:cNvPicPr>
            <a:picLocks noChangeAspect="1"/>
          </p:cNvPicPr>
          <p:nvPr/>
        </p:nvPicPr>
        <p:blipFill>
          <a:blip r:embed="rId2" cstate="screen"/>
          <a:srcRect/>
          <a:stretch>
            <a:fillRect/>
          </a:stretch>
        </p:blipFill>
        <p:spPr bwMode="auto">
          <a:xfrm>
            <a:off x="2686050" y="3438525"/>
            <a:ext cx="3867150" cy="27813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Lunar Ranging Instrument</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28</a:t>
            </a:fld>
            <a:endParaRPr lang="en-US"/>
          </a:p>
        </p:txBody>
      </p:sp>
      <p:sp>
        <p:nvSpPr>
          <p:cNvPr id="46" name="Rounded Rectangle 45"/>
          <p:cNvSpPr/>
          <p:nvPr/>
        </p:nvSpPr>
        <p:spPr bwMode="auto">
          <a:xfrm>
            <a:off x="2521886" y="1057377"/>
            <a:ext cx="1430989"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rgbClr val="000000"/>
              </a:solidFill>
            </a:endParaRPr>
          </a:p>
          <a:p>
            <a:pPr algn="ctr">
              <a:defRPr/>
            </a:pPr>
            <a:r>
              <a:rPr lang="en-US" sz="1100" b="1" dirty="0">
                <a:solidFill>
                  <a:srgbClr val="000000"/>
                </a:solidFill>
              </a:rPr>
              <a:t>Receiver Electronics</a:t>
            </a:r>
          </a:p>
          <a:p>
            <a:pPr algn="ctr">
              <a:defRPr/>
            </a:pPr>
            <a:endParaRPr lang="en-US" sz="1100" b="1" dirty="0">
              <a:solidFill>
                <a:srgbClr val="000000"/>
              </a:solidFill>
            </a:endParaRPr>
          </a:p>
        </p:txBody>
      </p:sp>
      <p:sp>
        <p:nvSpPr>
          <p:cNvPr id="47" name="Line 23"/>
          <p:cNvSpPr>
            <a:spLocks noChangeShapeType="1"/>
          </p:cNvSpPr>
          <p:nvPr/>
        </p:nvSpPr>
        <p:spPr bwMode="auto">
          <a:xfrm flipV="1">
            <a:off x="1902957" y="142639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49" name="Rounded Rectangle 6"/>
          <p:cNvSpPr/>
          <p:nvPr/>
        </p:nvSpPr>
        <p:spPr bwMode="auto">
          <a:xfrm>
            <a:off x="4188902" y="1028701"/>
            <a:ext cx="1685373" cy="866860"/>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rgbClr val="000000"/>
              </a:solidFill>
            </a:endParaRPr>
          </a:p>
          <a:p>
            <a:pPr algn="ctr">
              <a:defRPr/>
            </a:pPr>
            <a:r>
              <a:rPr lang="en-US" sz="1100" b="1" dirty="0">
                <a:solidFill>
                  <a:srgbClr val="000000"/>
                </a:solidFill>
              </a:rPr>
              <a:t>FPGA</a:t>
            </a:r>
            <a:endParaRPr lang="en-US" sz="1100" b="1" dirty="0">
              <a:solidFill>
                <a:srgbClr val="FF0000"/>
              </a:solidFill>
            </a:endParaRPr>
          </a:p>
          <a:p>
            <a:pPr algn="ctr">
              <a:defRPr/>
            </a:pPr>
            <a:endParaRPr lang="en-US" sz="1100" b="1" dirty="0">
              <a:solidFill>
                <a:srgbClr val="000000"/>
              </a:solidFill>
            </a:endParaRPr>
          </a:p>
        </p:txBody>
      </p:sp>
      <p:sp>
        <p:nvSpPr>
          <p:cNvPr id="50" name="Line 23"/>
          <p:cNvSpPr>
            <a:spLocks noChangeShapeType="1"/>
          </p:cNvSpPr>
          <p:nvPr/>
        </p:nvSpPr>
        <p:spPr bwMode="auto">
          <a:xfrm flipV="1">
            <a:off x="189522" y="1218132"/>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1" name="Rounded Rectangle 6"/>
          <p:cNvSpPr/>
          <p:nvPr/>
        </p:nvSpPr>
        <p:spPr bwMode="auto">
          <a:xfrm>
            <a:off x="802708" y="10161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rgbClr val="000000"/>
              </a:solidFill>
            </a:endParaRPr>
          </a:p>
          <a:p>
            <a:pPr algn="ctr">
              <a:defRPr/>
            </a:pPr>
            <a:r>
              <a:rPr lang="en-US" sz="1100" b="1" dirty="0">
                <a:solidFill>
                  <a:srgbClr val="000000"/>
                </a:solidFill>
              </a:rPr>
              <a:t>Receiver Telescope </a:t>
            </a:r>
            <a:endParaRPr lang="en-US" sz="1100" b="1" dirty="0">
              <a:solidFill>
                <a:srgbClr val="FF0000"/>
              </a:solidFill>
            </a:endParaRPr>
          </a:p>
          <a:p>
            <a:pPr algn="ctr">
              <a:defRPr/>
            </a:pPr>
            <a:endParaRPr lang="en-US" sz="1100" b="1" dirty="0">
              <a:solidFill>
                <a:srgbClr val="FF0000"/>
              </a:solidFill>
            </a:endParaRPr>
          </a:p>
        </p:txBody>
      </p:sp>
      <p:sp>
        <p:nvSpPr>
          <p:cNvPr id="52" name="Line 23"/>
          <p:cNvSpPr>
            <a:spLocks noChangeShapeType="1"/>
          </p:cNvSpPr>
          <p:nvPr/>
        </p:nvSpPr>
        <p:spPr bwMode="auto">
          <a:xfrm flipV="1">
            <a:off x="2312532" y="144544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3" name="Line 23"/>
          <p:cNvSpPr>
            <a:spLocks noChangeShapeType="1"/>
          </p:cNvSpPr>
          <p:nvPr/>
        </p:nvSpPr>
        <p:spPr bwMode="auto">
          <a:xfrm flipV="1">
            <a:off x="3941307" y="140734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4" name="Line 23"/>
          <p:cNvSpPr>
            <a:spLocks noChangeShapeType="1"/>
          </p:cNvSpPr>
          <p:nvPr/>
        </p:nvSpPr>
        <p:spPr bwMode="auto">
          <a:xfrm flipV="1">
            <a:off x="189522" y="1370532"/>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5" name="Line 23"/>
          <p:cNvSpPr>
            <a:spLocks noChangeShapeType="1"/>
          </p:cNvSpPr>
          <p:nvPr/>
        </p:nvSpPr>
        <p:spPr bwMode="auto">
          <a:xfrm flipV="1">
            <a:off x="189522" y="1513407"/>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6" name="Line 23"/>
          <p:cNvSpPr>
            <a:spLocks noChangeShapeType="1"/>
          </p:cNvSpPr>
          <p:nvPr/>
        </p:nvSpPr>
        <p:spPr bwMode="auto">
          <a:xfrm flipV="1">
            <a:off x="179997" y="1646757"/>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7" name="Rounded Rectangle 6"/>
          <p:cNvSpPr/>
          <p:nvPr/>
        </p:nvSpPr>
        <p:spPr bwMode="auto">
          <a:xfrm>
            <a:off x="802708" y="19400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rgbClr val="000000"/>
              </a:solidFill>
            </a:endParaRPr>
          </a:p>
          <a:p>
            <a:pPr algn="ctr">
              <a:defRPr/>
            </a:pPr>
            <a:r>
              <a:rPr lang="en-US" sz="1100" b="1" dirty="0">
                <a:solidFill>
                  <a:srgbClr val="000000"/>
                </a:solidFill>
              </a:rPr>
              <a:t>Laser Beam Emitter </a:t>
            </a:r>
            <a:endParaRPr lang="en-US" sz="1100" b="1" dirty="0">
              <a:solidFill>
                <a:srgbClr val="FF0000"/>
              </a:solidFill>
            </a:endParaRPr>
          </a:p>
          <a:p>
            <a:pPr algn="ctr">
              <a:defRPr/>
            </a:pPr>
            <a:endParaRPr lang="en-US" sz="1100" b="1" dirty="0">
              <a:solidFill>
                <a:srgbClr val="FF0000"/>
              </a:solidFill>
            </a:endParaRPr>
          </a:p>
        </p:txBody>
      </p:sp>
      <p:sp>
        <p:nvSpPr>
          <p:cNvPr id="58" name="Line 23"/>
          <p:cNvSpPr>
            <a:spLocks noChangeShapeType="1"/>
          </p:cNvSpPr>
          <p:nvPr/>
        </p:nvSpPr>
        <p:spPr bwMode="auto">
          <a:xfrm rot="10800000" flipV="1">
            <a:off x="160947" y="2056332"/>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9" name="Line 23"/>
          <p:cNvSpPr>
            <a:spLocks noChangeShapeType="1"/>
          </p:cNvSpPr>
          <p:nvPr/>
        </p:nvSpPr>
        <p:spPr bwMode="auto">
          <a:xfrm rot="10800000" flipV="1">
            <a:off x="160947" y="2208732"/>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60" name="Line 23"/>
          <p:cNvSpPr>
            <a:spLocks noChangeShapeType="1"/>
          </p:cNvSpPr>
          <p:nvPr/>
        </p:nvSpPr>
        <p:spPr bwMode="auto">
          <a:xfrm rot="10800000" flipV="1">
            <a:off x="160947" y="2351607"/>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61" name="Line 23"/>
          <p:cNvSpPr>
            <a:spLocks noChangeShapeType="1"/>
          </p:cNvSpPr>
          <p:nvPr/>
        </p:nvSpPr>
        <p:spPr bwMode="auto">
          <a:xfrm rot="10800000" flipV="1">
            <a:off x="151422" y="2484957"/>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62" name="TextBox 29"/>
          <p:cNvSpPr txBox="1">
            <a:spLocks noChangeArrowheads="1"/>
          </p:cNvSpPr>
          <p:nvPr/>
        </p:nvSpPr>
        <p:spPr bwMode="auto">
          <a:xfrm>
            <a:off x="123825" y="2913063"/>
            <a:ext cx="4354513" cy="261610"/>
          </a:xfrm>
          <a:prstGeom prst="rect">
            <a:avLst/>
          </a:prstGeom>
          <a:noFill/>
          <a:ln w="9525">
            <a:solidFill>
              <a:schemeClr val="tx1"/>
            </a:solidFill>
            <a:miter lim="800000"/>
            <a:headEnd/>
            <a:tailEnd/>
          </a:ln>
        </p:spPr>
        <p:txBody>
          <a:bodyPr>
            <a:spAutoFit/>
          </a:bodyPr>
          <a:lstStyle/>
          <a:p>
            <a:r>
              <a:rPr lang="en-US" sz="1100" b="1" dirty="0">
                <a:latin typeface="+mn-lt"/>
              </a:rPr>
              <a:t>Block schematic diagram of LLRI system.</a:t>
            </a:r>
          </a:p>
        </p:txBody>
      </p:sp>
      <p:sp>
        <p:nvSpPr>
          <p:cNvPr id="63" name="Line 23"/>
          <p:cNvSpPr>
            <a:spLocks noChangeShapeType="1"/>
          </p:cNvSpPr>
          <p:nvPr/>
        </p:nvSpPr>
        <p:spPr bwMode="auto">
          <a:xfrm flipV="1">
            <a:off x="5855832" y="1454965"/>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64" name="Rounded Rectangle 63"/>
          <p:cNvSpPr/>
          <p:nvPr/>
        </p:nvSpPr>
        <p:spPr bwMode="auto">
          <a:xfrm>
            <a:off x="273986" y="4391127"/>
            <a:ext cx="1430989"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rgbClr val="000000"/>
              </a:solidFill>
            </a:endParaRPr>
          </a:p>
          <a:p>
            <a:pPr algn="ctr">
              <a:defRPr/>
            </a:pPr>
            <a:r>
              <a:rPr lang="en-US" sz="1100" b="1" dirty="0">
                <a:solidFill>
                  <a:srgbClr val="000000"/>
                </a:solidFill>
              </a:rPr>
              <a:t>Avalanche Photodiode</a:t>
            </a:r>
          </a:p>
        </p:txBody>
      </p:sp>
      <p:sp>
        <p:nvSpPr>
          <p:cNvPr id="66" name="Line 23"/>
          <p:cNvSpPr>
            <a:spLocks noChangeShapeType="1"/>
          </p:cNvSpPr>
          <p:nvPr/>
        </p:nvSpPr>
        <p:spPr bwMode="auto">
          <a:xfrm flipV="1">
            <a:off x="1693407" y="476014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67" name="Line 23"/>
          <p:cNvSpPr>
            <a:spLocks noChangeShapeType="1"/>
          </p:cNvSpPr>
          <p:nvPr/>
        </p:nvSpPr>
        <p:spPr bwMode="auto">
          <a:xfrm flipV="1">
            <a:off x="3369807" y="476014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70" name="Rounded Rectangle 6"/>
          <p:cNvSpPr/>
          <p:nvPr/>
        </p:nvSpPr>
        <p:spPr bwMode="auto">
          <a:xfrm>
            <a:off x="7013008" y="43498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endParaRPr lang="en-US" sz="1100" b="1" dirty="0">
              <a:solidFill>
                <a:schemeClr val="tx1"/>
              </a:solidFill>
            </a:endParaRPr>
          </a:p>
          <a:p>
            <a:pPr algn="ctr"/>
            <a:r>
              <a:rPr lang="en-US" sz="1100" b="1" dirty="0">
                <a:solidFill>
                  <a:schemeClr val="tx1"/>
                </a:solidFill>
              </a:rPr>
              <a:t>CFD</a:t>
            </a:r>
          </a:p>
          <a:p>
            <a:pPr algn="ctr"/>
            <a:r>
              <a:rPr lang="en-US" sz="1100" b="1" dirty="0">
                <a:solidFill>
                  <a:schemeClr val="tx1"/>
                </a:solidFill>
              </a:rPr>
              <a:t> (constant fraction </a:t>
            </a:r>
          </a:p>
          <a:p>
            <a:pPr algn="ctr"/>
            <a:r>
              <a:rPr lang="en-US" sz="1100" b="1" dirty="0">
                <a:solidFill>
                  <a:schemeClr val="tx1"/>
                </a:solidFill>
              </a:rPr>
              <a:t>digitizer)</a:t>
            </a:r>
          </a:p>
          <a:p>
            <a:pPr algn="ctr">
              <a:defRPr/>
            </a:pPr>
            <a:endParaRPr lang="en-US" sz="1100" b="1" dirty="0">
              <a:solidFill>
                <a:schemeClr val="tx1"/>
              </a:solidFill>
            </a:endParaRPr>
          </a:p>
        </p:txBody>
      </p:sp>
      <p:sp>
        <p:nvSpPr>
          <p:cNvPr id="72" name="Line 23"/>
          <p:cNvSpPr>
            <a:spLocks noChangeShapeType="1"/>
          </p:cNvSpPr>
          <p:nvPr/>
        </p:nvSpPr>
        <p:spPr bwMode="auto">
          <a:xfrm flipV="1">
            <a:off x="6789282" y="4731565"/>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73" name="Rounded Rectangle 6"/>
          <p:cNvSpPr/>
          <p:nvPr/>
        </p:nvSpPr>
        <p:spPr bwMode="auto">
          <a:xfrm>
            <a:off x="6993958" y="33116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Peak Detector</a:t>
            </a:r>
          </a:p>
        </p:txBody>
      </p:sp>
      <p:sp>
        <p:nvSpPr>
          <p:cNvPr id="74" name="Line 23"/>
          <p:cNvSpPr>
            <a:spLocks noChangeShapeType="1"/>
          </p:cNvSpPr>
          <p:nvPr/>
        </p:nvSpPr>
        <p:spPr bwMode="auto">
          <a:xfrm rot="16200000" flipV="1">
            <a:off x="7579857" y="4236265"/>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77" name="Line 23"/>
          <p:cNvSpPr>
            <a:spLocks noChangeShapeType="1"/>
          </p:cNvSpPr>
          <p:nvPr/>
        </p:nvSpPr>
        <p:spPr bwMode="auto">
          <a:xfrm flipV="1">
            <a:off x="8484732" y="476014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78" name="TextBox 47"/>
          <p:cNvSpPr txBox="1">
            <a:spLocks noChangeArrowheads="1"/>
          </p:cNvSpPr>
          <p:nvPr/>
        </p:nvSpPr>
        <p:spPr bwMode="auto">
          <a:xfrm>
            <a:off x="200025" y="5761038"/>
            <a:ext cx="5934075" cy="261610"/>
          </a:xfrm>
          <a:prstGeom prst="rect">
            <a:avLst/>
          </a:prstGeom>
          <a:noFill/>
          <a:ln w="9525">
            <a:solidFill>
              <a:schemeClr val="tx1"/>
            </a:solidFill>
            <a:miter lim="800000"/>
            <a:headEnd/>
            <a:tailEnd/>
          </a:ln>
        </p:spPr>
        <p:txBody>
          <a:bodyPr>
            <a:spAutoFit/>
          </a:bodyPr>
          <a:lstStyle/>
          <a:p>
            <a:r>
              <a:rPr lang="en-US" sz="1100" b="1" dirty="0">
                <a:latin typeface="+mn-lt"/>
              </a:rPr>
              <a:t>Block schematic diagram of Front end Receiver Electronics</a:t>
            </a:r>
          </a:p>
        </p:txBody>
      </p:sp>
      <p:cxnSp>
        <p:nvCxnSpPr>
          <p:cNvPr id="84" name="Shape 83"/>
          <p:cNvCxnSpPr>
            <a:stCxn id="73" idx="1"/>
            <a:endCxn id="64" idx="0"/>
          </p:cNvCxnSpPr>
          <p:nvPr/>
        </p:nvCxnSpPr>
        <p:spPr>
          <a:xfrm rot="10800000" flipV="1">
            <a:off x="989482" y="3723121"/>
            <a:ext cx="6004477" cy="668006"/>
          </a:xfrm>
          <a:prstGeom prst="bentConnector2">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5" name="Rounded Rectangle 6">
            <a:hlinkClick r:id="rId3" action="ppaction://hlinksldjump"/>
          </p:cNvPr>
          <p:cNvSpPr/>
          <p:nvPr/>
        </p:nvSpPr>
        <p:spPr bwMode="auto">
          <a:xfrm>
            <a:off x="1907608" y="43784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THS4513</a:t>
            </a:r>
          </a:p>
          <a:p>
            <a:pPr algn="ctr">
              <a:defRPr/>
            </a:pPr>
            <a:r>
              <a:rPr lang="en-US" sz="1100" b="1" dirty="0">
                <a:solidFill>
                  <a:srgbClr val="0070C0"/>
                </a:solidFill>
              </a:rPr>
              <a:t>THS4304</a:t>
            </a:r>
          </a:p>
          <a:p>
            <a:pPr algn="ctr">
              <a:defRPr/>
            </a:pPr>
            <a:r>
              <a:rPr lang="en-US" sz="1100" b="1" dirty="0">
                <a:solidFill>
                  <a:srgbClr val="000000"/>
                </a:solidFill>
              </a:rPr>
              <a:t>Band Pass Filter</a:t>
            </a:r>
            <a:endParaRPr lang="en-US" sz="1100" b="1" dirty="0">
              <a:solidFill>
                <a:srgbClr val="FF0000"/>
              </a:solidFill>
            </a:endParaRPr>
          </a:p>
          <a:p>
            <a:pPr algn="ctr">
              <a:defRPr/>
            </a:pPr>
            <a:endParaRPr lang="en-US" sz="1100" b="1" dirty="0">
              <a:solidFill>
                <a:srgbClr val="FF0000"/>
              </a:solidFill>
            </a:endParaRPr>
          </a:p>
        </p:txBody>
      </p:sp>
      <p:pic>
        <p:nvPicPr>
          <p:cNvPr id="86"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3149802" y="4470980"/>
            <a:ext cx="160722" cy="155668"/>
          </a:xfrm>
          <a:prstGeom prst="rect">
            <a:avLst/>
          </a:prstGeom>
          <a:noFill/>
          <a:ln w="9525">
            <a:noFill/>
            <a:miter lim="800000"/>
            <a:headEnd/>
            <a:tailEnd/>
          </a:ln>
        </p:spPr>
      </p:pic>
      <p:pic>
        <p:nvPicPr>
          <p:cNvPr id="87"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2979607" y="4438063"/>
            <a:ext cx="159511" cy="187326"/>
          </a:xfrm>
          <a:prstGeom prst="rect">
            <a:avLst/>
          </a:prstGeom>
          <a:noFill/>
          <a:ln w="9525">
            <a:noFill/>
            <a:miter lim="800000"/>
            <a:headEnd/>
            <a:tailEnd/>
          </a:ln>
        </p:spPr>
      </p:pic>
      <p:sp>
        <p:nvSpPr>
          <p:cNvPr id="89" name="Rounded Rectangle 6">
            <a:hlinkClick r:id="rId6" action="ppaction://hlinksldjump"/>
          </p:cNvPr>
          <p:cNvSpPr/>
          <p:nvPr/>
        </p:nvSpPr>
        <p:spPr bwMode="auto">
          <a:xfrm>
            <a:off x="3593533" y="43689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Pre- Amplifier</a:t>
            </a:r>
            <a:endParaRPr lang="en-US" sz="1100" b="1" dirty="0">
              <a:solidFill>
                <a:srgbClr val="FF0000"/>
              </a:solidFill>
            </a:endParaRPr>
          </a:p>
          <a:p>
            <a:pPr algn="ctr">
              <a:defRPr/>
            </a:pPr>
            <a:endParaRPr lang="en-US" sz="1100" b="1" dirty="0">
              <a:solidFill>
                <a:srgbClr val="FF0000"/>
              </a:solidFill>
            </a:endParaRPr>
          </a:p>
        </p:txBody>
      </p:sp>
      <p:sp>
        <p:nvSpPr>
          <p:cNvPr id="90" name="Rounded Rectangle 6">
            <a:hlinkClick r:id="rId6" action="ppaction://hlinksldjump"/>
          </p:cNvPr>
          <p:cNvSpPr/>
          <p:nvPr/>
        </p:nvSpPr>
        <p:spPr bwMode="auto">
          <a:xfrm>
            <a:off x="5327083" y="43689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chemeClr val="tx1"/>
                </a:solidFill>
              </a:rPr>
              <a:t>Attenuator &amp; Post Amplifier</a:t>
            </a:r>
          </a:p>
        </p:txBody>
      </p:sp>
      <p:sp>
        <p:nvSpPr>
          <p:cNvPr id="91" name="Line 23"/>
          <p:cNvSpPr>
            <a:spLocks noChangeShapeType="1"/>
          </p:cNvSpPr>
          <p:nvPr/>
        </p:nvSpPr>
        <p:spPr bwMode="auto">
          <a:xfrm flipV="1">
            <a:off x="5084307" y="4779190"/>
            <a:ext cx="216973" cy="0"/>
          </a:xfrm>
          <a:prstGeom prst="line">
            <a:avLst/>
          </a:prstGeom>
          <a:noFill/>
          <a:ln w="28575">
            <a:solidFill>
              <a:schemeClr val="tx1"/>
            </a:solidFill>
            <a:round/>
            <a:headEnd/>
            <a:tailEnd type="triangle" w="med" len="med"/>
          </a:ln>
        </p:spPr>
        <p:txBody>
          <a:bodyPr/>
          <a:lstStyle/>
          <a:p>
            <a:endParaRPr lang="en-US"/>
          </a:p>
        </p:txBody>
      </p:sp>
      <p:pic>
        <p:nvPicPr>
          <p:cNvPr id="92"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6541957" y="4457113"/>
            <a:ext cx="159511" cy="187326"/>
          </a:xfrm>
          <a:prstGeom prst="rect">
            <a:avLst/>
          </a:prstGeom>
          <a:noFill/>
          <a:ln w="9525">
            <a:noFill/>
            <a:miter lim="800000"/>
            <a:headEnd/>
            <a:tailEnd/>
          </a:ln>
        </p:spPr>
      </p:pic>
      <p:pic>
        <p:nvPicPr>
          <p:cNvPr id="93"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4817932" y="4419013"/>
            <a:ext cx="159511" cy="187326"/>
          </a:xfrm>
          <a:prstGeom prst="rect">
            <a:avLst/>
          </a:prstGeom>
          <a:noFill/>
          <a:ln w="9525">
            <a:noFill/>
            <a:miter lim="800000"/>
            <a:headEnd/>
            <a:tailEnd/>
          </a:ln>
        </p:spPr>
      </p:pic>
      <p:sp>
        <p:nvSpPr>
          <p:cNvPr id="71" name="U-Turn Arrow 70">
            <a:hlinkClick r:id="rId7"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75" name="Group 74"/>
          <p:cNvGrpSpPr/>
          <p:nvPr/>
        </p:nvGrpSpPr>
        <p:grpSpPr>
          <a:xfrm>
            <a:off x="7543800" y="5924550"/>
            <a:ext cx="577402" cy="390555"/>
            <a:chOff x="7543800" y="5924550"/>
            <a:chExt cx="577402" cy="390555"/>
          </a:xfrm>
        </p:grpSpPr>
        <p:sp>
          <p:nvSpPr>
            <p:cNvPr id="76" name="U-Turn Arrow 75">
              <a:hlinkClick r:id="rId8" action="ppaction://hlinksldjump"/>
            </p:cNvPr>
            <p:cNvSpPr/>
            <p:nvPr/>
          </p:nvSpPr>
          <p:spPr>
            <a:xfrm>
              <a:off x="7629525"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000" b="1" dirty="0">
                <a:solidFill>
                  <a:schemeClr val="tx1"/>
                </a:solidFill>
              </a:endParaRPr>
            </a:p>
          </p:txBody>
        </p:sp>
        <p:sp>
          <p:nvSpPr>
            <p:cNvPr id="79" name="TextBox 78"/>
            <p:cNvSpPr txBox="1"/>
            <p:nvPr/>
          </p:nvSpPr>
          <p:spPr>
            <a:xfrm>
              <a:off x="7543800" y="6115050"/>
              <a:ext cx="577402" cy="200055"/>
            </a:xfrm>
            <a:prstGeom prst="rect">
              <a:avLst/>
            </a:prstGeom>
            <a:noFill/>
          </p:spPr>
          <p:txBody>
            <a:bodyPr wrap="none" rtlCol="0">
              <a:spAutoFit/>
            </a:bodyPr>
            <a:lstStyle/>
            <a:p>
              <a:r>
                <a:rPr lang="en-US" sz="700" b="1" dirty="0">
                  <a:latin typeface="+mn-lt"/>
                </a:rPr>
                <a:t>Payloads</a:t>
              </a:r>
            </a:p>
          </p:txBody>
        </p:sp>
      </p:grpSp>
      <p:grpSp>
        <p:nvGrpSpPr>
          <p:cNvPr id="80" name="Group 79"/>
          <p:cNvGrpSpPr/>
          <p:nvPr/>
        </p:nvGrpSpPr>
        <p:grpSpPr>
          <a:xfrm>
            <a:off x="6086475" y="1044695"/>
            <a:ext cx="1587465" cy="822952"/>
            <a:chOff x="5876925" y="4026020"/>
            <a:chExt cx="1587465" cy="822952"/>
          </a:xfrm>
        </p:grpSpPr>
        <p:sp>
          <p:nvSpPr>
            <p:cNvPr id="81" name="Rounded Rectangle 6">
              <a:hlinkClick r:id="rId9" action="ppaction://hlinksldjump"/>
            </p:cNvPr>
            <p:cNvSpPr/>
            <p:nvPr/>
          </p:nvSpPr>
          <p:spPr bwMode="auto">
            <a:xfrm>
              <a:off x="5876925" y="4026020"/>
              <a:ext cx="1587465"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SN55LVDS31/2-SP</a:t>
              </a:r>
              <a:endParaRPr lang="en-US" sz="1100" b="1" dirty="0">
                <a:solidFill>
                  <a:schemeClr val="tx2"/>
                </a:solidFill>
              </a:endParaRPr>
            </a:p>
            <a:p>
              <a:r>
                <a:rPr lang="en-US" sz="1100" b="1" dirty="0">
                  <a:solidFill>
                    <a:srgbClr val="0070C0"/>
                  </a:solidFill>
                </a:rPr>
                <a:t>DS90LV031/2AQML</a:t>
              </a:r>
            </a:p>
            <a:p>
              <a:r>
                <a:rPr lang="en-US" sz="1100" b="1" dirty="0">
                  <a:solidFill>
                    <a:srgbClr val="0070C0"/>
                  </a:solidFill>
                </a:rPr>
                <a:t>DS90C031/2QML</a:t>
              </a:r>
              <a:endParaRPr lang="en-US" sz="1100" b="1" dirty="0">
                <a:solidFill>
                  <a:srgbClr val="FF0000"/>
                </a:solidFill>
              </a:endParaRPr>
            </a:p>
            <a:p>
              <a:pPr>
                <a:defRPr/>
              </a:pPr>
              <a:r>
                <a:rPr lang="en-US" sz="1100" b="1" dirty="0">
                  <a:solidFill>
                    <a:srgbClr val="000000"/>
                  </a:solidFill>
                </a:rPr>
                <a:t>LVDS Interface</a:t>
              </a:r>
            </a:p>
          </p:txBody>
        </p:sp>
        <p:pic>
          <p:nvPicPr>
            <p:cNvPr id="82"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008682" y="4076113"/>
              <a:ext cx="159511" cy="187326"/>
            </a:xfrm>
            <a:prstGeom prst="rect">
              <a:avLst/>
            </a:prstGeom>
            <a:noFill/>
            <a:ln w="9525">
              <a:noFill/>
              <a:miter lim="800000"/>
              <a:headEnd/>
              <a:tailEnd/>
            </a:ln>
          </p:spPr>
        </p:pic>
        <p:pic>
          <p:nvPicPr>
            <p:cNvPr id="83"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7205557" y="4095991"/>
              <a:ext cx="160722" cy="155668"/>
            </a:xfrm>
            <a:prstGeom prst="rect">
              <a:avLst/>
            </a:prstGeom>
            <a:noFill/>
            <a:ln w="9525">
              <a:noFill/>
              <a:miter lim="800000"/>
              <a:headEnd/>
              <a:tailEnd/>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CALIOP (LIDAR)</a:t>
            </a:r>
          </a:p>
        </p:txBody>
      </p:sp>
      <p:sp>
        <p:nvSpPr>
          <p:cNvPr id="3" name="Content Placeholder 2"/>
          <p:cNvSpPr>
            <a:spLocks noGrp="1"/>
          </p:cNvSpPr>
          <p:nvPr>
            <p:ph idx="1"/>
          </p:nvPr>
        </p:nvSpPr>
        <p:spPr>
          <a:xfrm>
            <a:off x="333375" y="1185863"/>
            <a:ext cx="8467725" cy="4692650"/>
          </a:xfrm>
        </p:spPr>
        <p:txBody>
          <a:bodyPr/>
          <a:lstStyle/>
          <a:p>
            <a:r>
              <a:rPr lang="en-US" dirty="0"/>
              <a:t>The Cloud-Aerosol LIDAR with Orthogonal Polarization (CALIOP) will provide profiles of total backscatter at two wavelengths, from which aerosol and cloud profiles will be derived.</a:t>
            </a:r>
          </a:p>
          <a:p>
            <a:r>
              <a:rPr lang="en-US" dirty="0"/>
              <a:t>Images of an oil spill from CALIOP is show below.</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29</a:t>
            </a:fld>
            <a:endParaRPr lang="en-US"/>
          </a:p>
        </p:txBody>
      </p:sp>
      <p:pic>
        <p:nvPicPr>
          <p:cNvPr id="5" name="Picture 1"/>
          <p:cNvPicPr>
            <a:picLocks noChangeAspect="1"/>
          </p:cNvPicPr>
          <p:nvPr/>
        </p:nvPicPr>
        <p:blipFill>
          <a:blip r:embed="rId2" cstate="screen"/>
          <a:srcRect/>
          <a:stretch>
            <a:fillRect/>
          </a:stretch>
        </p:blipFill>
        <p:spPr bwMode="auto">
          <a:xfrm>
            <a:off x="2457450" y="3295650"/>
            <a:ext cx="3514725" cy="15303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Diagram</a:t>
            </a:r>
          </a:p>
        </p:txBody>
      </p:sp>
      <p:sp>
        <p:nvSpPr>
          <p:cNvPr id="4" name="Slide Number Placeholder 3"/>
          <p:cNvSpPr>
            <a:spLocks noGrp="1"/>
          </p:cNvSpPr>
          <p:nvPr>
            <p:ph type="sldNum" sz="quarter" idx="10"/>
          </p:nvPr>
        </p:nvSpPr>
        <p:spPr/>
        <p:txBody>
          <a:bodyPr/>
          <a:lstStyle/>
          <a:p>
            <a:fld id="{B0501D11-0227-4FF5-B7E4-0C8C175F9C66}" type="slidenum">
              <a:rPr lang="en-US" smtClean="0"/>
              <a:pPr/>
              <a:t>3</a:t>
            </a:fld>
            <a:endParaRPr lang="en-US"/>
          </a:p>
        </p:txBody>
      </p:sp>
      <p:grpSp>
        <p:nvGrpSpPr>
          <p:cNvPr id="5" name="Group 4"/>
          <p:cNvGrpSpPr/>
          <p:nvPr/>
        </p:nvGrpSpPr>
        <p:grpSpPr>
          <a:xfrm>
            <a:off x="226502" y="841231"/>
            <a:ext cx="8907421" cy="5473844"/>
            <a:chOff x="226502" y="841231"/>
            <a:chExt cx="8907421" cy="5473844"/>
          </a:xfrm>
        </p:grpSpPr>
        <p:sp>
          <p:nvSpPr>
            <p:cNvPr id="6" name="Rounded Rectangle 5">
              <a:hlinkClick r:id="rId3" action="ppaction://hlinksldjump"/>
            </p:cNvPr>
            <p:cNvSpPr/>
            <p:nvPr/>
          </p:nvSpPr>
          <p:spPr bwMode="auto">
            <a:xfrm>
              <a:off x="3579302" y="2851006"/>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ON BOARD COMPUTER &amp; DATA HANDLING</a:t>
              </a:r>
            </a:p>
          </p:txBody>
        </p:sp>
        <p:sp>
          <p:nvSpPr>
            <p:cNvPr id="7" name="Line 23"/>
            <p:cNvSpPr>
              <a:spLocks noChangeShapeType="1"/>
            </p:cNvSpPr>
            <p:nvPr/>
          </p:nvSpPr>
          <p:spPr bwMode="auto">
            <a:xfrm>
              <a:off x="5305080" y="5596750"/>
              <a:ext cx="638520" cy="13475"/>
            </a:xfrm>
            <a:prstGeom prst="line">
              <a:avLst/>
            </a:prstGeom>
            <a:noFill/>
            <a:ln w="28575">
              <a:solidFill>
                <a:schemeClr val="tx1"/>
              </a:solidFill>
              <a:round/>
              <a:headEnd type="triangle"/>
              <a:tailEnd type="triangle" w="med" len="med"/>
            </a:ln>
          </p:spPr>
          <p:txBody>
            <a:bodyPr/>
            <a:lstStyle/>
            <a:p>
              <a:pPr algn="ctr"/>
              <a:endParaRPr lang="en-US"/>
            </a:p>
          </p:txBody>
        </p:sp>
        <p:cxnSp>
          <p:nvCxnSpPr>
            <p:cNvPr id="8" name="Straight Arrow Connector 7"/>
            <p:cNvCxnSpPr/>
            <p:nvPr/>
          </p:nvCxnSpPr>
          <p:spPr>
            <a:xfrm rot="10800000">
              <a:off x="1914525" y="1323975"/>
              <a:ext cx="419100" cy="1588"/>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238750" y="3609975"/>
              <a:ext cx="419100"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4233863" y="2652715"/>
              <a:ext cx="371475"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4233073" y="4568033"/>
              <a:ext cx="381791" cy="873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hlinkClick r:id="rId4" action="ppaction://hlinksldjump"/>
            </p:cNvPr>
            <p:cNvSpPr/>
            <p:nvPr/>
          </p:nvSpPr>
          <p:spPr bwMode="auto">
            <a:xfrm>
              <a:off x="3579302" y="917431"/>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ATTITUDE DETERMINATION AND CONTROL SYSTEM</a:t>
              </a:r>
            </a:p>
            <a:p>
              <a:pPr>
                <a:buFont typeface="Arial" pitchFamily="34" charset="0"/>
                <a:buChar char="•"/>
                <a:defRPr/>
              </a:pPr>
              <a:r>
                <a:rPr lang="en-US" sz="1100" b="1" dirty="0">
                  <a:solidFill>
                    <a:schemeClr val="tx1"/>
                  </a:solidFill>
                </a:rPr>
                <a:t>Earth/Sun/Star Sensor</a:t>
              </a:r>
            </a:p>
            <a:p>
              <a:pPr>
                <a:buFont typeface="Arial" pitchFamily="34" charset="0"/>
                <a:buChar char="•"/>
                <a:defRPr/>
              </a:pPr>
              <a:r>
                <a:rPr lang="en-US" sz="1100" b="1" dirty="0">
                  <a:solidFill>
                    <a:schemeClr val="tx1"/>
                  </a:solidFill>
                </a:rPr>
                <a:t>Magnetometer</a:t>
              </a:r>
            </a:p>
            <a:p>
              <a:pPr>
                <a:buFont typeface="Arial" pitchFamily="34" charset="0"/>
                <a:buChar char="•"/>
                <a:defRPr/>
              </a:pPr>
              <a:r>
                <a:rPr lang="en-US" sz="1100" b="1" dirty="0">
                  <a:solidFill>
                    <a:schemeClr val="tx1"/>
                  </a:solidFill>
                </a:rPr>
                <a:t>Gyroscopes</a:t>
              </a:r>
            </a:p>
            <a:p>
              <a:pPr>
                <a:buFont typeface="Arial" pitchFamily="34" charset="0"/>
                <a:buChar char="•"/>
                <a:defRPr/>
              </a:pPr>
              <a:r>
                <a:rPr lang="en-US" sz="1100" b="1" dirty="0">
                  <a:solidFill>
                    <a:schemeClr val="tx1"/>
                  </a:solidFill>
                </a:rPr>
                <a:t>GPS</a:t>
              </a:r>
            </a:p>
          </p:txBody>
        </p:sp>
        <p:sp>
          <p:nvSpPr>
            <p:cNvPr id="13" name="Rounded Rectangle 12">
              <a:hlinkClick r:id="rId5" action="ppaction://hlinksldjump"/>
            </p:cNvPr>
            <p:cNvSpPr/>
            <p:nvPr/>
          </p:nvSpPr>
          <p:spPr bwMode="auto">
            <a:xfrm>
              <a:off x="226502" y="841231"/>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ELECTRICAL POWER SYSTEM</a:t>
              </a:r>
            </a:p>
            <a:p>
              <a:pPr>
                <a:buFont typeface="Arial" pitchFamily="34" charset="0"/>
                <a:buChar char="•"/>
                <a:defRPr/>
              </a:pPr>
              <a:r>
                <a:rPr lang="en-US" sz="1100" b="1" dirty="0">
                  <a:solidFill>
                    <a:schemeClr val="tx1"/>
                  </a:solidFill>
                </a:rPr>
                <a:t>Solar Panels</a:t>
              </a:r>
            </a:p>
            <a:p>
              <a:pPr>
                <a:buFont typeface="Arial" pitchFamily="34" charset="0"/>
                <a:buChar char="•"/>
                <a:defRPr/>
              </a:pPr>
              <a:r>
                <a:rPr lang="en-US" sz="1100" b="1" dirty="0">
                  <a:solidFill>
                    <a:schemeClr val="tx1"/>
                  </a:solidFill>
                </a:rPr>
                <a:t>Batteries</a:t>
              </a:r>
            </a:p>
            <a:p>
              <a:pPr>
                <a:buFont typeface="Arial" pitchFamily="34" charset="0"/>
                <a:buChar char="•"/>
                <a:defRPr/>
              </a:pPr>
              <a:r>
                <a:rPr lang="en-US" sz="1100" b="1" dirty="0">
                  <a:solidFill>
                    <a:schemeClr val="tx1"/>
                  </a:solidFill>
                </a:rPr>
                <a:t>DC/DC Converters</a:t>
              </a:r>
            </a:p>
            <a:p>
              <a:pPr>
                <a:buFont typeface="Arial" pitchFamily="34" charset="0"/>
                <a:buChar char="•"/>
                <a:defRPr/>
              </a:pPr>
              <a:r>
                <a:rPr lang="en-US" sz="1100" b="1" dirty="0">
                  <a:solidFill>
                    <a:schemeClr val="tx1"/>
                  </a:solidFill>
                </a:rPr>
                <a:t>Power Distribution</a:t>
              </a:r>
            </a:p>
          </p:txBody>
        </p:sp>
        <p:sp>
          <p:nvSpPr>
            <p:cNvPr id="14" name="Rounded Rectangle 13"/>
            <p:cNvSpPr/>
            <p:nvPr/>
          </p:nvSpPr>
          <p:spPr bwMode="auto">
            <a:xfrm>
              <a:off x="1467402" y="2831956"/>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ACTUATOR ELECTRONICS</a:t>
              </a:r>
            </a:p>
            <a:p>
              <a:pPr>
                <a:buFont typeface="Arial" pitchFamily="34" charset="0"/>
                <a:buChar char="•"/>
                <a:defRPr/>
              </a:pPr>
              <a:r>
                <a:rPr lang="en-US" sz="1100" b="1" dirty="0">
                  <a:solidFill>
                    <a:schemeClr val="tx1"/>
                  </a:solidFill>
                </a:rPr>
                <a:t>PWM Controllers</a:t>
              </a:r>
            </a:p>
            <a:p>
              <a:pPr>
                <a:buFont typeface="Arial" pitchFamily="34" charset="0"/>
                <a:buChar char="•"/>
                <a:defRPr/>
              </a:pPr>
              <a:r>
                <a:rPr lang="en-US" sz="1100" b="1" dirty="0">
                  <a:solidFill>
                    <a:schemeClr val="tx1"/>
                  </a:solidFill>
                </a:rPr>
                <a:t>DACs</a:t>
              </a:r>
            </a:p>
          </p:txBody>
        </p:sp>
        <p:sp>
          <p:nvSpPr>
            <p:cNvPr id="15" name="Rounded Rectangle 14">
              <a:hlinkClick r:id="rId6" action="ppaction://hlinksldjump"/>
            </p:cNvPr>
            <p:cNvSpPr/>
            <p:nvPr/>
          </p:nvSpPr>
          <p:spPr bwMode="auto">
            <a:xfrm>
              <a:off x="7448550" y="2851006"/>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PAYLOADS</a:t>
              </a:r>
            </a:p>
            <a:p>
              <a:pPr>
                <a:buFont typeface="Arial" pitchFamily="34" charset="0"/>
                <a:buChar char="•"/>
                <a:defRPr/>
              </a:pPr>
              <a:r>
                <a:rPr lang="en-US" sz="1100" b="1" dirty="0">
                  <a:solidFill>
                    <a:schemeClr val="tx1"/>
                  </a:solidFill>
                </a:rPr>
                <a:t>Communication</a:t>
              </a:r>
            </a:p>
            <a:p>
              <a:pPr>
                <a:buFont typeface="Arial" pitchFamily="34" charset="0"/>
                <a:buChar char="•"/>
                <a:defRPr/>
              </a:pPr>
              <a:r>
                <a:rPr lang="en-US" sz="1100" b="1" dirty="0">
                  <a:solidFill>
                    <a:schemeClr val="tx1"/>
                  </a:solidFill>
                </a:rPr>
                <a:t>Lunar Ranging Instrument</a:t>
              </a:r>
            </a:p>
            <a:p>
              <a:pPr>
                <a:buFont typeface="Arial" pitchFamily="34" charset="0"/>
                <a:buChar char="•"/>
                <a:defRPr/>
              </a:pPr>
              <a:r>
                <a:rPr lang="en-US" sz="1100" b="1" dirty="0">
                  <a:solidFill>
                    <a:schemeClr val="tx1"/>
                  </a:solidFill>
                </a:rPr>
                <a:t>CALIOP</a:t>
              </a:r>
            </a:p>
            <a:p>
              <a:pPr>
                <a:buFont typeface="Arial" pitchFamily="34" charset="0"/>
                <a:buChar char="•"/>
                <a:defRPr/>
              </a:pPr>
              <a:r>
                <a:rPr lang="en-US" sz="1100" b="1" dirty="0">
                  <a:solidFill>
                    <a:schemeClr val="tx1"/>
                  </a:solidFill>
                </a:rPr>
                <a:t>SAR</a:t>
              </a:r>
            </a:p>
            <a:p>
              <a:pPr>
                <a:buFont typeface="Arial" pitchFamily="34" charset="0"/>
                <a:buChar char="•"/>
                <a:defRPr/>
              </a:pPr>
              <a:endParaRPr lang="en-US" sz="1100" b="1" dirty="0">
                <a:solidFill>
                  <a:schemeClr val="tx1"/>
                </a:solidFill>
              </a:endParaRPr>
            </a:p>
          </p:txBody>
        </p:sp>
        <p:sp>
          <p:nvSpPr>
            <p:cNvPr id="16" name="Rounded Rectangle 15">
              <a:hlinkClick r:id="rId7" action="ppaction://hlinksldjump"/>
            </p:cNvPr>
            <p:cNvSpPr/>
            <p:nvPr/>
          </p:nvSpPr>
          <p:spPr bwMode="auto">
            <a:xfrm>
              <a:off x="3598352" y="4784581"/>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COMMUNICATION SYSTEM</a:t>
              </a:r>
            </a:p>
          </p:txBody>
        </p:sp>
        <p:cxnSp>
          <p:nvCxnSpPr>
            <p:cNvPr id="17" name="Straight Arrow Connector 16"/>
            <p:cNvCxnSpPr/>
            <p:nvPr/>
          </p:nvCxnSpPr>
          <p:spPr>
            <a:xfrm rot="10800000">
              <a:off x="3171825" y="3590925"/>
              <a:ext cx="419100"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bwMode="auto">
            <a:xfrm>
              <a:off x="5686425" y="3251057"/>
              <a:ext cx="1438275" cy="72086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PAYLOAD INTERFACE</a:t>
              </a:r>
            </a:p>
          </p:txBody>
        </p:sp>
        <p:cxnSp>
          <p:nvCxnSpPr>
            <p:cNvPr id="19" name="Straight Arrow Connector 18"/>
            <p:cNvCxnSpPr>
              <a:stCxn id="15" idx="1"/>
              <a:endCxn id="18" idx="3"/>
            </p:cNvCxnSpPr>
            <p:nvPr/>
          </p:nvCxnSpPr>
          <p:spPr>
            <a:xfrm rot="10800000">
              <a:off x="7124700" y="3611491"/>
              <a:ext cx="323850" cy="476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1600200" y="4746482"/>
              <a:ext cx="1438275" cy="72086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PROPULSION SYSTEM</a:t>
              </a:r>
            </a:p>
          </p:txBody>
        </p:sp>
        <p:cxnSp>
          <p:nvCxnSpPr>
            <p:cNvPr id="21" name="Straight Arrow Connector 20"/>
            <p:cNvCxnSpPr/>
            <p:nvPr/>
          </p:nvCxnSpPr>
          <p:spPr>
            <a:xfrm rot="16200000" flipH="1">
              <a:off x="2118524" y="4520407"/>
              <a:ext cx="381791" cy="873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5991225" y="5222732"/>
              <a:ext cx="1438275" cy="72086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GROUND STATION</a:t>
              </a:r>
            </a:p>
          </p:txBody>
        </p:sp>
        <p:cxnSp>
          <p:nvCxnSpPr>
            <p:cNvPr id="23" name="Straight Arrow Connector 22"/>
            <p:cNvCxnSpPr/>
            <p:nvPr/>
          </p:nvCxnSpPr>
          <p:spPr>
            <a:xfrm rot="10800000">
              <a:off x="1924050" y="1504950"/>
              <a:ext cx="419100" cy="1588"/>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1924050" y="1685925"/>
              <a:ext cx="419100" cy="1588"/>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1924050" y="1847850"/>
              <a:ext cx="419100" cy="1588"/>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06397" y="1003903"/>
              <a:ext cx="907621" cy="253916"/>
            </a:xfrm>
            <a:prstGeom prst="rect">
              <a:avLst/>
            </a:prstGeom>
            <a:noFill/>
          </p:spPr>
          <p:txBody>
            <a:bodyPr wrap="none" rtlCol="0">
              <a:spAutoFit/>
            </a:bodyPr>
            <a:lstStyle/>
            <a:p>
              <a:pPr algn="ctr"/>
              <a:r>
                <a:rPr lang="en-US" sz="1050" b="1" dirty="0">
                  <a:latin typeface="+mn-lt"/>
                  <a:cs typeface="Arial" charset="0"/>
                </a:rPr>
                <a:t>To all Units</a:t>
              </a:r>
            </a:p>
          </p:txBody>
        </p:sp>
        <p:sp>
          <p:nvSpPr>
            <p:cNvPr id="27" name="Rounded Rectangle 26"/>
            <p:cNvSpPr/>
            <p:nvPr/>
          </p:nvSpPr>
          <p:spPr bwMode="auto">
            <a:xfrm>
              <a:off x="5676900" y="1927082"/>
              <a:ext cx="1438275" cy="72086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SOLID STATE MEMORY</a:t>
              </a:r>
            </a:p>
          </p:txBody>
        </p:sp>
        <p:cxnSp>
          <p:nvCxnSpPr>
            <p:cNvPr id="28" name="Straight Arrow Connector 27"/>
            <p:cNvCxnSpPr/>
            <p:nvPr/>
          </p:nvCxnSpPr>
          <p:spPr>
            <a:xfrm rot="10800000" flipV="1">
              <a:off x="5191125" y="2609850"/>
              <a:ext cx="495300" cy="32385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CALIOP(LIDAR)</a:t>
            </a:r>
          </a:p>
        </p:txBody>
      </p:sp>
      <p:sp>
        <p:nvSpPr>
          <p:cNvPr id="4" name="Slide Number Placeholder 3"/>
          <p:cNvSpPr>
            <a:spLocks noGrp="1"/>
          </p:cNvSpPr>
          <p:nvPr>
            <p:ph type="sldNum" sz="quarter" idx="10"/>
          </p:nvPr>
        </p:nvSpPr>
        <p:spPr>
          <a:xfrm>
            <a:off x="6642100" y="6078538"/>
            <a:ext cx="2133600" cy="206375"/>
          </a:xfrm>
        </p:spPr>
        <p:txBody>
          <a:bodyPr/>
          <a:lstStyle/>
          <a:p>
            <a:fld id="{B0501D11-0227-4FF5-B7E4-0C8C175F9C66}" type="slidenum">
              <a:rPr lang="en-US" smtClean="0"/>
              <a:pPr/>
              <a:t>30</a:t>
            </a:fld>
            <a:endParaRPr lang="en-US"/>
          </a:p>
        </p:txBody>
      </p:sp>
      <p:sp>
        <p:nvSpPr>
          <p:cNvPr id="46" name="Rounded Rectangle 6"/>
          <p:cNvSpPr/>
          <p:nvPr/>
        </p:nvSpPr>
        <p:spPr bwMode="auto">
          <a:xfrm>
            <a:off x="228600" y="2228952"/>
            <a:ext cx="1329797"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Avalanche </a:t>
            </a:r>
            <a:r>
              <a:rPr lang="en-US" sz="1400" b="1" dirty="0" err="1">
                <a:solidFill>
                  <a:srgbClr val="000000"/>
                </a:solidFill>
              </a:rPr>
              <a:t>PhotoDiode</a:t>
            </a:r>
            <a:endParaRPr lang="en-US" sz="1400" b="1" dirty="0">
              <a:solidFill>
                <a:srgbClr val="000000"/>
              </a:solidFill>
            </a:endParaRPr>
          </a:p>
          <a:p>
            <a:pPr algn="ctr">
              <a:defRPr/>
            </a:pPr>
            <a:endParaRPr lang="en-US" sz="1400" b="1" dirty="0">
              <a:solidFill>
                <a:srgbClr val="000000"/>
              </a:solidFill>
            </a:endParaRPr>
          </a:p>
        </p:txBody>
      </p:sp>
      <p:sp>
        <p:nvSpPr>
          <p:cNvPr id="47" name="Pentagon 46">
            <a:hlinkClick r:id="rId3" action="ppaction://hlinksldjump"/>
          </p:cNvPr>
          <p:cNvSpPr/>
          <p:nvPr/>
        </p:nvSpPr>
        <p:spPr>
          <a:xfrm rot="10800000">
            <a:off x="393909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48" name="TextBox 47"/>
          <p:cNvSpPr txBox="1"/>
          <p:nvPr/>
        </p:nvSpPr>
        <p:spPr>
          <a:xfrm>
            <a:off x="4245195" y="1670050"/>
            <a:ext cx="1093568" cy="600164"/>
          </a:xfrm>
          <a:prstGeom prst="rect">
            <a:avLst/>
          </a:prstGeom>
          <a:noFill/>
        </p:spPr>
        <p:txBody>
          <a:bodyPr wrap="none">
            <a:spAutoFit/>
          </a:bodyPr>
          <a:lstStyle/>
          <a:p>
            <a:pPr algn="r">
              <a:defRPr/>
            </a:pPr>
            <a:r>
              <a:rPr lang="en-US" sz="1100" b="1" dirty="0">
                <a:solidFill>
                  <a:srgbClr val="0070C0"/>
                </a:solidFill>
              </a:rPr>
              <a:t>LM98640QML</a:t>
            </a:r>
            <a:endParaRPr lang="en-US" sz="1100" b="1" dirty="0">
              <a:solidFill>
                <a:srgbClr val="0070C0"/>
              </a:solidFill>
              <a:latin typeface="+mn-lt"/>
            </a:endParaRPr>
          </a:p>
          <a:p>
            <a:pPr algn="r">
              <a:defRPr/>
            </a:pPr>
            <a:r>
              <a:rPr lang="en-US" sz="1100" b="1" dirty="0">
                <a:solidFill>
                  <a:srgbClr val="000000"/>
                </a:solidFill>
              </a:rPr>
              <a:t>    </a:t>
            </a:r>
            <a:r>
              <a:rPr lang="en-US" sz="1100" b="1" dirty="0">
                <a:solidFill>
                  <a:srgbClr val="000000"/>
                </a:solidFill>
                <a:latin typeface="+mn-lt"/>
              </a:rPr>
              <a:t>14-Bit, </a:t>
            </a:r>
          </a:p>
          <a:p>
            <a:pPr algn="r">
              <a:defRPr/>
            </a:pPr>
            <a:r>
              <a:rPr lang="en-US" sz="1100" b="1" dirty="0">
                <a:solidFill>
                  <a:srgbClr val="000000"/>
                </a:solidFill>
                <a:latin typeface="+mn-lt"/>
              </a:rPr>
              <a:t>@10MSPS</a:t>
            </a:r>
          </a:p>
        </p:txBody>
      </p:sp>
      <p:sp>
        <p:nvSpPr>
          <p:cNvPr id="55" name="Rounded Rectangle 6"/>
          <p:cNvSpPr/>
          <p:nvPr/>
        </p:nvSpPr>
        <p:spPr bwMode="auto">
          <a:xfrm>
            <a:off x="6093903" y="2079481"/>
            <a:ext cx="1192722" cy="97804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62" name="TextBox 61"/>
          <p:cNvSpPr txBox="1"/>
          <p:nvPr/>
        </p:nvSpPr>
        <p:spPr>
          <a:xfrm>
            <a:off x="1740261" y="42709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63" name="Oval 62">
            <a:hlinkClick r:id="rId4" action="ppaction://hlinksldjump"/>
          </p:cNvPr>
          <p:cNvSpPr/>
          <p:nvPr/>
        </p:nvSpPr>
        <p:spPr bwMode="auto">
          <a:xfrm>
            <a:off x="3439711" y="43394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64" name="Line 23"/>
          <p:cNvSpPr>
            <a:spLocks noChangeShapeType="1"/>
          </p:cNvSpPr>
          <p:nvPr/>
        </p:nvSpPr>
        <p:spPr bwMode="auto">
          <a:xfrm flipV="1">
            <a:off x="3891219" y="4557196"/>
            <a:ext cx="216973" cy="0"/>
          </a:xfrm>
          <a:prstGeom prst="line">
            <a:avLst/>
          </a:prstGeom>
          <a:noFill/>
          <a:ln w="28575">
            <a:solidFill>
              <a:schemeClr val="tx1"/>
            </a:solidFill>
            <a:round/>
            <a:headEnd/>
            <a:tailEnd type="triangle" w="med" len="med"/>
          </a:ln>
        </p:spPr>
        <p:txBody>
          <a:bodyPr/>
          <a:lstStyle/>
          <a:p>
            <a:endParaRPr lang="en-US"/>
          </a:p>
        </p:txBody>
      </p:sp>
      <p:sp>
        <p:nvSpPr>
          <p:cNvPr id="65" name="Arc 64"/>
          <p:cNvSpPr/>
          <p:nvPr/>
        </p:nvSpPr>
        <p:spPr bwMode="auto">
          <a:xfrm rot="10349783">
            <a:off x="3650729" y="44832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66" name="Arc 65"/>
          <p:cNvSpPr/>
          <p:nvPr/>
        </p:nvSpPr>
        <p:spPr bwMode="auto">
          <a:xfrm rot="11250217" flipV="1">
            <a:off x="3512993" y="45037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67" name="Line 23"/>
          <p:cNvSpPr>
            <a:spLocks noChangeShapeType="1"/>
          </p:cNvSpPr>
          <p:nvPr/>
        </p:nvSpPr>
        <p:spPr bwMode="auto">
          <a:xfrm flipV="1">
            <a:off x="5759781" y="4325133"/>
            <a:ext cx="216973" cy="0"/>
          </a:xfrm>
          <a:prstGeom prst="line">
            <a:avLst/>
          </a:prstGeom>
          <a:noFill/>
          <a:ln w="28575">
            <a:solidFill>
              <a:schemeClr val="tx1"/>
            </a:solidFill>
            <a:round/>
            <a:headEnd/>
            <a:tailEnd type="triangle" w="med" len="med"/>
          </a:ln>
        </p:spPr>
        <p:txBody>
          <a:bodyPr/>
          <a:lstStyle/>
          <a:p>
            <a:endParaRPr lang="en-US"/>
          </a:p>
        </p:txBody>
      </p:sp>
      <p:sp>
        <p:nvSpPr>
          <p:cNvPr id="68" name="Line 23"/>
          <p:cNvSpPr>
            <a:spLocks noChangeShapeType="1"/>
          </p:cNvSpPr>
          <p:nvPr/>
        </p:nvSpPr>
        <p:spPr bwMode="auto">
          <a:xfrm flipV="1">
            <a:off x="5779632" y="4769665"/>
            <a:ext cx="216973" cy="0"/>
          </a:xfrm>
          <a:prstGeom prst="line">
            <a:avLst/>
          </a:prstGeom>
          <a:noFill/>
          <a:ln w="28575">
            <a:solidFill>
              <a:schemeClr val="tx1"/>
            </a:solidFill>
            <a:round/>
            <a:headEnd/>
            <a:tailEnd type="triangle" w="med" len="med"/>
          </a:ln>
        </p:spPr>
        <p:txBody>
          <a:bodyPr/>
          <a:lstStyle/>
          <a:p>
            <a:endParaRPr lang="en-US"/>
          </a:p>
        </p:txBody>
      </p:sp>
      <p:sp>
        <p:nvSpPr>
          <p:cNvPr id="69" name="TextBox 68"/>
          <p:cNvSpPr txBox="1"/>
          <p:nvPr/>
        </p:nvSpPr>
        <p:spPr>
          <a:xfrm>
            <a:off x="5997936" y="4147153"/>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70" name="TextBox 69"/>
          <p:cNvSpPr txBox="1"/>
          <p:nvPr/>
        </p:nvSpPr>
        <p:spPr>
          <a:xfrm>
            <a:off x="5997936" y="4632928"/>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71" name="Group 133"/>
          <p:cNvGrpSpPr/>
          <p:nvPr/>
        </p:nvGrpSpPr>
        <p:grpSpPr>
          <a:xfrm>
            <a:off x="4113872" y="4166687"/>
            <a:ext cx="1632650" cy="774659"/>
            <a:chOff x="4380572" y="4385762"/>
            <a:chExt cx="1632650" cy="774659"/>
          </a:xfrm>
        </p:grpSpPr>
        <p:sp>
          <p:nvSpPr>
            <p:cNvPr id="72" name="Rounded Rectangle 6">
              <a:hlinkClick r:id="rId5"/>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73"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5757757" y="4438891"/>
              <a:ext cx="160722" cy="155668"/>
            </a:xfrm>
            <a:prstGeom prst="rect">
              <a:avLst/>
            </a:prstGeom>
            <a:noFill/>
            <a:ln w="9525">
              <a:noFill/>
              <a:miter lim="800000"/>
              <a:headEnd/>
              <a:tailEnd/>
            </a:ln>
          </p:spPr>
        </p:pic>
      </p:grpSp>
      <p:pic>
        <p:nvPicPr>
          <p:cNvPr id="76"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5008432" y="1313863"/>
            <a:ext cx="159511" cy="187326"/>
          </a:xfrm>
          <a:prstGeom prst="rect">
            <a:avLst/>
          </a:prstGeom>
          <a:noFill/>
          <a:ln w="9525">
            <a:noFill/>
            <a:miter lim="800000"/>
            <a:headEnd/>
            <a:tailEnd/>
          </a:ln>
        </p:spPr>
      </p:pic>
      <p:sp>
        <p:nvSpPr>
          <p:cNvPr id="86" name="Pentagon 85">
            <a:hlinkClick r:id="rId3" action="ppaction://hlinksldjump"/>
          </p:cNvPr>
          <p:cNvSpPr/>
          <p:nvPr/>
        </p:nvSpPr>
        <p:spPr>
          <a:xfrm rot="10800000">
            <a:off x="3948617" y="2768770"/>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87" name="TextBox 86"/>
          <p:cNvSpPr txBox="1"/>
          <p:nvPr/>
        </p:nvSpPr>
        <p:spPr>
          <a:xfrm>
            <a:off x="4254655" y="3203575"/>
            <a:ext cx="1093633" cy="600164"/>
          </a:xfrm>
          <a:prstGeom prst="rect">
            <a:avLst/>
          </a:prstGeom>
          <a:noFill/>
        </p:spPr>
        <p:txBody>
          <a:bodyPr wrap="none">
            <a:spAutoFit/>
          </a:bodyPr>
          <a:lstStyle/>
          <a:p>
            <a:pPr algn="r">
              <a:defRPr/>
            </a:pPr>
            <a:r>
              <a:rPr lang="en-US" sz="1100" b="1" dirty="0">
                <a:solidFill>
                  <a:srgbClr val="0070C0"/>
                </a:solidFill>
              </a:rPr>
              <a:t>LM98640QML</a:t>
            </a:r>
            <a:endParaRPr lang="en-US" sz="1100" b="1" dirty="0">
              <a:solidFill>
                <a:srgbClr val="0070C0"/>
              </a:solidFill>
              <a:latin typeface="+mn-lt"/>
            </a:endParaRPr>
          </a:p>
          <a:p>
            <a:pPr algn="r">
              <a:defRPr/>
            </a:pPr>
            <a:r>
              <a:rPr lang="en-US" sz="1100" b="1" dirty="0">
                <a:solidFill>
                  <a:srgbClr val="000000"/>
                </a:solidFill>
              </a:rPr>
              <a:t>    </a:t>
            </a:r>
            <a:r>
              <a:rPr lang="en-US" sz="1100" b="1" dirty="0">
                <a:solidFill>
                  <a:srgbClr val="000000"/>
                </a:solidFill>
                <a:latin typeface="+mn-lt"/>
              </a:rPr>
              <a:t>14-Bit, </a:t>
            </a:r>
          </a:p>
          <a:p>
            <a:pPr algn="r">
              <a:defRPr/>
            </a:pPr>
            <a:r>
              <a:rPr lang="en-US" sz="1100" b="1" dirty="0">
                <a:solidFill>
                  <a:srgbClr val="000000"/>
                </a:solidFill>
                <a:latin typeface="+mn-lt"/>
              </a:rPr>
              <a:t>@10MSPS</a:t>
            </a:r>
          </a:p>
        </p:txBody>
      </p:sp>
      <p:pic>
        <p:nvPicPr>
          <p:cNvPr id="91"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5017957" y="2847388"/>
            <a:ext cx="159511" cy="187326"/>
          </a:xfrm>
          <a:prstGeom prst="rect">
            <a:avLst/>
          </a:prstGeom>
          <a:noFill/>
          <a:ln w="9525">
            <a:noFill/>
            <a:miter lim="800000"/>
            <a:headEnd/>
            <a:tailEnd/>
          </a:ln>
        </p:spPr>
      </p:pic>
      <p:cxnSp>
        <p:nvCxnSpPr>
          <p:cNvPr id="93" name="Elbow Connector 92"/>
          <p:cNvCxnSpPr>
            <a:stCxn id="46" idx="3"/>
            <a:endCxn id="37" idx="1"/>
          </p:cNvCxnSpPr>
          <p:nvPr/>
        </p:nvCxnSpPr>
        <p:spPr>
          <a:xfrm flipV="1">
            <a:off x="1558397" y="1808596"/>
            <a:ext cx="654011" cy="81417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257800" y="2247900"/>
            <a:ext cx="828675" cy="95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5248275" y="2876550"/>
            <a:ext cx="847725"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Line 23"/>
          <p:cNvSpPr>
            <a:spLocks noChangeShapeType="1"/>
          </p:cNvSpPr>
          <p:nvPr/>
        </p:nvSpPr>
        <p:spPr bwMode="auto">
          <a:xfrm flipV="1">
            <a:off x="7265532" y="2540815"/>
            <a:ext cx="216973" cy="0"/>
          </a:xfrm>
          <a:prstGeom prst="line">
            <a:avLst/>
          </a:prstGeom>
          <a:noFill/>
          <a:ln w="28575">
            <a:solidFill>
              <a:schemeClr val="tx1"/>
            </a:solidFill>
            <a:round/>
            <a:headEnd/>
            <a:tailEnd type="triangle" w="med" len="med"/>
          </a:ln>
        </p:spPr>
        <p:txBody>
          <a:bodyPr/>
          <a:lstStyle/>
          <a:p>
            <a:endParaRPr lang="en-US"/>
          </a:p>
        </p:txBody>
      </p:sp>
      <p:grpSp>
        <p:nvGrpSpPr>
          <p:cNvPr id="51" name="Group 50"/>
          <p:cNvGrpSpPr/>
          <p:nvPr/>
        </p:nvGrpSpPr>
        <p:grpSpPr>
          <a:xfrm>
            <a:off x="7498783" y="2149595"/>
            <a:ext cx="1480081" cy="822952"/>
            <a:chOff x="4117408" y="2644895"/>
            <a:chExt cx="1480081" cy="822952"/>
          </a:xfrm>
        </p:grpSpPr>
        <p:grpSp>
          <p:nvGrpSpPr>
            <p:cNvPr id="53" name="Group 113"/>
            <p:cNvGrpSpPr/>
            <p:nvPr/>
          </p:nvGrpSpPr>
          <p:grpSpPr>
            <a:xfrm>
              <a:off x="4117408" y="2644895"/>
              <a:ext cx="1480081" cy="822952"/>
              <a:chOff x="240733" y="-1450855"/>
              <a:chExt cx="1480081" cy="822952"/>
            </a:xfrm>
          </p:grpSpPr>
          <p:sp>
            <p:nvSpPr>
              <p:cNvPr id="56" name="Rounded Rectangle 6">
                <a:hlinkClick r:id="rId8"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60"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1444827" y="-1386895"/>
                <a:ext cx="160722" cy="155668"/>
              </a:xfrm>
              <a:prstGeom prst="rect">
                <a:avLst/>
              </a:prstGeom>
              <a:noFill/>
              <a:ln w="9525">
                <a:noFill/>
                <a:miter lim="800000"/>
                <a:headEnd/>
                <a:tailEnd/>
              </a:ln>
            </p:spPr>
          </p:pic>
        </p:grpSp>
        <p:pic>
          <p:nvPicPr>
            <p:cNvPr id="54"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5103682" y="2647363"/>
              <a:ext cx="159511" cy="187326"/>
            </a:xfrm>
            <a:prstGeom prst="rect">
              <a:avLst/>
            </a:prstGeom>
            <a:noFill/>
            <a:ln w="9525">
              <a:noFill/>
              <a:miter lim="800000"/>
              <a:headEnd/>
              <a:tailEnd/>
            </a:ln>
          </p:spPr>
        </p:pic>
      </p:grpSp>
      <p:sp>
        <p:nvSpPr>
          <p:cNvPr id="36" name="Rounded Rectangle 6">
            <a:hlinkClick r:id="rId9" action="ppaction://hlinksldjump"/>
          </p:cNvPr>
          <p:cNvSpPr/>
          <p:nvPr/>
        </p:nvSpPr>
        <p:spPr bwMode="auto">
          <a:xfrm>
            <a:off x="2193358" y="29306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Pre- Amplifier</a:t>
            </a:r>
            <a:endParaRPr lang="en-US" sz="1100" b="1" dirty="0">
              <a:solidFill>
                <a:srgbClr val="FF0000"/>
              </a:solidFill>
            </a:endParaRPr>
          </a:p>
          <a:p>
            <a:pPr algn="ctr">
              <a:defRPr/>
            </a:pPr>
            <a:endParaRPr lang="en-US" sz="1100" b="1" dirty="0">
              <a:solidFill>
                <a:srgbClr val="FF0000"/>
              </a:solidFill>
            </a:endParaRPr>
          </a:p>
        </p:txBody>
      </p:sp>
      <p:sp>
        <p:nvSpPr>
          <p:cNvPr id="37" name="Rounded Rectangle 6">
            <a:hlinkClick r:id="rId9" action="ppaction://hlinksldjump"/>
          </p:cNvPr>
          <p:cNvSpPr/>
          <p:nvPr/>
        </p:nvSpPr>
        <p:spPr bwMode="auto">
          <a:xfrm>
            <a:off x="2212408" y="13971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Pre- Amplifier</a:t>
            </a:r>
            <a:endParaRPr lang="en-US" sz="1100" b="1" dirty="0">
              <a:solidFill>
                <a:srgbClr val="FF0000"/>
              </a:solidFill>
            </a:endParaRPr>
          </a:p>
          <a:p>
            <a:pPr algn="ctr">
              <a:defRPr/>
            </a:pPr>
            <a:endParaRPr lang="en-US" sz="1100" b="1" dirty="0">
              <a:solidFill>
                <a:srgbClr val="FF0000"/>
              </a:solidFill>
            </a:endParaRPr>
          </a:p>
        </p:txBody>
      </p:sp>
      <p:cxnSp>
        <p:nvCxnSpPr>
          <p:cNvPr id="52" name="Shape 51"/>
          <p:cNvCxnSpPr>
            <a:endCxn id="36" idx="1"/>
          </p:cNvCxnSpPr>
          <p:nvPr/>
        </p:nvCxnSpPr>
        <p:spPr>
          <a:xfrm rot="16200000" flipH="1">
            <a:off x="1683043" y="2831806"/>
            <a:ext cx="722746" cy="29788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47" idx="3"/>
          </p:cNvCxnSpPr>
          <p:nvPr/>
        </p:nvCxnSpPr>
        <p:spPr>
          <a:xfrm flipV="1">
            <a:off x="3695700" y="1803015"/>
            <a:ext cx="243392" cy="67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6" idx="3"/>
            <a:endCxn id="86" idx="3"/>
          </p:cNvCxnSpPr>
          <p:nvPr/>
        </p:nvCxnSpPr>
        <p:spPr>
          <a:xfrm flipV="1">
            <a:off x="3673439" y="3336540"/>
            <a:ext cx="275178" cy="55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5"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3379657" y="1447213"/>
            <a:ext cx="159511" cy="187326"/>
          </a:xfrm>
          <a:prstGeom prst="rect">
            <a:avLst/>
          </a:prstGeom>
          <a:noFill/>
          <a:ln w="9525">
            <a:noFill/>
            <a:miter lim="800000"/>
            <a:headEnd/>
            <a:tailEnd/>
          </a:ln>
        </p:spPr>
      </p:pic>
      <p:pic>
        <p:nvPicPr>
          <p:cNvPr id="77"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3379657" y="3009313"/>
            <a:ext cx="159511" cy="187326"/>
          </a:xfrm>
          <a:prstGeom prst="rect">
            <a:avLst/>
          </a:prstGeom>
          <a:noFill/>
          <a:ln w="9525">
            <a:noFill/>
            <a:miter lim="800000"/>
            <a:headEnd/>
            <a:tailEnd/>
          </a:ln>
        </p:spPr>
      </p:pic>
      <p:grpSp>
        <p:nvGrpSpPr>
          <p:cNvPr id="78" name="Group 77"/>
          <p:cNvGrpSpPr/>
          <p:nvPr/>
        </p:nvGrpSpPr>
        <p:grpSpPr>
          <a:xfrm>
            <a:off x="2969715" y="4962525"/>
            <a:ext cx="4094539" cy="1111614"/>
            <a:chOff x="2912565" y="4914900"/>
            <a:chExt cx="4094539" cy="1111614"/>
          </a:xfrm>
        </p:grpSpPr>
        <p:grpSp>
          <p:nvGrpSpPr>
            <p:cNvPr id="79" name="Group 79"/>
            <p:cNvGrpSpPr/>
            <p:nvPr/>
          </p:nvGrpSpPr>
          <p:grpSpPr>
            <a:xfrm>
              <a:off x="2912565" y="5156385"/>
              <a:ext cx="4094539" cy="870129"/>
              <a:chOff x="2912565" y="5270685"/>
              <a:chExt cx="4094539" cy="870129"/>
            </a:xfrm>
          </p:grpSpPr>
          <p:sp>
            <p:nvSpPr>
              <p:cNvPr id="84"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5"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8"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9"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90"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92" name="TextBox 91"/>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94" name="Group 132"/>
              <p:cNvGrpSpPr/>
              <p:nvPr/>
            </p:nvGrpSpPr>
            <p:grpSpPr>
              <a:xfrm>
                <a:off x="2912565" y="5271240"/>
                <a:ext cx="1408302" cy="869574"/>
                <a:chOff x="2912565" y="5271240"/>
                <a:chExt cx="1408302" cy="869574"/>
              </a:xfrm>
            </p:grpSpPr>
            <p:sp>
              <p:nvSpPr>
                <p:cNvPr id="96" name="Rounded Rectangle 6">
                  <a:hlinkClick r:id="rId10"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98"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2964513" y="5348554"/>
                  <a:ext cx="160722" cy="155668"/>
                </a:xfrm>
                <a:prstGeom prst="rect">
                  <a:avLst/>
                </a:prstGeom>
                <a:noFill/>
                <a:ln w="9525">
                  <a:noFill/>
                  <a:miter lim="800000"/>
                  <a:headEnd/>
                  <a:tailEnd/>
                </a:ln>
              </p:spPr>
            </p:pic>
          </p:grpSp>
          <p:sp>
            <p:nvSpPr>
              <p:cNvPr id="95" name="Rounded Rectangle 6">
                <a:hlinkClick r:id="rId11"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80"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4612338" y="5262829"/>
              <a:ext cx="160722" cy="155668"/>
            </a:xfrm>
            <a:prstGeom prst="rect">
              <a:avLst/>
            </a:prstGeom>
            <a:noFill/>
            <a:ln w="9525">
              <a:noFill/>
              <a:miter lim="800000"/>
              <a:headEnd/>
              <a:tailEnd/>
            </a:ln>
          </p:spPr>
        </p:pic>
        <p:cxnSp>
          <p:nvCxnSpPr>
            <p:cNvPr id="81" name="Elbow Connector 80"/>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sp>
        <p:nvSpPr>
          <p:cNvPr id="97" name="U-Turn Arrow 96">
            <a:hlinkClick r:id="rId12"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99" name="Group 98"/>
          <p:cNvGrpSpPr/>
          <p:nvPr/>
        </p:nvGrpSpPr>
        <p:grpSpPr>
          <a:xfrm>
            <a:off x="7543800" y="5924550"/>
            <a:ext cx="577402" cy="390555"/>
            <a:chOff x="7543800" y="5924550"/>
            <a:chExt cx="577402" cy="390555"/>
          </a:xfrm>
        </p:grpSpPr>
        <p:sp>
          <p:nvSpPr>
            <p:cNvPr id="100" name="U-Turn Arrow 99">
              <a:hlinkClick r:id="rId13" action="ppaction://hlinksldjump"/>
            </p:cNvPr>
            <p:cNvSpPr/>
            <p:nvPr/>
          </p:nvSpPr>
          <p:spPr>
            <a:xfrm>
              <a:off x="7629525"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000" b="1" dirty="0">
                <a:solidFill>
                  <a:schemeClr val="tx1"/>
                </a:solidFill>
              </a:endParaRPr>
            </a:p>
          </p:txBody>
        </p:sp>
        <p:sp>
          <p:nvSpPr>
            <p:cNvPr id="103" name="TextBox 102"/>
            <p:cNvSpPr txBox="1"/>
            <p:nvPr/>
          </p:nvSpPr>
          <p:spPr>
            <a:xfrm>
              <a:off x="7543800" y="6115050"/>
              <a:ext cx="577402" cy="200055"/>
            </a:xfrm>
            <a:prstGeom prst="rect">
              <a:avLst/>
            </a:prstGeom>
            <a:noFill/>
          </p:spPr>
          <p:txBody>
            <a:bodyPr wrap="none" rtlCol="0">
              <a:spAutoFit/>
            </a:bodyPr>
            <a:lstStyle/>
            <a:p>
              <a:r>
                <a:rPr lang="en-US" sz="700" b="1" dirty="0">
                  <a:latin typeface="+mn-lt"/>
                </a:rPr>
                <a:t>Payloads</a:t>
              </a:r>
            </a:p>
          </p:txBody>
        </p:sp>
      </p:grpSp>
      <p:grpSp>
        <p:nvGrpSpPr>
          <p:cNvPr id="104" name="Group 113"/>
          <p:cNvGrpSpPr/>
          <p:nvPr/>
        </p:nvGrpSpPr>
        <p:grpSpPr>
          <a:xfrm>
            <a:off x="7496175" y="3264020"/>
            <a:ext cx="1543050" cy="822952"/>
            <a:chOff x="5374708" y="1063745"/>
            <a:chExt cx="1480081" cy="822952"/>
          </a:xfrm>
        </p:grpSpPr>
        <p:sp>
          <p:nvSpPr>
            <p:cNvPr id="105" name="Rounded Rectangle 6">
              <a:hlinkClick r:id="rId14" action="ppaction://hlinksldjump"/>
            </p:cNvPr>
            <p:cNvSpPr/>
            <p:nvPr/>
          </p:nvSpPr>
          <p:spPr bwMode="auto">
            <a:xfrm>
              <a:off x="5374708" y="10637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TLK2711-SP</a:t>
              </a:r>
            </a:p>
            <a:p>
              <a:pPr algn="ctr">
                <a:defRPr/>
              </a:pPr>
              <a:r>
                <a:rPr lang="en-US" sz="1100" b="1" dirty="0">
                  <a:solidFill>
                    <a:srgbClr val="000000"/>
                  </a:solidFill>
                </a:rPr>
                <a:t>1.6 – 2.5 </a:t>
              </a:r>
              <a:r>
                <a:rPr lang="en-US" sz="1100" b="1" dirty="0" err="1">
                  <a:solidFill>
                    <a:srgbClr val="000000"/>
                  </a:solidFill>
                </a:rPr>
                <a:t>Gbps</a:t>
              </a:r>
              <a:r>
                <a:rPr lang="en-US" sz="1100" b="1" dirty="0">
                  <a:solidFill>
                    <a:srgbClr val="000000"/>
                  </a:solidFill>
                </a:rPr>
                <a:t> </a:t>
              </a:r>
            </a:p>
            <a:p>
              <a:pPr algn="ctr">
                <a:defRPr/>
              </a:pPr>
              <a:r>
                <a:rPr lang="en-US" sz="1100" b="1" dirty="0" err="1">
                  <a:solidFill>
                    <a:srgbClr val="000000"/>
                  </a:solidFill>
                </a:rPr>
                <a:t>SerDes</a:t>
              </a:r>
              <a:r>
                <a:rPr lang="en-US" sz="1100" b="1" dirty="0">
                  <a:solidFill>
                    <a:srgbClr val="000000"/>
                  </a:solidFill>
                </a:rPr>
                <a:t> </a:t>
              </a:r>
            </a:p>
            <a:p>
              <a:pPr algn="ctr">
                <a:defRPr/>
              </a:pPr>
              <a:r>
                <a:rPr lang="en-US" sz="1100" b="1" dirty="0">
                  <a:solidFill>
                    <a:srgbClr val="000000"/>
                  </a:solidFill>
                </a:rPr>
                <a:t>Transceiver </a:t>
              </a:r>
              <a:endParaRPr lang="en-US" sz="1100" b="1" dirty="0">
                <a:solidFill>
                  <a:srgbClr val="FF0000"/>
                </a:solidFill>
              </a:endParaRPr>
            </a:p>
            <a:p>
              <a:pPr algn="ctr">
                <a:defRPr/>
              </a:pPr>
              <a:endParaRPr lang="en-US" sz="1100" b="1" dirty="0">
                <a:solidFill>
                  <a:srgbClr val="FF0000"/>
                </a:solidFill>
              </a:endParaRPr>
            </a:p>
          </p:txBody>
        </p:sp>
        <p:pic>
          <p:nvPicPr>
            <p:cNvPr id="106"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6598970" y="1184855"/>
              <a:ext cx="160722" cy="155668"/>
            </a:xfrm>
            <a:prstGeom prst="rect">
              <a:avLst/>
            </a:prstGeom>
            <a:noFill/>
            <a:ln w="9525">
              <a:noFill/>
              <a:miter lim="800000"/>
              <a:headEnd/>
              <a:tailEnd/>
            </a:ln>
          </p:spPr>
        </p:pic>
      </p:grpSp>
      <p:cxnSp>
        <p:nvCxnSpPr>
          <p:cNvPr id="115" name="Straight Arrow Connector 114"/>
          <p:cNvCxnSpPr/>
          <p:nvPr/>
        </p:nvCxnSpPr>
        <p:spPr>
          <a:xfrm rot="16200000" flipV="1">
            <a:off x="7253290" y="3043237"/>
            <a:ext cx="238124" cy="22860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Line 23"/>
          <p:cNvSpPr>
            <a:spLocks noChangeShapeType="1"/>
          </p:cNvSpPr>
          <p:nvPr/>
        </p:nvSpPr>
        <p:spPr bwMode="auto">
          <a:xfrm>
            <a:off x="8267700" y="4105275"/>
            <a:ext cx="19050" cy="323850"/>
          </a:xfrm>
          <a:prstGeom prst="line">
            <a:avLst/>
          </a:prstGeom>
          <a:noFill/>
          <a:ln w="28575">
            <a:solidFill>
              <a:schemeClr val="tx1"/>
            </a:solidFill>
            <a:round/>
            <a:headEnd type="triangle"/>
            <a:tailEnd type="triangle" w="med" len="med"/>
          </a:ln>
        </p:spPr>
        <p:txBody>
          <a:bodyPr/>
          <a:lstStyle/>
          <a:p>
            <a:endParaRPr lang="en-US"/>
          </a:p>
        </p:txBody>
      </p:sp>
      <p:sp>
        <p:nvSpPr>
          <p:cNvPr id="118" name="TextBox 117"/>
          <p:cNvSpPr txBox="1"/>
          <p:nvPr/>
        </p:nvSpPr>
        <p:spPr>
          <a:xfrm>
            <a:off x="7937858" y="4425291"/>
            <a:ext cx="721672" cy="415498"/>
          </a:xfrm>
          <a:prstGeom prst="rect">
            <a:avLst/>
          </a:prstGeom>
          <a:noFill/>
        </p:spPr>
        <p:txBody>
          <a:bodyPr wrap="none" rtlCol="0">
            <a:spAutoFit/>
          </a:bodyPr>
          <a:lstStyle/>
          <a:p>
            <a:r>
              <a:rPr lang="en-US" sz="1050" b="1" dirty="0">
                <a:solidFill>
                  <a:srgbClr val="000000"/>
                </a:solidFill>
                <a:latin typeface="+mn-lt"/>
                <a:cs typeface="Arial" charset="0"/>
              </a:rPr>
              <a:t>To other</a:t>
            </a:r>
          </a:p>
          <a:p>
            <a:r>
              <a:rPr lang="en-US" sz="1050" b="1" dirty="0">
                <a:solidFill>
                  <a:srgbClr val="000000"/>
                </a:solidFill>
                <a:latin typeface="+mn-lt"/>
                <a:cs typeface="Arial" charset="0"/>
              </a:rPr>
              <a:t>FPGAs</a:t>
            </a:r>
          </a:p>
        </p:txBody>
      </p:sp>
      <p:sp>
        <p:nvSpPr>
          <p:cNvPr id="108" name="Line 23"/>
          <p:cNvSpPr>
            <a:spLocks noChangeShapeType="1"/>
          </p:cNvSpPr>
          <p:nvPr/>
        </p:nvSpPr>
        <p:spPr bwMode="auto">
          <a:xfrm flipV="1">
            <a:off x="5769306" y="4544208"/>
            <a:ext cx="216973" cy="0"/>
          </a:xfrm>
          <a:prstGeom prst="line">
            <a:avLst/>
          </a:prstGeom>
          <a:noFill/>
          <a:ln w="28575">
            <a:solidFill>
              <a:schemeClr val="tx1"/>
            </a:solidFill>
            <a:round/>
            <a:headEnd/>
            <a:tailEnd type="triangle" w="med" len="med"/>
          </a:ln>
        </p:spPr>
        <p:txBody>
          <a:bodyPr/>
          <a:lstStyle/>
          <a:p>
            <a:endParaRPr lang="en-US"/>
          </a:p>
        </p:txBody>
      </p:sp>
      <p:sp>
        <p:nvSpPr>
          <p:cNvPr id="109" name="TextBox 108"/>
          <p:cNvSpPr txBox="1"/>
          <p:nvPr/>
        </p:nvSpPr>
        <p:spPr>
          <a:xfrm>
            <a:off x="5988411" y="4394803"/>
            <a:ext cx="1055097" cy="253916"/>
          </a:xfrm>
          <a:prstGeom prst="rect">
            <a:avLst/>
          </a:prstGeom>
          <a:noFill/>
        </p:spPr>
        <p:txBody>
          <a:bodyPr wrap="none" rtlCol="0">
            <a:spAutoFit/>
          </a:bodyPr>
          <a:lstStyle/>
          <a:p>
            <a:r>
              <a:rPr lang="en-US" sz="1050" b="1" dirty="0" err="1">
                <a:solidFill>
                  <a:srgbClr val="000000"/>
                </a:solidFill>
                <a:latin typeface="+mn-lt"/>
                <a:cs typeface="Arial" charset="0"/>
              </a:rPr>
              <a:t>SerDes</a:t>
            </a:r>
            <a:r>
              <a:rPr lang="en-US" sz="1050" b="1" dirty="0">
                <a:solidFill>
                  <a:srgbClr val="000000"/>
                </a:solidFill>
                <a:latin typeface="+mn-lt"/>
                <a:cs typeface="Arial" charset="0"/>
              </a:rPr>
              <a:t> Clock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and Gamma Ray Spectroscopy</a:t>
            </a:r>
          </a:p>
        </p:txBody>
      </p:sp>
      <p:sp>
        <p:nvSpPr>
          <p:cNvPr id="3" name="Content Placeholder 2"/>
          <p:cNvSpPr>
            <a:spLocks noGrp="1"/>
          </p:cNvSpPr>
          <p:nvPr>
            <p:ph idx="1"/>
          </p:nvPr>
        </p:nvSpPr>
        <p:spPr>
          <a:xfrm>
            <a:off x="333375" y="1185863"/>
            <a:ext cx="5019675" cy="4692650"/>
          </a:xfrm>
        </p:spPr>
        <p:txBody>
          <a:bodyPr/>
          <a:lstStyle/>
          <a:p>
            <a:r>
              <a:rPr lang="en-US" dirty="0"/>
              <a:t>The XGRS is a remote sensing instrument. From orbits of 35 to 100 km, it remotely senses the characteristic X-ray and gamma-ray emissions from the asteroid surface. </a:t>
            </a:r>
          </a:p>
          <a:p>
            <a:r>
              <a:rPr lang="en-US" dirty="0"/>
              <a:t>Remote sensing of this type is only possible for bodies with little or no atmosphere to absorb these emissions. </a:t>
            </a:r>
          </a:p>
          <a:p>
            <a:r>
              <a:rPr lang="en-US" dirty="0"/>
              <a:t>It also aims to study solar flares.</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31</a:t>
            </a:fld>
            <a:endParaRPr lang="en-US"/>
          </a:p>
        </p:txBody>
      </p:sp>
      <p:pic>
        <p:nvPicPr>
          <p:cNvPr id="5" name="Picture 1"/>
          <p:cNvPicPr>
            <a:picLocks noChangeAspect="1"/>
          </p:cNvPicPr>
          <p:nvPr/>
        </p:nvPicPr>
        <p:blipFill>
          <a:blip r:embed="rId2" cstate="screen"/>
          <a:srcRect/>
          <a:stretch>
            <a:fillRect/>
          </a:stretch>
        </p:blipFill>
        <p:spPr bwMode="auto">
          <a:xfrm>
            <a:off x="5648325" y="1905000"/>
            <a:ext cx="2663825" cy="23050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&amp; Gamma Ray Spectroscopy</a:t>
            </a:r>
          </a:p>
        </p:txBody>
      </p:sp>
      <p:sp>
        <p:nvSpPr>
          <p:cNvPr id="4" name="Slide Number Placeholder 3"/>
          <p:cNvSpPr>
            <a:spLocks noGrp="1"/>
          </p:cNvSpPr>
          <p:nvPr>
            <p:ph type="sldNum" sz="quarter" idx="10"/>
          </p:nvPr>
        </p:nvSpPr>
        <p:spPr/>
        <p:txBody>
          <a:bodyPr/>
          <a:lstStyle/>
          <a:p>
            <a:fld id="{B0501D11-0227-4FF5-B7E4-0C8C175F9C66}" type="slidenum">
              <a:rPr lang="en-US" smtClean="0"/>
              <a:pPr/>
              <a:t>32</a:t>
            </a:fld>
            <a:endParaRPr lang="en-US"/>
          </a:p>
        </p:txBody>
      </p:sp>
      <p:sp>
        <p:nvSpPr>
          <p:cNvPr id="6" name="Rounded Rectangle 6"/>
          <p:cNvSpPr/>
          <p:nvPr/>
        </p:nvSpPr>
        <p:spPr bwMode="auto">
          <a:xfrm>
            <a:off x="1647826" y="1390752"/>
            <a:ext cx="1190624"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CZT/PMT Detector</a:t>
            </a:r>
          </a:p>
        </p:txBody>
      </p:sp>
      <p:sp>
        <p:nvSpPr>
          <p:cNvPr id="7" name="Pentagon 6">
            <a:hlinkClick r:id="rId3" action="ppaction://hlinksldjump"/>
          </p:cNvPr>
          <p:cNvSpPr/>
          <p:nvPr/>
        </p:nvSpPr>
        <p:spPr>
          <a:xfrm rot="10800000">
            <a:off x="652989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8" name="TextBox 7"/>
          <p:cNvSpPr txBox="1"/>
          <p:nvPr/>
        </p:nvSpPr>
        <p:spPr>
          <a:xfrm>
            <a:off x="6549150" y="1670050"/>
            <a:ext cx="1370888" cy="600164"/>
          </a:xfrm>
          <a:prstGeom prst="rect">
            <a:avLst/>
          </a:prstGeom>
          <a:noFill/>
        </p:spPr>
        <p:txBody>
          <a:bodyPr wrap="none">
            <a:spAutoFit/>
          </a:bodyPr>
          <a:lstStyle/>
          <a:p>
            <a:pPr algn="ctr">
              <a:defRPr/>
            </a:pPr>
            <a:r>
              <a:rPr lang="en-US" sz="1100" b="1" dirty="0">
                <a:solidFill>
                  <a:srgbClr val="0070C0"/>
                </a:solidFill>
              </a:rPr>
              <a:t>ADC128S102QML</a:t>
            </a:r>
          </a:p>
          <a:p>
            <a:pPr algn="r">
              <a:defRPr/>
            </a:pPr>
            <a:r>
              <a:rPr lang="en-US" sz="1100" b="1" dirty="0">
                <a:solidFill>
                  <a:srgbClr val="000000"/>
                </a:solidFill>
              </a:rPr>
              <a:t>    12-Bit, up to</a:t>
            </a:r>
          </a:p>
          <a:p>
            <a:pPr algn="r">
              <a:defRPr/>
            </a:pPr>
            <a:r>
              <a:rPr lang="en-US" sz="1100" b="1" dirty="0">
                <a:solidFill>
                  <a:srgbClr val="000000"/>
                </a:solidFill>
              </a:rPr>
              <a:t>200kSPS</a:t>
            </a:r>
          </a:p>
        </p:txBody>
      </p:sp>
      <p:sp>
        <p:nvSpPr>
          <p:cNvPr id="9" name="Line 23"/>
          <p:cNvSpPr>
            <a:spLocks noChangeShapeType="1"/>
          </p:cNvSpPr>
          <p:nvPr/>
        </p:nvSpPr>
        <p:spPr bwMode="auto">
          <a:xfrm flipV="1">
            <a:off x="2836407" y="1826440"/>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0" name="Rounded Rectangle 6">
            <a:hlinkClick r:id="rId4" action="ppaction://hlinksldjump"/>
          </p:cNvPr>
          <p:cNvSpPr/>
          <p:nvPr/>
        </p:nvSpPr>
        <p:spPr bwMode="auto">
          <a:xfrm>
            <a:off x="306013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2"/>
                </a:solidFill>
              </a:rPr>
              <a:t>THS4513-SP</a:t>
            </a:r>
          </a:p>
          <a:p>
            <a:pPr algn="ctr">
              <a:defRPr/>
            </a:pPr>
            <a:r>
              <a:rPr lang="en-US" sz="1100" b="1" dirty="0">
                <a:solidFill>
                  <a:schemeClr val="tx2"/>
                </a:solidFill>
              </a:rPr>
              <a:t>THS4511-SP</a:t>
            </a:r>
          </a:p>
          <a:p>
            <a:pPr algn="ctr">
              <a:defRPr/>
            </a:pPr>
            <a:r>
              <a:rPr lang="en-US" sz="1100" b="1" dirty="0">
                <a:solidFill>
                  <a:srgbClr val="000000"/>
                </a:solidFill>
              </a:rPr>
              <a:t>Pre-Amplifier</a:t>
            </a:r>
            <a:endParaRPr lang="en-US" sz="1100" b="1" dirty="0">
              <a:solidFill>
                <a:srgbClr val="FF0000"/>
              </a:solidFill>
            </a:endParaRPr>
          </a:p>
        </p:txBody>
      </p:sp>
      <p:sp>
        <p:nvSpPr>
          <p:cNvPr id="11" name="Rounded Rectangle 6"/>
          <p:cNvSpPr/>
          <p:nvPr/>
        </p:nvSpPr>
        <p:spPr bwMode="auto">
          <a:xfrm>
            <a:off x="4703252"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5" name="Line 23"/>
          <p:cNvSpPr>
            <a:spLocks noChangeShapeType="1"/>
          </p:cNvSpPr>
          <p:nvPr/>
        </p:nvSpPr>
        <p:spPr bwMode="auto">
          <a:xfrm flipV="1">
            <a:off x="4415918" y="3053576"/>
            <a:ext cx="247995" cy="0"/>
          </a:xfrm>
          <a:prstGeom prst="line">
            <a:avLst/>
          </a:prstGeom>
          <a:noFill/>
          <a:ln w="28575">
            <a:solidFill>
              <a:schemeClr val="tx1"/>
            </a:solidFill>
            <a:round/>
            <a:headEnd type="triangle"/>
            <a:tailEnd type="none" w="med" len="med"/>
          </a:ln>
        </p:spPr>
        <p:txBody>
          <a:bodyPr/>
          <a:lstStyle/>
          <a:p>
            <a:pPr algn="ctr"/>
            <a:endParaRPr lang="en-US"/>
          </a:p>
        </p:txBody>
      </p:sp>
      <p:sp>
        <p:nvSpPr>
          <p:cNvPr id="16" name="TextBox 15"/>
          <p:cNvSpPr txBox="1"/>
          <p:nvPr/>
        </p:nvSpPr>
        <p:spPr>
          <a:xfrm>
            <a:off x="1768836" y="4118578"/>
            <a:ext cx="1611339" cy="253916"/>
          </a:xfrm>
          <a:prstGeom prst="rect">
            <a:avLst/>
          </a:prstGeom>
          <a:noFill/>
        </p:spPr>
        <p:txBody>
          <a:bodyPr wrap="none" rtlCol="0">
            <a:spAutoFit/>
          </a:bodyPr>
          <a:lstStyle/>
          <a:p>
            <a:pPr algn="ctr"/>
            <a:r>
              <a:rPr lang="en-US" sz="1050" b="1" dirty="0">
                <a:solidFill>
                  <a:srgbClr val="000000"/>
                </a:solidFill>
                <a:latin typeface="+mn-lt"/>
                <a:cs typeface="Arial" charset="0"/>
              </a:rPr>
              <a:t>Clocking Components</a:t>
            </a:r>
          </a:p>
        </p:txBody>
      </p:sp>
      <p:sp>
        <p:nvSpPr>
          <p:cNvPr id="17" name="Oval 16">
            <a:hlinkClick r:id="rId5" action="ppaction://hlinksldjump"/>
          </p:cNvPr>
          <p:cNvSpPr/>
          <p:nvPr/>
        </p:nvSpPr>
        <p:spPr bwMode="auto">
          <a:xfrm>
            <a:off x="3468286"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18" name="Line 23"/>
          <p:cNvSpPr>
            <a:spLocks noChangeShapeType="1"/>
          </p:cNvSpPr>
          <p:nvPr/>
        </p:nvSpPr>
        <p:spPr bwMode="auto">
          <a:xfrm flipV="1">
            <a:off x="3919794" y="4404796"/>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9" name="Arc 18"/>
          <p:cNvSpPr/>
          <p:nvPr/>
        </p:nvSpPr>
        <p:spPr bwMode="auto">
          <a:xfrm rot="10349783">
            <a:off x="3679304"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20" name="Arc 19"/>
          <p:cNvSpPr/>
          <p:nvPr/>
        </p:nvSpPr>
        <p:spPr bwMode="auto">
          <a:xfrm rot="11250217" flipV="1">
            <a:off x="3541568"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21" name="Line 23"/>
          <p:cNvSpPr>
            <a:spLocks noChangeShapeType="1"/>
          </p:cNvSpPr>
          <p:nvPr/>
        </p:nvSpPr>
        <p:spPr bwMode="auto">
          <a:xfrm flipV="1">
            <a:off x="5788356" y="4287033"/>
            <a:ext cx="216973" cy="0"/>
          </a:xfrm>
          <a:prstGeom prst="line">
            <a:avLst/>
          </a:prstGeom>
          <a:noFill/>
          <a:ln w="28575">
            <a:solidFill>
              <a:schemeClr val="tx1"/>
            </a:solidFill>
            <a:round/>
            <a:headEnd/>
            <a:tailEnd type="triangle" w="med" len="med"/>
          </a:ln>
        </p:spPr>
        <p:txBody>
          <a:bodyPr/>
          <a:lstStyle/>
          <a:p>
            <a:pPr algn="ctr"/>
            <a:endParaRPr lang="en-US"/>
          </a:p>
        </p:txBody>
      </p:sp>
      <p:sp>
        <p:nvSpPr>
          <p:cNvPr id="22" name="Line 23"/>
          <p:cNvSpPr>
            <a:spLocks noChangeShapeType="1"/>
          </p:cNvSpPr>
          <p:nvPr/>
        </p:nvSpPr>
        <p:spPr bwMode="auto">
          <a:xfrm flipV="1">
            <a:off x="5798682" y="4569640"/>
            <a:ext cx="216973" cy="0"/>
          </a:xfrm>
          <a:prstGeom prst="line">
            <a:avLst/>
          </a:prstGeom>
          <a:noFill/>
          <a:ln w="28575">
            <a:solidFill>
              <a:schemeClr val="tx1"/>
            </a:solidFill>
            <a:round/>
            <a:headEnd/>
            <a:tailEnd type="triangle" w="med" len="med"/>
          </a:ln>
        </p:spPr>
        <p:txBody>
          <a:bodyPr/>
          <a:lstStyle/>
          <a:p>
            <a:pPr algn="ctr"/>
            <a:endParaRPr lang="en-US"/>
          </a:p>
        </p:txBody>
      </p:sp>
      <p:sp>
        <p:nvSpPr>
          <p:cNvPr id="23" name="TextBox 22"/>
          <p:cNvSpPr txBox="1"/>
          <p:nvPr/>
        </p:nvSpPr>
        <p:spPr>
          <a:xfrm>
            <a:off x="6007461" y="4099528"/>
            <a:ext cx="881973" cy="253916"/>
          </a:xfrm>
          <a:prstGeom prst="rect">
            <a:avLst/>
          </a:prstGeom>
          <a:noFill/>
        </p:spPr>
        <p:txBody>
          <a:bodyPr wrap="none" rtlCol="0">
            <a:spAutoFit/>
          </a:bodyPr>
          <a:lstStyle/>
          <a:p>
            <a:pPr algn="ctr"/>
            <a:r>
              <a:rPr lang="en-US" sz="1050" b="1" dirty="0">
                <a:solidFill>
                  <a:srgbClr val="000000"/>
                </a:solidFill>
                <a:latin typeface="+mn-lt"/>
                <a:cs typeface="Arial" charset="0"/>
              </a:rPr>
              <a:t>ADC Clock</a:t>
            </a:r>
          </a:p>
        </p:txBody>
      </p:sp>
      <p:sp>
        <p:nvSpPr>
          <p:cNvPr id="24" name="TextBox 23"/>
          <p:cNvSpPr txBox="1"/>
          <p:nvPr/>
        </p:nvSpPr>
        <p:spPr>
          <a:xfrm>
            <a:off x="6007461" y="4432903"/>
            <a:ext cx="962123" cy="253916"/>
          </a:xfrm>
          <a:prstGeom prst="rect">
            <a:avLst/>
          </a:prstGeom>
          <a:noFill/>
        </p:spPr>
        <p:txBody>
          <a:bodyPr wrap="none" rtlCol="0">
            <a:spAutoFit/>
          </a:bodyPr>
          <a:lstStyle/>
          <a:p>
            <a:pPr algn="ctr"/>
            <a:r>
              <a:rPr lang="en-US" sz="1050" b="1" dirty="0">
                <a:solidFill>
                  <a:srgbClr val="000000"/>
                </a:solidFill>
                <a:latin typeface="+mn-lt"/>
                <a:cs typeface="Arial" charset="0"/>
              </a:rPr>
              <a:t>FPGA Clock</a:t>
            </a:r>
          </a:p>
        </p:txBody>
      </p:sp>
      <p:grpSp>
        <p:nvGrpSpPr>
          <p:cNvPr id="25" name="Group 133"/>
          <p:cNvGrpSpPr/>
          <p:nvPr/>
        </p:nvGrpSpPr>
        <p:grpSpPr>
          <a:xfrm>
            <a:off x="4142447" y="4014287"/>
            <a:ext cx="1632650" cy="774659"/>
            <a:chOff x="4380572" y="4385762"/>
            <a:chExt cx="1632650" cy="774659"/>
          </a:xfrm>
        </p:grpSpPr>
        <p:sp>
          <p:nvSpPr>
            <p:cNvPr id="26" name="Rounded Rectangle 6">
              <a:hlinkClick r:id="rId6"/>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27"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57757" y="4476991"/>
              <a:ext cx="160722" cy="155668"/>
            </a:xfrm>
            <a:prstGeom prst="rect">
              <a:avLst/>
            </a:prstGeom>
            <a:noFill/>
            <a:ln w="9525">
              <a:noFill/>
              <a:miter lim="800000"/>
              <a:headEnd/>
              <a:tailEnd/>
            </a:ln>
          </p:spPr>
        </p:pic>
      </p:grpSp>
      <p:pic>
        <p:nvPicPr>
          <p:cNvPr id="29"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7599232" y="1313863"/>
            <a:ext cx="159511" cy="187326"/>
          </a:xfrm>
          <a:prstGeom prst="rect">
            <a:avLst/>
          </a:prstGeom>
          <a:noFill/>
          <a:ln w="9525">
            <a:noFill/>
            <a:miter lim="800000"/>
            <a:headEnd/>
            <a:tailEnd/>
          </a:ln>
        </p:spPr>
      </p:pic>
      <p:sp>
        <p:nvSpPr>
          <p:cNvPr id="31" name="Rounded Rectangle 6"/>
          <p:cNvSpPr/>
          <p:nvPr/>
        </p:nvSpPr>
        <p:spPr bwMode="auto">
          <a:xfrm>
            <a:off x="4774633" y="13971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0000"/>
                </a:solidFill>
              </a:rPr>
              <a:t>Pseudo Gaussian Shaper</a:t>
            </a:r>
            <a:endParaRPr lang="en-US" sz="1100" b="1" dirty="0">
              <a:solidFill>
                <a:srgbClr val="FF0000"/>
              </a:solidFill>
            </a:endParaRPr>
          </a:p>
          <a:p>
            <a:pPr algn="ctr">
              <a:defRPr/>
            </a:pPr>
            <a:endParaRPr lang="en-US" sz="1100" b="1" dirty="0">
              <a:solidFill>
                <a:srgbClr val="FF0000"/>
              </a:solidFill>
            </a:endParaRPr>
          </a:p>
        </p:txBody>
      </p:sp>
      <p:sp>
        <p:nvSpPr>
          <p:cNvPr id="32" name="Line 23"/>
          <p:cNvSpPr>
            <a:spLocks noChangeShapeType="1"/>
          </p:cNvSpPr>
          <p:nvPr/>
        </p:nvSpPr>
        <p:spPr bwMode="auto">
          <a:xfrm flipV="1">
            <a:off x="455090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35" name="Line 23"/>
          <p:cNvSpPr>
            <a:spLocks noChangeShapeType="1"/>
          </p:cNvSpPr>
          <p:nvPr/>
        </p:nvSpPr>
        <p:spPr bwMode="auto">
          <a:xfrm flipV="1">
            <a:off x="6265407" y="1797865"/>
            <a:ext cx="216973" cy="0"/>
          </a:xfrm>
          <a:prstGeom prst="line">
            <a:avLst/>
          </a:prstGeom>
          <a:noFill/>
          <a:ln w="28575">
            <a:solidFill>
              <a:schemeClr val="tx1"/>
            </a:solidFill>
            <a:round/>
            <a:headEnd/>
            <a:tailEnd type="triangle" w="med" len="med"/>
          </a:ln>
        </p:spPr>
        <p:txBody>
          <a:bodyPr/>
          <a:lstStyle/>
          <a:p>
            <a:pPr algn="ctr"/>
            <a:endParaRPr lang="en-US"/>
          </a:p>
        </p:txBody>
      </p:sp>
      <p:cxnSp>
        <p:nvCxnSpPr>
          <p:cNvPr id="49" name="Shape 48"/>
          <p:cNvCxnSpPr>
            <a:stCxn id="7" idx="0"/>
            <a:endCxn id="11" idx="3"/>
          </p:cNvCxnSpPr>
          <p:nvPr/>
        </p:nvCxnSpPr>
        <p:spPr>
          <a:xfrm rot="5400000">
            <a:off x="6588186" y="2171225"/>
            <a:ext cx="683536" cy="1082657"/>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273752" y="1546805"/>
            <a:ext cx="160722" cy="155668"/>
          </a:xfrm>
          <a:prstGeom prst="rect">
            <a:avLst/>
          </a:prstGeom>
          <a:noFill/>
          <a:ln w="9525">
            <a:noFill/>
            <a:miter lim="800000"/>
            <a:headEnd/>
            <a:tailEnd/>
          </a:ln>
        </p:spPr>
      </p:pic>
      <p:grpSp>
        <p:nvGrpSpPr>
          <p:cNvPr id="36" name="Group 35"/>
          <p:cNvGrpSpPr/>
          <p:nvPr/>
        </p:nvGrpSpPr>
        <p:grpSpPr>
          <a:xfrm>
            <a:off x="2955358" y="2644895"/>
            <a:ext cx="1480081" cy="822952"/>
            <a:chOff x="4117408" y="2644895"/>
            <a:chExt cx="1480081" cy="822952"/>
          </a:xfrm>
        </p:grpSpPr>
        <p:grpSp>
          <p:nvGrpSpPr>
            <p:cNvPr id="37" name="Group 113"/>
            <p:cNvGrpSpPr/>
            <p:nvPr/>
          </p:nvGrpSpPr>
          <p:grpSpPr>
            <a:xfrm>
              <a:off x="4117408" y="2644895"/>
              <a:ext cx="1480081" cy="822952"/>
              <a:chOff x="240733" y="-1450855"/>
              <a:chExt cx="1480081" cy="822952"/>
            </a:xfrm>
          </p:grpSpPr>
          <p:sp>
            <p:nvSpPr>
              <p:cNvPr id="39" name="Rounded Rectangle 6">
                <a:hlinkClick r:id="rId9"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4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38"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5103682" y="2647363"/>
              <a:ext cx="159511" cy="187326"/>
            </a:xfrm>
            <a:prstGeom prst="rect">
              <a:avLst/>
            </a:prstGeom>
            <a:noFill/>
            <a:ln w="9525">
              <a:noFill/>
              <a:miter lim="800000"/>
              <a:headEnd/>
              <a:tailEnd/>
            </a:ln>
          </p:spPr>
        </p:pic>
      </p:grpSp>
      <p:grpSp>
        <p:nvGrpSpPr>
          <p:cNvPr id="42" name="Group 41"/>
          <p:cNvGrpSpPr/>
          <p:nvPr/>
        </p:nvGrpSpPr>
        <p:grpSpPr>
          <a:xfrm>
            <a:off x="2912565" y="4914900"/>
            <a:ext cx="4094539" cy="1111614"/>
            <a:chOff x="2912565" y="4914900"/>
            <a:chExt cx="4094539" cy="1111614"/>
          </a:xfrm>
        </p:grpSpPr>
        <p:grpSp>
          <p:nvGrpSpPr>
            <p:cNvPr id="43" name="Group 79"/>
            <p:cNvGrpSpPr/>
            <p:nvPr/>
          </p:nvGrpSpPr>
          <p:grpSpPr>
            <a:xfrm>
              <a:off x="2912565" y="5156385"/>
              <a:ext cx="4094539" cy="870129"/>
              <a:chOff x="2912565" y="5270685"/>
              <a:chExt cx="4094539" cy="870129"/>
            </a:xfrm>
          </p:grpSpPr>
          <p:sp>
            <p:nvSpPr>
              <p:cNvPr id="48"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0"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1"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2"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3"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4" name="TextBox 53"/>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55" name="Group 132"/>
              <p:cNvGrpSpPr/>
              <p:nvPr/>
            </p:nvGrpSpPr>
            <p:grpSpPr>
              <a:xfrm>
                <a:off x="2912565" y="5271240"/>
                <a:ext cx="1408302" cy="869574"/>
                <a:chOff x="2912565" y="5271240"/>
                <a:chExt cx="1408302" cy="869574"/>
              </a:xfrm>
            </p:grpSpPr>
            <p:sp>
              <p:nvSpPr>
                <p:cNvPr id="57" name="Rounded Rectangle 6">
                  <a:hlinkClick r:id="rId10"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58"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56" name="Rounded Rectangle 6">
                <a:hlinkClick r:id="rId11"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4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45" name="Elbow Connector 44"/>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sp>
        <p:nvSpPr>
          <p:cNvPr id="60" name="U-Turn Arrow 59">
            <a:hlinkClick r:id="rId12"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61" name="Group 60"/>
          <p:cNvGrpSpPr/>
          <p:nvPr/>
        </p:nvGrpSpPr>
        <p:grpSpPr>
          <a:xfrm>
            <a:off x="7543800" y="5924550"/>
            <a:ext cx="577402" cy="390555"/>
            <a:chOff x="7543800" y="5924550"/>
            <a:chExt cx="577402" cy="390555"/>
          </a:xfrm>
        </p:grpSpPr>
        <p:sp>
          <p:nvSpPr>
            <p:cNvPr id="62" name="U-Turn Arrow 61">
              <a:hlinkClick r:id="rId13" action="ppaction://hlinksldjump"/>
            </p:cNvPr>
            <p:cNvSpPr/>
            <p:nvPr/>
          </p:nvSpPr>
          <p:spPr>
            <a:xfrm>
              <a:off x="7629525"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000" b="1" dirty="0">
                <a:solidFill>
                  <a:schemeClr val="tx1"/>
                </a:solidFill>
              </a:endParaRPr>
            </a:p>
          </p:txBody>
        </p:sp>
        <p:sp>
          <p:nvSpPr>
            <p:cNvPr id="63" name="TextBox 62"/>
            <p:cNvSpPr txBox="1"/>
            <p:nvPr/>
          </p:nvSpPr>
          <p:spPr>
            <a:xfrm>
              <a:off x="7543800" y="6115050"/>
              <a:ext cx="577402" cy="200055"/>
            </a:xfrm>
            <a:prstGeom prst="rect">
              <a:avLst/>
            </a:prstGeom>
            <a:noFill/>
          </p:spPr>
          <p:txBody>
            <a:bodyPr wrap="none" rtlCol="0">
              <a:spAutoFit/>
            </a:bodyPr>
            <a:lstStyle/>
            <a:p>
              <a:r>
                <a:rPr lang="en-US" sz="700" b="1" dirty="0">
                  <a:latin typeface="+mn-lt"/>
                </a:rPr>
                <a:t>Payloads</a:t>
              </a:r>
            </a:p>
          </p:txBody>
        </p:sp>
      </p:grpSp>
      <p:sp>
        <p:nvSpPr>
          <p:cNvPr id="64" name="Line 23"/>
          <p:cNvSpPr>
            <a:spLocks noChangeShapeType="1"/>
          </p:cNvSpPr>
          <p:nvPr/>
        </p:nvSpPr>
        <p:spPr bwMode="auto">
          <a:xfrm flipV="1">
            <a:off x="2592177" y="3040923"/>
            <a:ext cx="331695" cy="0"/>
          </a:xfrm>
          <a:prstGeom prst="line">
            <a:avLst/>
          </a:prstGeom>
          <a:noFill/>
          <a:ln w="28575">
            <a:solidFill>
              <a:schemeClr val="tx1"/>
            </a:solidFill>
            <a:round/>
            <a:headEnd type="triangle"/>
            <a:tailEnd type="triangle" w="med" len="med"/>
          </a:ln>
        </p:spPr>
        <p:txBody>
          <a:bodyPr/>
          <a:lstStyle/>
          <a:p>
            <a:endParaRPr lang="en-US"/>
          </a:p>
        </p:txBody>
      </p:sp>
      <p:sp>
        <p:nvSpPr>
          <p:cNvPr id="65" name="TextBox 64"/>
          <p:cNvSpPr txBox="1"/>
          <p:nvPr/>
        </p:nvSpPr>
        <p:spPr>
          <a:xfrm>
            <a:off x="1860908" y="2844141"/>
            <a:ext cx="721672" cy="415498"/>
          </a:xfrm>
          <a:prstGeom prst="rect">
            <a:avLst/>
          </a:prstGeom>
          <a:noFill/>
        </p:spPr>
        <p:txBody>
          <a:bodyPr wrap="none" rtlCol="0">
            <a:spAutoFit/>
          </a:bodyPr>
          <a:lstStyle/>
          <a:p>
            <a:r>
              <a:rPr lang="en-US" sz="1050" b="1" dirty="0">
                <a:solidFill>
                  <a:srgbClr val="000000"/>
                </a:solidFill>
                <a:latin typeface="+mn-lt"/>
                <a:cs typeface="Arial" charset="0"/>
              </a:rPr>
              <a:t>To other</a:t>
            </a:r>
          </a:p>
          <a:p>
            <a:r>
              <a:rPr lang="en-US" sz="1050" b="1" dirty="0">
                <a:solidFill>
                  <a:srgbClr val="000000"/>
                </a:solidFill>
                <a:latin typeface="+mn-lt"/>
                <a:cs typeface="Arial" charset="0"/>
              </a:rPr>
              <a:t>FPGAs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Aperture RADAR</a:t>
            </a:r>
          </a:p>
        </p:txBody>
      </p:sp>
      <p:sp>
        <p:nvSpPr>
          <p:cNvPr id="3" name="Content Placeholder 2"/>
          <p:cNvSpPr>
            <a:spLocks noGrp="1"/>
          </p:cNvSpPr>
          <p:nvPr>
            <p:ph idx="1"/>
          </p:nvPr>
        </p:nvSpPr>
        <p:spPr/>
        <p:txBody>
          <a:bodyPr/>
          <a:lstStyle/>
          <a:p>
            <a:r>
              <a:rPr lang="en-US" b="1" dirty="0"/>
              <a:t>Synthetic-aperture radar</a:t>
            </a:r>
            <a:r>
              <a:rPr lang="en-US" dirty="0"/>
              <a:t> (SAR) is a form of radar whose defining characteristic is its use of relative motion, between an antenna and its target region, to provide distinctive long-term coherent-signal variations, that are exploited to obtain fine spatial resolution. </a:t>
            </a:r>
          </a:p>
          <a:p>
            <a:r>
              <a:rPr lang="en-US" dirty="0"/>
              <a:t>Synthetic Aperture Radar (SAR) Payload enables imaging of the surface features during both day and night under all weather conditions. </a:t>
            </a:r>
          </a:p>
          <a:p>
            <a:r>
              <a:rPr lang="en-US" dirty="0"/>
              <a:t>Image of death valley taken from the SAR is shown below.</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33</a:t>
            </a:fld>
            <a:endParaRPr lang="en-US"/>
          </a:p>
        </p:txBody>
      </p:sp>
      <p:pic>
        <p:nvPicPr>
          <p:cNvPr id="5" name="Picture 7" descr="http://upload.wikimedia.org/wikipedia/commons/thumb/2/20/Death-valley-sar.jpg/220px-Death-valley-sar.jpg">
            <a:hlinkClick r:id="rId2"/>
          </p:cNvPr>
          <p:cNvPicPr>
            <a:picLocks noChangeAspect="1" noChangeArrowheads="1"/>
          </p:cNvPicPr>
          <p:nvPr/>
        </p:nvPicPr>
        <p:blipFill>
          <a:blip r:embed="rId3" cstate="screen"/>
          <a:srcRect/>
          <a:stretch>
            <a:fillRect/>
          </a:stretch>
        </p:blipFill>
        <p:spPr bwMode="auto">
          <a:xfrm>
            <a:off x="3149600" y="4287838"/>
            <a:ext cx="3225800" cy="15462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Aperture Radar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34</a:t>
            </a:fld>
            <a:endParaRPr lang="en-US"/>
          </a:p>
        </p:txBody>
      </p:sp>
      <p:sp>
        <p:nvSpPr>
          <p:cNvPr id="6" name="Line 23"/>
          <p:cNvSpPr>
            <a:spLocks noChangeShapeType="1"/>
          </p:cNvSpPr>
          <p:nvPr/>
        </p:nvSpPr>
        <p:spPr bwMode="auto">
          <a:xfrm flipV="1">
            <a:off x="1693407" y="1750240"/>
            <a:ext cx="216973" cy="0"/>
          </a:xfrm>
          <a:prstGeom prst="line">
            <a:avLst/>
          </a:prstGeom>
          <a:noFill/>
          <a:ln w="28575">
            <a:solidFill>
              <a:schemeClr val="tx1"/>
            </a:solidFill>
            <a:round/>
            <a:headEnd/>
            <a:tailEnd type="triangle" w="med" len="med"/>
          </a:ln>
        </p:spPr>
        <p:txBody>
          <a:bodyPr/>
          <a:lstStyle/>
          <a:p>
            <a:endParaRPr lang="en-US"/>
          </a:p>
        </p:txBody>
      </p:sp>
      <p:sp>
        <p:nvSpPr>
          <p:cNvPr id="7" name="Rounded Rectangle 6"/>
          <p:cNvSpPr/>
          <p:nvPr/>
        </p:nvSpPr>
        <p:spPr bwMode="auto">
          <a:xfrm>
            <a:off x="2593408" y="13494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Mixer</a:t>
            </a:r>
          </a:p>
          <a:p>
            <a:pPr algn="ctr">
              <a:defRPr/>
            </a:pPr>
            <a:endParaRPr lang="en-US" sz="1100" b="1" dirty="0">
              <a:solidFill>
                <a:srgbClr val="FF0000"/>
              </a:solidFill>
            </a:endParaRPr>
          </a:p>
        </p:txBody>
      </p:sp>
      <p:sp>
        <p:nvSpPr>
          <p:cNvPr id="8" name="Line 23"/>
          <p:cNvSpPr>
            <a:spLocks noChangeShapeType="1"/>
          </p:cNvSpPr>
          <p:nvPr/>
        </p:nvSpPr>
        <p:spPr bwMode="auto">
          <a:xfrm flipV="1">
            <a:off x="5798682" y="1759765"/>
            <a:ext cx="216973" cy="0"/>
          </a:xfrm>
          <a:prstGeom prst="line">
            <a:avLst/>
          </a:prstGeom>
          <a:noFill/>
          <a:ln w="28575">
            <a:solidFill>
              <a:schemeClr val="tx1"/>
            </a:solidFill>
            <a:round/>
            <a:headEnd/>
            <a:tailEnd type="triangle" w="med" len="med"/>
          </a:ln>
        </p:spPr>
        <p:txBody>
          <a:bodyPr/>
          <a:lstStyle/>
          <a:p>
            <a:endParaRPr lang="en-US"/>
          </a:p>
        </p:txBody>
      </p:sp>
      <p:grpSp>
        <p:nvGrpSpPr>
          <p:cNvPr id="9" name="Group 18"/>
          <p:cNvGrpSpPr>
            <a:grpSpLocks/>
          </p:cNvGrpSpPr>
          <p:nvPr/>
        </p:nvGrpSpPr>
        <p:grpSpPr bwMode="auto">
          <a:xfrm>
            <a:off x="140310" y="1253057"/>
            <a:ext cx="258762" cy="498475"/>
            <a:chOff x="334" y="2913"/>
            <a:chExt cx="163" cy="314"/>
          </a:xfrm>
        </p:grpSpPr>
        <p:sp>
          <p:nvSpPr>
            <p:cNvPr id="10" name="Line 19"/>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11" name="Line 20"/>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12" name="Line 21"/>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13" name="Line 22"/>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sp>
        <p:nvSpPr>
          <p:cNvPr id="14" name="Line 23"/>
          <p:cNvSpPr>
            <a:spLocks noChangeShapeType="1"/>
          </p:cNvSpPr>
          <p:nvPr/>
        </p:nvSpPr>
        <p:spPr bwMode="auto">
          <a:xfrm flipV="1">
            <a:off x="256197" y="1751532"/>
            <a:ext cx="603250" cy="0"/>
          </a:xfrm>
          <a:prstGeom prst="line">
            <a:avLst/>
          </a:prstGeom>
          <a:noFill/>
          <a:ln w="28575">
            <a:solidFill>
              <a:schemeClr val="tx1"/>
            </a:solidFill>
            <a:round/>
            <a:headEnd/>
            <a:tailEnd type="triangle" w="med" len="med"/>
          </a:ln>
        </p:spPr>
        <p:txBody>
          <a:bodyPr/>
          <a:lstStyle/>
          <a:p>
            <a:endParaRPr lang="en-US"/>
          </a:p>
        </p:txBody>
      </p:sp>
      <p:sp>
        <p:nvSpPr>
          <p:cNvPr id="16" name="Line 23"/>
          <p:cNvSpPr>
            <a:spLocks noChangeShapeType="1"/>
          </p:cNvSpPr>
          <p:nvPr/>
        </p:nvSpPr>
        <p:spPr bwMode="auto">
          <a:xfrm flipV="1">
            <a:off x="2369682" y="1750240"/>
            <a:ext cx="216973" cy="0"/>
          </a:xfrm>
          <a:prstGeom prst="line">
            <a:avLst/>
          </a:prstGeom>
          <a:noFill/>
          <a:ln w="28575">
            <a:solidFill>
              <a:schemeClr val="tx1"/>
            </a:solidFill>
            <a:round/>
            <a:headEnd/>
            <a:tailEnd type="triangle" w="med" len="med"/>
          </a:ln>
        </p:spPr>
        <p:txBody>
          <a:bodyPr/>
          <a:lstStyle/>
          <a:p>
            <a:endParaRPr lang="en-US"/>
          </a:p>
        </p:txBody>
      </p:sp>
      <p:sp>
        <p:nvSpPr>
          <p:cNvPr id="18" name="Line 23"/>
          <p:cNvSpPr>
            <a:spLocks noChangeShapeType="1"/>
          </p:cNvSpPr>
          <p:nvPr/>
        </p:nvSpPr>
        <p:spPr bwMode="auto">
          <a:xfrm flipV="1">
            <a:off x="4093707" y="1750240"/>
            <a:ext cx="216973" cy="0"/>
          </a:xfrm>
          <a:prstGeom prst="line">
            <a:avLst/>
          </a:prstGeom>
          <a:noFill/>
          <a:ln w="28575">
            <a:solidFill>
              <a:schemeClr val="tx1"/>
            </a:solidFill>
            <a:round/>
            <a:headEnd/>
            <a:tailEnd type="triangle" w="med" len="med"/>
          </a:ln>
        </p:spPr>
        <p:txBody>
          <a:bodyPr/>
          <a:lstStyle/>
          <a:p>
            <a:endParaRPr lang="en-US"/>
          </a:p>
        </p:txBody>
      </p:sp>
      <p:sp>
        <p:nvSpPr>
          <p:cNvPr id="19" name="TextBox 18"/>
          <p:cNvSpPr txBox="1"/>
          <p:nvPr/>
        </p:nvSpPr>
        <p:spPr>
          <a:xfrm>
            <a:off x="-6858" y="1839124"/>
            <a:ext cx="723275" cy="253916"/>
          </a:xfrm>
          <a:prstGeom prst="rect">
            <a:avLst/>
          </a:prstGeom>
          <a:noFill/>
        </p:spPr>
        <p:txBody>
          <a:bodyPr wrap="none" rtlCol="0">
            <a:spAutoFit/>
          </a:bodyPr>
          <a:lstStyle/>
          <a:p>
            <a:r>
              <a:rPr lang="en-US" sz="1050" b="1" dirty="0">
                <a:solidFill>
                  <a:srgbClr val="000000"/>
                </a:solidFill>
                <a:latin typeface="+mn-lt"/>
                <a:cs typeface="Arial" charset="0"/>
              </a:rPr>
              <a:t>Antenna</a:t>
            </a:r>
          </a:p>
        </p:txBody>
      </p:sp>
      <p:sp>
        <p:nvSpPr>
          <p:cNvPr id="20" name="Rounded Rectangle 6">
            <a:hlinkClick r:id="rId3" action="ppaction://hlinksldjump"/>
          </p:cNvPr>
          <p:cNvSpPr/>
          <p:nvPr/>
        </p:nvSpPr>
        <p:spPr bwMode="auto">
          <a:xfrm>
            <a:off x="859858" y="13304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2"/>
                </a:solidFill>
                <a:latin typeface="Arial" charset="0"/>
              </a:rPr>
              <a:t>THS4511-SP</a:t>
            </a:r>
            <a:endParaRPr lang="en-US" sz="1100" b="1" dirty="0">
              <a:solidFill>
                <a:schemeClr val="tx2"/>
              </a:solidFill>
            </a:endParaRPr>
          </a:p>
          <a:p>
            <a:pPr algn="ctr">
              <a:defRPr/>
            </a:pPr>
            <a:r>
              <a:rPr lang="en-US" sz="1100" b="1" dirty="0">
                <a:solidFill>
                  <a:srgbClr val="0070C0"/>
                </a:solidFill>
                <a:latin typeface="Arial" charset="0"/>
              </a:rPr>
              <a:t>LMH6702QML</a:t>
            </a:r>
            <a:endParaRPr lang="en-US" sz="1100" b="1" dirty="0">
              <a:solidFill>
                <a:srgbClr val="0070C0"/>
              </a:solidFill>
            </a:endParaRPr>
          </a:p>
          <a:p>
            <a:pPr algn="ctr">
              <a:defRPr/>
            </a:pPr>
            <a:r>
              <a:rPr lang="en-US" sz="1100" b="1" dirty="0">
                <a:solidFill>
                  <a:srgbClr val="000000"/>
                </a:solidFill>
              </a:rPr>
              <a:t>Low Noise Amplifier</a:t>
            </a:r>
            <a:endParaRPr lang="en-US" sz="1100" b="1" dirty="0">
              <a:solidFill>
                <a:srgbClr val="FF0000"/>
              </a:solidFill>
            </a:endParaRPr>
          </a:p>
        </p:txBody>
      </p:sp>
      <p:sp>
        <p:nvSpPr>
          <p:cNvPr id="21" name="Rounded Rectangle 6">
            <a:hlinkClick r:id="rId4" action="ppaction://hlinksldjump"/>
          </p:cNvPr>
          <p:cNvSpPr/>
          <p:nvPr/>
        </p:nvSpPr>
        <p:spPr bwMode="auto">
          <a:xfrm>
            <a:off x="4317433" y="13685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FF0000"/>
                </a:solidFill>
              </a:rPr>
              <a:t>THS4513-SP</a:t>
            </a:r>
          </a:p>
          <a:p>
            <a:pPr algn="ctr">
              <a:defRPr/>
            </a:pPr>
            <a:r>
              <a:rPr lang="en-US" sz="1100" b="1" dirty="0">
                <a:solidFill>
                  <a:schemeClr val="tx2"/>
                </a:solidFill>
              </a:rPr>
              <a:t>THS4304-SP</a:t>
            </a:r>
          </a:p>
          <a:p>
            <a:pPr algn="ctr">
              <a:defRPr/>
            </a:pPr>
            <a:r>
              <a:rPr lang="en-US" sz="1100" b="1" dirty="0">
                <a:solidFill>
                  <a:schemeClr val="tx1"/>
                </a:solidFill>
              </a:rPr>
              <a:t>IF Amplifier</a:t>
            </a:r>
          </a:p>
        </p:txBody>
      </p:sp>
      <p:sp>
        <p:nvSpPr>
          <p:cNvPr id="22" name="Rounded Rectangle 6"/>
          <p:cNvSpPr/>
          <p:nvPr/>
        </p:nvSpPr>
        <p:spPr bwMode="auto">
          <a:xfrm>
            <a:off x="6041458" y="13780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0000"/>
                </a:solidFill>
              </a:rPr>
              <a:t>Phase Detector</a:t>
            </a:r>
            <a:endParaRPr lang="en-US" sz="1100" b="1" dirty="0">
              <a:solidFill>
                <a:srgbClr val="FF0000"/>
              </a:solidFill>
            </a:endParaRPr>
          </a:p>
          <a:p>
            <a:pPr algn="ctr">
              <a:defRPr/>
            </a:pPr>
            <a:endParaRPr lang="en-US" sz="1100" b="1" dirty="0">
              <a:solidFill>
                <a:srgbClr val="FF0000"/>
              </a:solidFill>
            </a:endParaRPr>
          </a:p>
        </p:txBody>
      </p:sp>
      <p:sp>
        <p:nvSpPr>
          <p:cNvPr id="32" name="Rounded Rectangle 6"/>
          <p:cNvSpPr/>
          <p:nvPr/>
        </p:nvSpPr>
        <p:spPr bwMode="auto">
          <a:xfrm>
            <a:off x="2602933" y="25115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Local Oscillator</a:t>
            </a:r>
          </a:p>
          <a:p>
            <a:pPr algn="ctr">
              <a:defRPr/>
            </a:pPr>
            <a:endParaRPr lang="en-US" sz="1100" b="1" dirty="0">
              <a:solidFill>
                <a:srgbClr val="FF0000"/>
              </a:solidFill>
            </a:endParaRPr>
          </a:p>
        </p:txBody>
      </p:sp>
      <p:cxnSp>
        <p:nvCxnSpPr>
          <p:cNvPr id="38" name="Straight Arrow Connector 37"/>
          <p:cNvCxnSpPr>
            <a:endCxn id="7" idx="2"/>
          </p:cNvCxnSpPr>
          <p:nvPr/>
        </p:nvCxnSpPr>
        <p:spPr>
          <a:xfrm rot="5400000" flipH="1" flipV="1">
            <a:off x="3178188" y="2327709"/>
            <a:ext cx="310523"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Pentagon 43">
            <a:hlinkClick r:id="rId5" action="ppaction://hlinksldjump"/>
          </p:cNvPr>
          <p:cNvSpPr/>
          <p:nvPr/>
        </p:nvSpPr>
        <p:spPr>
          <a:xfrm rot="10800000">
            <a:off x="7653842" y="117809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46" name="Rounded Rectangle 6"/>
          <p:cNvSpPr/>
          <p:nvPr/>
        </p:nvSpPr>
        <p:spPr bwMode="auto">
          <a:xfrm>
            <a:off x="7370252" y="2631931"/>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cxnSp>
        <p:nvCxnSpPr>
          <p:cNvPr id="47" name="Straight Arrow Connector 46"/>
          <p:cNvCxnSpPr/>
          <p:nvPr/>
        </p:nvCxnSpPr>
        <p:spPr>
          <a:xfrm rot="16200000" flipH="1">
            <a:off x="8364550" y="2484870"/>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Line 23"/>
          <p:cNvSpPr>
            <a:spLocks noChangeShapeType="1"/>
          </p:cNvSpPr>
          <p:nvPr/>
        </p:nvSpPr>
        <p:spPr bwMode="auto">
          <a:xfrm flipV="1">
            <a:off x="7111493" y="3053576"/>
            <a:ext cx="247995" cy="0"/>
          </a:xfrm>
          <a:prstGeom prst="line">
            <a:avLst/>
          </a:prstGeom>
          <a:noFill/>
          <a:ln w="28575">
            <a:solidFill>
              <a:schemeClr val="tx1"/>
            </a:solidFill>
            <a:round/>
            <a:headEnd type="triangle"/>
            <a:tailEnd type="none" w="med" len="med"/>
          </a:ln>
        </p:spPr>
        <p:txBody>
          <a:bodyPr/>
          <a:lstStyle/>
          <a:p>
            <a:pPr algn="ctr"/>
            <a:endParaRPr lang="en-US"/>
          </a:p>
        </p:txBody>
      </p:sp>
      <p:sp>
        <p:nvSpPr>
          <p:cNvPr id="53" name="Line 23"/>
          <p:cNvSpPr>
            <a:spLocks noChangeShapeType="1"/>
          </p:cNvSpPr>
          <p:nvPr/>
        </p:nvSpPr>
        <p:spPr bwMode="auto">
          <a:xfrm flipV="1">
            <a:off x="7494132" y="1750240"/>
            <a:ext cx="216973" cy="0"/>
          </a:xfrm>
          <a:prstGeom prst="line">
            <a:avLst/>
          </a:prstGeom>
          <a:noFill/>
          <a:ln w="28575">
            <a:solidFill>
              <a:schemeClr val="tx1"/>
            </a:solidFill>
            <a:round/>
            <a:headEnd/>
            <a:tailEnd type="triangle" w="med" len="med"/>
          </a:ln>
        </p:spPr>
        <p:txBody>
          <a:bodyPr/>
          <a:lstStyle/>
          <a:p>
            <a:endParaRPr lang="en-US"/>
          </a:p>
        </p:txBody>
      </p:sp>
      <p:sp>
        <p:nvSpPr>
          <p:cNvPr id="54" name="TextBox 53"/>
          <p:cNvSpPr txBox="1"/>
          <p:nvPr/>
        </p:nvSpPr>
        <p:spPr>
          <a:xfrm>
            <a:off x="7801844" y="1298575"/>
            <a:ext cx="1265090" cy="1015663"/>
          </a:xfrm>
          <a:prstGeom prst="rect">
            <a:avLst/>
          </a:prstGeom>
          <a:noFill/>
        </p:spPr>
        <p:txBody>
          <a:bodyPr wrap="none">
            <a:spAutoFit/>
          </a:bodyPr>
          <a:lstStyle/>
          <a:p>
            <a:pPr algn="r">
              <a:defRPr/>
            </a:pPr>
            <a:r>
              <a:rPr lang="en-US" sz="1000" b="1" dirty="0">
                <a:solidFill>
                  <a:schemeClr val="tx2"/>
                </a:solidFill>
              </a:rPr>
              <a:t>ADS5463-SP</a:t>
            </a:r>
          </a:p>
          <a:p>
            <a:pPr algn="r">
              <a:defRPr/>
            </a:pPr>
            <a:r>
              <a:rPr lang="en-US" sz="1000" b="1" dirty="0">
                <a:solidFill>
                  <a:schemeClr val="tx2"/>
                </a:solidFill>
              </a:rPr>
              <a:t>ADS5400-SP</a:t>
            </a:r>
          </a:p>
          <a:p>
            <a:pPr algn="r"/>
            <a:r>
              <a:rPr lang="en-US" sz="1000" b="1" dirty="0">
                <a:solidFill>
                  <a:srgbClr val="0070C0"/>
                </a:solidFill>
              </a:rPr>
              <a:t>ADC10D1000QML</a:t>
            </a:r>
          </a:p>
          <a:p>
            <a:pPr algn="r"/>
            <a:r>
              <a:rPr lang="en-US" sz="1000" b="1" dirty="0">
                <a:solidFill>
                  <a:srgbClr val="0070C0"/>
                </a:solidFill>
              </a:rPr>
              <a:t>ADC12D1600QML</a:t>
            </a:r>
          </a:p>
          <a:p>
            <a:pPr algn="r"/>
            <a:r>
              <a:rPr lang="en-US" sz="1000" b="1" dirty="0">
                <a:solidFill>
                  <a:srgbClr val="0070C0"/>
                </a:solidFill>
              </a:rPr>
              <a:t>ADC08D1520QML</a:t>
            </a:r>
          </a:p>
          <a:p>
            <a:pPr algn="r">
              <a:defRPr/>
            </a:pPr>
            <a:r>
              <a:rPr lang="en-US" sz="1000" b="1" dirty="0">
                <a:solidFill>
                  <a:srgbClr val="000000"/>
                </a:solidFill>
                <a:latin typeface="+mn-lt"/>
              </a:rPr>
              <a:t>High Speed ADC</a:t>
            </a:r>
          </a:p>
        </p:txBody>
      </p:sp>
      <p:pic>
        <p:nvPicPr>
          <p:cNvPr id="56"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5550102" y="1470605"/>
            <a:ext cx="160722" cy="155668"/>
          </a:xfrm>
          <a:prstGeom prst="rect">
            <a:avLst/>
          </a:prstGeom>
          <a:noFill/>
          <a:ln w="9525">
            <a:noFill/>
            <a:miter lim="800000"/>
            <a:headEnd/>
            <a:tailEnd/>
          </a:ln>
        </p:spPr>
      </p:pic>
      <p:pic>
        <p:nvPicPr>
          <p:cNvPr id="58"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2065207" y="1428163"/>
            <a:ext cx="159511" cy="187326"/>
          </a:xfrm>
          <a:prstGeom prst="rect">
            <a:avLst/>
          </a:prstGeom>
          <a:noFill/>
          <a:ln w="9525">
            <a:noFill/>
            <a:miter lim="800000"/>
            <a:headEnd/>
            <a:tailEnd/>
          </a:ln>
        </p:spPr>
      </p:pic>
      <p:sp>
        <p:nvSpPr>
          <p:cNvPr id="59" name="TextBox 58"/>
          <p:cNvSpPr txBox="1"/>
          <p:nvPr/>
        </p:nvSpPr>
        <p:spPr>
          <a:xfrm>
            <a:off x="387711" y="5118703"/>
            <a:ext cx="1611339" cy="253916"/>
          </a:xfrm>
          <a:prstGeom prst="rect">
            <a:avLst/>
          </a:prstGeom>
          <a:noFill/>
        </p:spPr>
        <p:txBody>
          <a:bodyPr wrap="none" rtlCol="0">
            <a:spAutoFit/>
          </a:bodyPr>
          <a:lstStyle/>
          <a:p>
            <a:pPr algn="ctr"/>
            <a:r>
              <a:rPr lang="en-US" sz="1050" b="1" dirty="0">
                <a:solidFill>
                  <a:srgbClr val="000000"/>
                </a:solidFill>
                <a:latin typeface="+mn-lt"/>
                <a:cs typeface="Arial" charset="0"/>
              </a:rPr>
              <a:t>Clocking Components</a:t>
            </a:r>
          </a:p>
        </p:txBody>
      </p:sp>
      <p:sp>
        <p:nvSpPr>
          <p:cNvPr id="60" name="Oval 59">
            <a:hlinkClick r:id="rId8" action="ppaction://hlinksldjump"/>
          </p:cNvPr>
          <p:cNvSpPr/>
          <p:nvPr/>
        </p:nvSpPr>
        <p:spPr bwMode="auto">
          <a:xfrm>
            <a:off x="1477561" y="54062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61" name="Line 23"/>
          <p:cNvSpPr>
            <a:spLocks noChangeShapeType="1"/>
          </p:cNvSpPr>
          <p:nvPr/>
        </p:nvSpPr>
        <p:spPr bwMode="auto">
          <a:xfrm flipV="1">
            <a:off x="1929069" y="5623996"/>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2" name="Arc 61"/>
          <p:cNvSpPr/>
          <p:nvPr/>
        </p:nvSpPr>
        <p:spPr bwMode="auto">
          <a:xfrm rot="10349783">
            <a:off x="1688579" y="55500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63" name="Arc 62"/>
          <p:cNvSpPr/>
          <p:nvPr/>
        </p:nvSpPr>
        <p:spPr bwMode="auto">
          <a:xfrm rot="11250217" flipV="1">
            <a:off x="1550843" y="55705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64" name="Line 23"/>
          <p:cNvSpPr>
            <a:spLocks noChangeShapeType="1"/>
          </p:cNvSpPr>
          <p:nvPr/>
        </p:nvSpPr>
        <p:spPr bwMode="auto">
          <a:xfrm flipV="1">
            <a:off x="3797631" y="5506233"/>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5" name="Line 23"/>
          <p:cNvSpPr>
            <a:spLocks noChangeShapeType="1"/>
          </p:cNvSpPr>
          <p:nvPr/>
        </p:nvSpPr>
        <p:spPr bwMode="auto">
          <a:xfrm flipV="1">
            <a:off x="3807957" y="5788840"/>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6" name="TextBox 65"/>
          <p:cNvSpPr txBox="1"/>
          <p:nvPr/>
        </p:nvSpPr>
        <p:spPr>
          <a:xfrm>
            <a:off x="4016736" y="5318728"/>
            <a:ext cx="881973" cy="253916"/>
          </a:xfrm>
          <a:prstGeom prst="rect">
            <a:avLst/>
          </a:prstGeom>
          <a:noFill/>
        </p:spPr>
        <p:txBody>
          <a:bodyPr wrap="none" rtlCol="0">
            <a:spAutoFit/>
          </a:bodyPr>
          <a:lstStyle/>
          <a:p>
            <a:pPr algn="ctr"/>
            <a:r>
              <a:rPr lang="en-US" sz="1050" b="1" dirty="0">
                <a:solidFill>
                  <a:srgbClr val="000000"/>
                </a:solidFill>
                <a:latin typeface="+mn-lt"/>
                <a:cs typeface="Arial" charset="0"/>
              </a:rPr>
              <a:t>ADC Clock</a:t>
            </a:r>
          </a:p>
        </p:txBody>
      </p:sp>
      <p:sp>
        <p:nvSpPr>
          <p:cNvPr id="67" name="TextBox 66"/>
          <p:cNvSpPr txBox="1"/>
          <p:nvPr/>
        </p:nvSpPr>
        <p:spPr>
          <a:xfrm>
            <a:off x="4016736" y="5652103"/>
            <a:ext cx="962123" cy="253916"/>
          </a:xfrm>
          <a:prstGeom prst="rect">
            <a:avLst/>
          </a:prstGeom>
          <a:noFill/>
        </p:spPr>
        <p:txBody>
          <a:bodyPr wrap="none" rtlCol="0">
            <a:spAutoFit/>
          </a:bodyPr>
          <a:lstStyle/>
          <a:p>
            <a:pPr algn="ctr"/>
            <a:r>
              <a:rPr lang="en-US" sz="1050" b="1" dirty="0">
                <a:solidFill>
                  <a:srgbClr val="000000"/>
                </a:solidFill>
                <a:latin typeface="+mn-lt"/>
                <a:cs typeface="Arial" charset="0"/>
              </a:rPr>
              <a:t>FPGA Clock</a:t>
            </a:r>
          </a:p>
        </p:txBody>
      </p:sp>
      <p:grpSp>
        <p:nvGrpSpPr>
          <p:cNvPr id="68" name="Group 133"/>
          <p:cNvGrpSpPr/>
          <p:nvPr/>
        </p:nvGrpSpPr>
        <p:grpSpPr>
          <a:xfrm>
            <a:off x="2151722" y="5233487"/>
            <a:ext cx="1632650" cy="774659"/>
            <a:chOff x="4380572" y="4385762"/>
            <a:chExt cx="1632650" cy="774659"/>
          </a:xfrm>
        </p:grpSpPr>
        <p:sp>
          <p:nvSpPr>
            <p:cNvPr id="69" name="Rounded Rectangle 6">
              <a:hlinkClick r:id="rId9"/>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70"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5757757" y="4476991"/>
              <a:ext cx="160722" cy="155668"/>
            </a:xfrm>
            <a:prstGeom prst="rect">
              <a:avLst/>
            </a:prstGeom>
            <a:noFill/>
            <a:ln w="9525">
              <a:noFill/>
              <a:miter lim="800000"/>
              <a:headEnd/>
              <a:tailEnd/>
            </a:ln>
          </p:spPr>
        </p:pic>
      </p:grpSp>
      <p:pic>
        <p:nvPicPr>
          <p:cNvPr id="71"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8760027" y="1203905"/>
            <a:ext cx="160722" cy="155668"/>
          </a:xfrm>
          <a:prstGeom prst="rect">
            <a:avLst/>
          </a:prstGeom>
          <a:noFill/>
          <a:ln w="9525">
            <a:noFill/>
            <a:miter lim="800000"/>
            <a:headEnd/>
            <a:tailEnd/>
          </a:ln>
        </p:spPr>
      </p:pic>
      <p:grpSp>
        <p:nvGrpSpPr>
          <p:cNvPr id="72" name="Group 71"/>
          <p:cNvGrpSpPr/>
          <p:nvPr/>
        </p:nvGrpSpPr>
        <p:grpSpPr>
          <a:xfrm>
            <a:off x="5641408" y="2644895"/>
            <a:ext cx="1480081" cy="822952"/>
            <a:chOff x="4117408" y="2644895"/>
            <a:chExt cx="1480081" cy="822952"/>
          </a:xfrm>
        </p:grpSpPr>
        <p:grpSp>
          <p:nvGrpSpPr>
            <p:cNvPr id="73" name="Group 113"/>
            <p:cNvGrpSpPr/>
            <p:nvPr/>
          </p:nvGrpSpPr>
          <p:grpSpPr>
            <a:xfrm>
              <a:off x="4117408" y="2644895"/>
              <a:ext cx="1480081" cy="822952"/>
              <a:chOff x="240733" y="-1450855"/>
              <a:chExt cx="1480081" cy="822952"/>
            </a:xfrm>
          </p:grpSpPr>
          <p:sp>
            <p:nvSpPr>
              <p:cNvPr id="75" name="Rounded Rectangle 6">
                <a:hlinkClick r:id="rId10"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76"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1444827" y="-1386895"/>
                <a:ext cx="160722" cy="155668"/>
              </a:xfrm>
              <a:prstGeom prst="rect">
                <a:avLst/>
              </a:prstGeom>
              <a:noFill/>
              <a:ln w="9525">
                <a:noFill/>
                <a:miter lim="800000"/>
                <a:headEnd/>
                <a:tailEnd/>
              </a:ln>
            </p:spPr>
          </p:pic>
        </p:grpSp>
        <p:pic>
          <p:nvPicPr>
            <p:cNvPr id="74"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5103682" y="2647363"/>
              <a:ext cx="159511" cy="187326"/>
            </a:xfrm>
            <a:prstGeom prst="rect">
              <a:avLst/>
            </a:prstGeom>
            <a:noFill/>
            <a:ln w="9525">
              <a:noFill/>
              <a:miter lim="800000"/>
              <a:headEnd/>
              <a:tailEnd/>
            </a:ln>
          </p:spPr>
        </p:pic>
      </p:grpSp>
      <p:grpSp>
        <p:nvGrpSpPr>
          <p:cNvPr id="49" name="Group 48"/>
          <p:cNvGrpSpPr/>
          <p:nvPr/>
        </p:nvGrpSpPr>
        <p:grpSpPr>
          <a:xfrm>
            <a:off x="5027115" y="4838700"/>
            <a:ext cx="4094539" cy="1111614"/>
            <a:chOff x="2912565" y="4914900"/>
            <a:chExt cx="4094539" cy="1111614"/>
          </a:xfrm>
        </p:grpSpPr>
        <p:grpSp>
          <p:nvGrpSpPr>
            <p:cNvPr id="50" name="Group 79"/>
            <p:cNvGrpSpPr/>
            <p:nvPr/>
          </p:nvGrpSpPr>
          <p:grpSpPr>
            <a:xfrm>
              <a:off x="2912565" y="5156385"/>
              <a:ext cx="4094539" cy="870129"/>
              <a:chOff x="2912565" y="5270685"/>
              <a:chExt cx="4094539" cy="870129"/>
            </a:xfrm>
          </p:grpSpPr>
          <p:sp>
            <p:nvSpPr>
              <p:cNvPr id="79"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0"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1"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2"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3"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4" name="TextBox 83"/>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85" name="Group 132"/>
              <p:cNvGrpSpPr/>
              <p:nvPr/>
            </p:nvGrpSpPr>
            <p:grpSpPr>
              <a:xfrm>
                <a:off x="2912565" y="5271240"/>
                <a:ext cx="1408302" cy="869574"/>
                <a:chOff x="2912565" y="5271240"/>
                <a:chExt cx="1408302" cy="869574"/>
              </a:xfrm>
            </p:grpSpPr>
            <p:sp>
              <p:nvSpPr>
                <p:cNvPr id="87"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88"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2964513" y="5348554"/>
                  <a:ext cx="160722" cy="155668"/>
                </a:xfrm>
                <a:prstGeom prst="rect">
                  <a:avLst/>
                </a:prstGeom>
                <a:noFill/>
                <a:ln w="9525">
                  <a:noFill/>
                  <a:miter lim="800000"/>
                  <a:headEnd/>
                  <a:tailEnd/>
                </a:ln>
              </p:spPr>
            </p:pic>
          </p:grpSp>
          <p:sp>
            <p:nvSpPr>
              <p:cNvPr id="86"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52"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4612338" y="5262829"/>
              <a:ext cx="160722" cy="155668"/>
            </a:xfrm>
            <a:prstGeom prst="rect">
              <a:avLst/>
            </a:prstGeom>
            <a:noFill/>
            <a:ln w="9525">
              <a:noFill/>
              <a:miter lim="800000"/>
              <a:headEnd/>
              <a:tailEnd/>
            </a:ln>
          </p:spPr>
        </p:pic>
        <p:cxnSp>
          <p:nvCxnSpPr>
            <p:cNvPr id="55" name="Elbow Connector 54"/>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sp>
        <p:nvSpPr>
          <p:cNvPr id="90" name="U-Turn Arrow 89">
            <a:hlinkClick r:id="rId13"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91" name="Group 90"/>
          <p:cNvGrpSpPr/>
          <p:nvPr/>
        </p:nvGrpSpPr>
        <p:grpSpPr>
          <a:xfrm>
            <a:off x="7543800" y="5924550"/>
            <a:ext cx="577402" cy="390555"/>
            <a:chOff x="7543800" y="5924550"/>
            <a:chExt cx="577402" cy="390555"/>
          </a:xfrm>
        </p:grpSpPr>
        <p:sp>
          <p:nvSpPr>
            <p:cNvPr id="92" name="U-Turn Arrow 91">
              <a:hlinkClick r:id="rId14" action="ppaction://hlinksldjump"/>
            </p:cNvPr>
            <p:cNvSpPr/>
            <p:nvPr/>
          </p:nvSpPr>
          <p:spPr>
            <a:xfrm>
              <a:off x="7629525"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000" b="1" dirty="0">
                <a:solidFill>
                  <a:schemeClr val="tx1"/>
                </a:solidFill>
              </a:endParaRPr>
            </a:p>
          </p:txBody>
        </p:sp>
        <p:sp>
          <p:nvSpPr>
            <p:cNvPr id="93" name="TextBox 92"/>
            <p:cNvSpPr txBox="1"/>
            <p:nvPr/>
          </p:nvSpPr>
          <p:spPr>
            <a:xfrm>
              <a:off x="7543800" y="6115050"/>
              <a:ext cx="577402" cy="200055"/>
            </a:xfrm>
            <a:prstGeom prst="rect">
              <a:avLst/>
            </a:prstGeom>
            <a:noFill/>
          </p:spPr>
          <p:txBody>
            <a:bodyPr wrap="none" rtlCol="0">
              <a:spAutoFit/>
            </a:bodyPr>
            <a:lstStyle/>
            <a:p>
              <a:r>
                <a:rPr lang="en-US" sz="700" b="1" dirty="0">
                  <a:latin typeface="+mn-lt"/>
                </a:rPr>
                <a:t>Payloads</a:t>
              </a:r>
            </a:p>
          </p:txBody>
        </p:sp>
      </p:grpSp>
      <p:grpSp>
        <p:nvGrpSpPr>
          <p:cNvPr id="94" name="Group 113"/>
          <p:cNvGrpSpPr/>
          <p:nvPr/>
        </p:nvGrpSpPr>
        <p:grpSpPr>
          <a:xfrm>
            <a:off x="5648325" y="3683120"/>
            <a:ext cx="1543050" cy="822952"/>
            <a:chOff x="5374708" y="1063745"/>
            <a:chExt cx="1480081" cy="822952"/>
          </a:xfrm>
        </p:grpSpPr>
        <p:sp>
          <p:nvSpPr>
            <p:cNvPr id="95" name="Rounded Rectangle 6">
              <a:hlinkClick r:id="rId15"/>
            </p:cNvPr>
            <p:cNvSpPr/>
            <p:nvPr/>
          </p:nvSpPr>
          <p:spPr bwMode="auto">
            <a:xfrm>
              <a:off x="5374708" y="10637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TLK2711-SP</a:t>
              </a:r>
            </a:p>
            <a:p>
              <a:pPr algn="ctr">
                <a:defRPr/>
              </a:pPr>
              <a:r>
                <a:rPr lang="en-US" sz="1100" b="1" dirty="0">
                  <a:solidFill>
                    <a:srgbClr val="000000"/>
                  </a:solidFill>
                </a:rPr>
                <a:t>1.6 – 2.5 </a:t>
              </a:r>
              <a:r>
                <a:rPr lang="en-US" sz="1100" b="1" dirty="0" err="1">
                  <a:solidFill>
                    <a:srgbClr val="000000"/>
                  </a:solidFill>
                </a:rPr>
                <a:t>Gbps</a:t>
              </a:r>
              <a:r>
                <a:rPr lang="en-US" sz="1100" b="1" dirty="0">
                  <a:solidFill>
                    <a:srgbClr val="000000"/>
                  </a:solidFill>
                </a:rPr>
                <a:t> </a:t>
              </a:r>
            </a:p>
            <a:p>
              <a:pPr algn="ctr">
                <a:defRPr/>
              </a:pPr>
              <a:r>
                <a:rPr lang="en-US" sz="1100" b="1" dirty="0" err="1">
                  <a:solidFill>
                    <a:srgbClr val="000000"/>
                  </a:solidFill>
                </a:rPr>
                <a:t>SerDes</a:t>
              </a:r>
              <a:r>
                <a:rPr lang="en-US" sz="1100" b="1" dirty="0">
                  <a:solidFill>
                    <a:srgbClr val="000000"/>
                  </a:solidFill>
                </a:rPr>
                <a:t> </a:t>
              </a:r>
            </a:p>
            <a:p>
              <a:pPr algn="ctr">
                <a:defRPr/>
              </a:pPr>
              <a:r>
                <a:rPr lang="en-US" sz="1100" b="1" dirty="0">
                  <a:solidFill>
                    <a:srgbClr val="000000"/>
                  </a:solidFill>
                </a:rPr>
                <a:t>Transceiver </a:t>
              </a:r>
              <a:endParaRPr lang="en-US" sz="1100" b="1" dirty="0">
                <a:solidFill>
                  <a:srgbClr val="FF0000"/>
                </a:solidFill>
              </a:endParaRPr>
            </a:p>
            <a:p>
              <a:pPr algn="ctr">
                <a:defRPr/>
              </a:pPr>
              <a:endParaRPr lang="en-US" sz="1100" b="1" dirty="0">
                <a:solidFill>
                  <a:srgbClr val="FF0000"/>
                </a:solidFill>
              </a:endParaRPr>
            </a:p>
          </p:txBody>
        </p:sp>
        <p:pic>
          <p:nvPicPr>
            <p:cNvPr id="96"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6598970" y="1184855"/>
              <a:ext cx="160722" cy="155668"/>
            </a:xfrm>
            <a:prstGeom prst="rect">
              <a:avLst/>
            </a:prstGeom>
            <a:noFill/>
            <a:ln w="9525">
              <a:noFill/>
              <a:miter lim="800000"/>
              <a:headEnd/>
              <a:tailEnd/>
            </a:ln>
          </p:spPr>
        </p:pic>
      </p:grpSp>
      <p:cxnSp>
        <p:nvCxnSpPr>
          <p:cNvPr id="97" name="Straight Arrow Connector 96"/>
          <p:cNvCxnSpPr/>
          <p:nvPr/>
        </p:nvCxnSpPr>
        <p:spPr>
          <a:xfrm rot="5400000" flipH="1" flipV="1">
            <a:off x="7148516" y="3462339"/>
            <a:ext cx="295276" cy="22859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Line 23"/>
          <p:cNvSpPr>
            <a:spLocks noChangeShapeType="1"/>
          </p:cNvSpPr>
          <p:nvPr/>
        </p:nvSpPr>
        <p:spPr bwMode="auto">
          <a:xfrm flipV="1">
            <a:off x="5240127" y="4079148"/>
            <a:ext cx="331695" cy="0"/>
          </a:xfrm>
          <a:prstGeom prst="line">
            <a:avLst/>
          </a:prstGeom>
          <a:noFill/>
          <a:ln w="28575">
            <a:solidFill>
              <a:schemeClr val="tx1"/>
            </a:solidFill>
            <a:round/>
            <a:headEnd type="triangle"/>
            <a:tailEnd type="triangle" w="med" len="med"/>
          </a:ln>
        </p:spPr>
        <p:txBody>
          <a:bodyPr/>
          <a:lstStyle/>
          <a:p>
            <a:endParaRPr lang="en-US"/>
          </a:p>
        </p:txBody>
      </p:sp>
      <p:sp>
        <p:nvSpPr>
          <p:cNvPr id="101" name="TextBox 100"/>
          <p:cNvSpPr txBox="1"/>
          <p:nvPr/>
        </p:nvSpPr>
        <p:spPr>
          <a:xfrm>
            <a:off x="4508858" y="3882366"/>
            <a:ext cx="721672" cy="415498"/>
          </a:xfrm>
          <a:prstGeom prst="rect">
            <a:avLst/>
          </a:prstGeom>
          <a:noFill/>
        </p:spPr>
        <p:txBody>
          <a:bodyPr wrap="none" rtlCol="0">
            <a:spAutoFit/>
          </a:bodyPr>
          <a:lstStyle/>
          <a:p>
            <a:r>
              <a:rPr lang="en-US" sz="1050" b="1" dirty="0">
                <a:solidFill>
                  <a:srgbClr val="000000"/>
                </a:solidFill>
                <a:latin typeface="+mn-lt"/>
                <a:cs typeface="Arial" charset="0"/>
              </a:rPr>
              <a:t>To other</a:t>
            </a:r>
          </a:p>
          <a:p>
            <a:r>
              <a:rPr lang="en-US" sz="1050" b="1" dirty="0">
                <a:solidFill>
                  <a:srgbClr val="000000"/>
                </a:solidFill>
                <a:latin typeface="+mn-lt"/>
                <a:cs typeface="Arial" charset="0"/>
              </a:rPr>
              <a:t>FPGAs</a:t>
            </a:r>
          </a:p>
        </p:txBody>
      </p:sp>
      <p:sp>
        <p:nvSpPr>
          <p:cNvPr id="102" name="Line 23"/>
          <p:cNvSpPr>
            <a:spLocks noChangeShapeType="1"/>
          </p:cNvSpPr>
          <p:nvPr/>
        </p:nvSpPr>
        <p:spPr bwMode="auto">
          <a:xfrm flipV="1">
            <a:off x="5249652" y="3050448"/>
            <a:ext cx="331695" cy="0"/>
          </a:xfrm>
          <a:prstGeom prst="line">
            <a:avLst/>
          </a:prstGeom>
          <a:noFill/>
          <a:ln w="28575">
            <a:solidFill>
              <a:schemeClr val="tx1"/>
            </a:solidFill>
            <a:round/>
            <a:headEnd type="triangle"/>
            <a:tailEnd type="triangle" w="med" len="med"/>
          </a:ln>
        </p:spPr>
        <p:txBody>
          <a:bodyPr/>
          <a:lstStyle/>
          <a:p>
            <a:endParaRPr lang="en-US"/>
          </a:p>
        </p:txBody>
      </p:sp>
      <p:sp>
        <p:nvSpPr>
          <p:cNvPr id="103" name="TextBox 102"/>
          <p:cNvSpPr txBox="1"/>
          <p:nvPr/>
        </p:nvSpPr>
        <p:spPr>
          <a:xfrm>
            <a:off x="4556483" y="2853666"/>
            <a:ext cx="721672" cy="415498"/>
          </a:xfrm>
          <a:prstGeom prst="rect">
            <a:avLst/>
          </a:prstGeom>
          <a:noFill/>
        </p:spPr>
        <p:txBody>
          <a:bodyPr wrap="none" rtlCol="0">
            <a:spAutoFit/>
          </a:bodyPr>
          <a:lstStyle/>
          <a:p>
            <a:r>
              <a:rPr lang="en-US" sz="1050" b="1" dirty="0">
                <a:solidFill>
                  <a:srgbClr val="000000"/>
                </a:solidFill>
                <a:latin typeface="+mn-lt"/>
                <a:cs typeface="Arial" charset="0"/>
              </a:rPr>
              <a:t>To other</a:t>
            </a:r>
          </a:p>
          <a:p>
            <a:r>
              <a:rPr lang="en-US" sz="1050" b="1" dirty="0">
                <a:solidFill>
                  <a:srgbClr val="000000"/>
                </a:solidFill>
                <a:latin typeface="+mn-lt"/>
                <a:cs typeface="Arial" charset="0"/>
              </a:rPr>
              <a:t>FPGAs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System</a:t>
            </a:r>
          </a:p>
        </p:txBody>
      </p:sp>
      <p:sp>
        <p:nvSpPr>
          <p:cNvPr id="3" name="Content Placeholder 2"/>
          <p:cNvSpPr>
            <a:spLocks noGrp="1"/>
          </p:cNvSpPr>
          <p:nvPr>
            <p:ph idx="1"/>
          </p:nvPr>
        </p:nvSpPr>
        <p:spPr/>
        <p:txBody>
          <a:bodyPr/>
          <a:lstStyle/>
          <a:p>
            <a:r>
              <a:rPr lang="en-US" dirty="0"/>
              <a:t>The primary goal of the communication subsystem is to provide a link to relay </a:t>
            </a:r>
          </a:p>
          <a:p>
            <a:r>
              <a:rPr lang="en-US" dirty="0"/>
              <a:t> data findings and send commands to and from the Satellite.</a:t>
            </a:r>
          </a:p>
          <a:p>
            <a:r>
              <a:rPr lang="en-US" dirty="0"/>
              <a:t>The main function of a Communication system are:-</a:t>
            </a:r>
          </a:p>
          <a:p>
            <a:pPr lvl="1"/>
            <a:r>
              <a:rPr lang="en-US" dirty="0"/>
              <a:t>	Transmit Telemetry Signals</a:t>
            </a:r>
          </a:p>
          <a:p>
            <a:pPr lvl="1"/>
            <a:r>
              <a:rPr lang="en-US" dirty="0"/>
              <a:t>	Receive Tele-command Signals</a:t>
            </a:r>
          </a:p>
          <a:p>
            <a:pPr lvl="1"/>
            <a:r>
              <a:rPr lang="en-US" dirty="0"/>
              <a:t>	Transmit Payload data</a:t>
            </a:r>
          </a:p>
          <a:p>
            <a:r>
              <a:rPr lang="en-US" dirty="0"/>
              <a:t>The communication from satellite to ground station is called </a:t>
            </a:r>
            <a:r>
              <a:rPr lang="en-US" b="1" dirty="0"/>
              <a:t>downlink</a:t>
            </a:r>
            <a:r>
              <a:rPr lang="en-US" dirty="0"/>
              <a:t> and from ground station to satellite is called </a:t>
            </a:r>
            <a:r>
              <a:rPr lang="en-US" b="1" dirty="0"/>
              <a:t>uplink</a:t>
            </a:r>
            <a:r>
              <a:rPr lang="en-US" dirty="0"/>
              <a:t>.</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System</a:t>
            </a:r>
          </a:p>
        </p:txBody>
      </p:sp>
      <p:sp>
        <p:nvSpPr>
          <p:cNvPr id="4" name="Slide Number Placeholder 3"/>
          <p:cNvSpPr>
            <a:spLocks noGrp="1"/>
          </p:cNvSpPr>
          <p:nvPr>
            <p:ph type="sldNum" sz="quarter" idx="10"/>
          </p:nvPr>
        </p:nvSpPr>
        <p:spPr/>
        <p:txBody>
          <a:bodyPr/>
          <a:lstStyle/>
          <a:p>
            <a:fld id="{B0501D11-0227-4FF5-B7E4-0C8C175F9C66}" type="slidenum">
              <a:rPr lang="en-US" smtClean="0"/>
              <a:pPr/>
              <a:t>36</a:t>
            </a:fld>
            <a:endParaRPr lang="en-US"/>
          </a:p>
        </p:txBody>
      </p:sp>
      <p:grpSp>
        <p:nvGrpSpPr>
          <p:cNvPr id="5" name="Group 17"/>
          <p:cNvGrpSpPr>
            <a:grpSpLocks/>
          </p:cNvGrpSpPr>
          <p:nvPr/>
        </p:nvGrpSpPr>
        <p:grpSpPr bwMode="auto">
          <a:xfrm>
            <a:off x="3325861" y="3321942"/>
            <a:ext cx="258763" cy="498475"/>
            <a:chOff x="334" y="2913"/>
            <a:chExt cx="163" cy="314"/>
          </a:xfrm>
        </p:grpSpPr>
        <p:sp>
          <p:nvSpPr>
            <p:cNvPr id="6" name="Line 13"/>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7" name="Line 14"/>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8" name="Line 15"/>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9" name="Line 16"/>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grpSp>
        <p:nvGrpSpPr>
          <p:cNvPr id="10" name="Group 18"/>
          <p:cNvGrpSpPr>
            <a:grpSpLocks/>
          </p:cNvGrpSpPr>
          <p:nvPr/>
        </p:nvGrpSpPr>
        <p:grpSpPr bwMode="auto">
          <a:xfrm>
            <a:off x="1902435" y="843482"/>
            <a:ext cx="258762" cy="498475"/>
            <a:chOff x="334" y="2913"/>
            <a:chExt cx="163" cy="314"/>
          </a:xfrm>
        </p:grpSpPr>
        <p:sp>
          <p:nvSpPr>
            <p:cNvPr id="11" name="Line 19"/>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12" name="Line 20"/>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13" name="Line 21"/>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14" name="Line 22"/>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sp>
        <p:nvSpPr>
          <p:cNvPr id="15" name="Line 23"/>
          <p:cNvSpPr>
            <a:spLocks noChangeShapeType="1"/>
          </p:cNvSpPr>
          <p:nvPr/>
        </p:nvSpPr>
        <p:spPr bwMode="auto">
          <a:xfrm flipV="1">
            <a:off x="2018322" y="1341957"/>
            <a:ext cx="603250" cy="0"/>
          </a:xfrm>
          <a:prstGeom prst="line">
            <a:avLst/>
          </a:prstGeom>
          <a:noFill/>
          <a:ln w="28575">
            <a:solidFill>
              <a:schemeClr val="tx1"/>
            </a:solidFill>
            <a:round/>
            <a:headEnd/>
            <a:tailEnd type="triangle" w="med" len="med"/>
          </a:ln>
        </p:spPr>
        <p:txBody>
          <a:bodyPr/>
          <a:lstStyle/>
          <a:p>
            <a:endParaRPr lang="en-US"/>
          </a:p>
        </p:txBody>
      </p:sp>
      <p:sp>
        <p:nvSpPr>
          <p:cNvPr id="16" name="Line 24"/>
          <p:cNvSpPr>
            <a:spLocks noChangeShapeType="1"/>
          </p:cNvSpPr>
          <p:nvPr/>
        </p:nvSpPr>
        <p:spPr bwMode="auto">
          <a:xfrm flipH="1">
            <a:off x="3429140" y="3828354"/>
            <a:ext cx="663645" cy="0"/>
          </a:xfrm>
          <a:prstGeom prst="line">
            <a:avLst/>
          </a:prstGeom>
          <a:noFill/>
          <a:ln w="28575">
            <a:solidFill>
              <a:schemeClr val="tx1"/>
            </a:solidFill>
            <a:round/>
            <a:headEnd/>
            <a:tailEnd type="triangle" w="med" len="med"/>
          </a:ln>
        </p:spPr>
        <p:txBody>
          <a:bodyPr/>
          <a:lstStyle/>
          <a:p>
            <a:endParaRPr lang="en-US"/>
          </a:p>
        </p:txBody>
      </p:sp>
      <p:sp>
        <p:nvSpPr>
          <p:cNvPr id="17" name="Rounded Rectangle 6"/>
          <p:cNvSpPr/>
          <p:nvPr/>
        </p:nvSpPr>
        <p:spPr bwMode="auto">
          <a:xfrm>
            <a:off x="5427152" y="2212831"/>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8" name="Line 28"/>
          <p:cNvSpPr>
            <a:spLocks noChangeShapeType="1"/>
          </p:cNvSpPr>
          <p:nvPr/>
        </p:nvSpPr>
        <p:spPr bwMode="auto">
          <a:xfrm flipV="1">
            <a:off x="6267267" y="1951593"/>
            <a:ext cx="0" cy="259971"/>
          </a:xfrm>
          <a:prstGeom prst="line">
            <a:avLst/>
          </a:prstGeom>
          <a:noFill/>
          <a:ln w="28575">
            <a:solidFill>
              <a:schemeClr val="tx1"/>
            </a:solidFill>
            <a:round/>
            <a:headEnd type="triangle"/>
            <a:tailEnd type="none" w="med" len="med"/>
          </a:ln>
        </p:spPr>
        <p:txBody>
          <a:bodyPr/>
          <a:lstStyle/>
          <a:p>
            <a:endParaRPr lang="en-US"/>
          </a:p>
        </p:txBody>
      </p:sp>
      <p:sp>
        <p:nvSpPr>
          <p:cNvPr id="19" name="TextBox 18"/>
          <p:cNvSpPr txBox="1"/>
          <p:nvPr/>
        </p:nvSpPr>
        <p:spPr>
          <a:xfrm>
            <a:off x="1669542" y="1458124"/>
            <a:ext cx="939681" cy="253916"/>
          </a:xfrm>
          <a:prstGeom prst="rect">
            <a:avLst/>
          </a:prstGeom>
          <a:noFill/>
        </p:spPr>
        <p:txBody>
          <a:bodyPr wrap="none" rtlCol="0">
            <a:spAutoFit/>
          </a:bodyPr>
          <a:lstStyle/>
          <a:p>
            <a:r>
              <a:rPr lang="en-US" sz="1050" b="1" dirty="0">
                <a:solidFill>
                  <a:srgbClr val="000000"/>
                </a:solidFill>
                <a:latin typeface="+mn-lt"/>
                <a:cs typeface="Arial" charset="0"/>
              </a:rPr>
              <a:t>RF Antenna</a:t>
            </a:r>
          </a:p>
        </p:txBody>
      </p:sp>
      <p:sp>
        <p:nvSpPr>
          <p:cNvPr id="20" name="Line 23"/>
          <p:cNvSpPr>
            <a:spLocks noChangeShapeType="1"/>
          </p:cNvSpPr>
          <p:nvPr/>
        </p:nvSpPr>
        <p:spPr bwMode="auto">
          <a:xfrm flipV="1">
            <a:off x="5112882" y="1359715"/>
            <a:ext cx="216973" cy="0"/>
          </a:xfrm>
          <a:prstGeom prst="line">
            <a:avLst/>
          </a:prstGeom>
          <a:noFill/>
          <a:ln w="28575">
            <a:solidFill>
              <a:schemeClr val="tx1"/>
            </a:solidFill>
            <a:round/>
            <a:headEnd/>
            <a:tailEnd type="triangle" w="med" len="med"/>
          </a:ln>
        </p:spPr>
        <p:txBody>
          <a:bodyPr/>
          <a:lstStyle/>
          <a:p>
            <a:endParaRPr lang="en-US"/>
          </a:p>
        </p:txBody>
      </p:sp>
      <p:sp>
        <p:nvSpPr>
          <p:cNvPr id="21" name="Line 23"/>
          <p:cNvSpPr>
            <a:spLocks noChangeShapeType="1"/>
          </p:cNvSpPr>
          <p:nvPr/>
        </p:nvSpPr>
        <p:spPr bwMode="auto">
          <a:xfrm flipV="1">
            <a:off x="5130293" y="3825101"/>
            <a:ext cx="247995" cy="0"/>
          </a:xfrm>
          <a:prstGeom prst="line">
            <a:avLst/>
          </a:prstGeom>
          <a:noFill/>
          <a:ln w="28575">
            <a:solidFill>
              <a:schemeClr val="tx1"/>
            </a:solidFill>
            <a:round/>
            <a:headEnd type="triangle"/>
            <a:tailEnd type="none" w="med" len="med"/>
          </a:ln>
        </p:spPr>
        <p:txBody>
          <a:bodyPr/>
          <a:lstStyle/>
          <a:p>
            <a:endParaRPr lang="en-US"/>
          </a:p>
        </p:txBody>
      </p:sp>
      <p:sp>
        <p:nvSpPr>
          <p:cNvPr id="22" name="TextBox 21"/>
          <p:cNvSpPr txBox="1"/>
          <p:nvPr/>
        </p:nvSpPr>
        <p:spPr>
          <a:xfrm>
            <a:off x="3090793" y="3959181"/>
            <a:ext cx="939681" cy="253916"/>
          </a:xfrm>
          <a:prstGeom prst="rect">
            <a:avLst/>
          </a:prstGeom>
          <a:noFill/>
        </p:spPr>
        <p:txBody>
          <a:bodyPr wrap="none" rtlCol="0">
            <a:spAutoFit/>
          </a:bodyPr>
          <a:lstStyle/>
          <a:p>
            <a:r>
              <a:rPr lang="en-US" sz="1050" b="1" dirty="0">
                <a:solidFill>
                  <a:srgbClr val="000000"/>
                </a:solidFill>
                <a:latin typeface="+mn-lt"/>
                <a:cs typeface="Arial" charset="0"/>
              </a:rPr>
              <a:t>RF Antenna</a:t>
            </a:r>
          </a:p>
        </p:txBody>
      </p:sp>
      <p:sp>
        <p:nvSpPr>
          <p:cNvPr id="23" name="Line 28"/>
          <p:cNvSpPr>
            <a:spLocks noChangeShapeType="1"/>
          </p:cNvSpPr>
          <p:nvPr/>
        </p:nvSpPr>
        <p:spPr bwMode="auto">
          <a:xfrm flipV="1">
            <a:off x="6267262" y="3000493"/>
            <a:ext cx="0" cy="259971"/>
          </a:xfrm>
          <a:prstGeom prst="line">
            <a:avLst/>
          </a:prstGeom>
          <a:noFill/>
          <a:ln w="28575">
            <a:solidFill>
              <a:schemeClr val="tx1"/>
            </a:solidFill>
            <a:round/>
            <a:headEnd type="triangle"/>
            <a:tailEnd type="triangle" w="med" len="med"/>
          </a:ln>
        </p:spPr>
        <p:txBody>
          <a:bodyPr/>
          <a:lstStyle/>
          <a:p>
            <a:endParaRPr lang="en-US"/>
          </a:p>
        </p:txBody>
      </p:sp>
      <p:grpSp>
        <p:nvGrpSpPr>
          <p:cNvPr id="24" name="Group 116"/>
          <p:cNvGrpSpPr/>
          <p:nvPr/>
        </p:nvGrpSpPr>
        <p:grpSpPr>
          <a:xfrm>
            <a:off x="5346753" y="3261791"/>
            <a:ext cx="1385315" cy="1179027"/>
            <a:chOff x="3222678" y="3185591"/>
            <a:chExt cx="1385315" cy="1179027"/>
          </a:xfrm>
        </p:grpSpPr>
        <p:sp>
          <p:nvSpPr>
            <p:cNvPr id="25" name="Pentagon 24">
              <a:hlinkClick r:id="rId3" action="ppaction://hlinksldjump"/>
            </p:cNvPr>
            <p:cNvSpPr/>
            <p:nvPr/>
          </p:nvSpPr>
          <p:spPr>
            <a:xfrm rot="10800000">
              <a:off x="3285536" y="3185591"/>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26" name="TextBox 25">
              <a:hlinkClick r:id="" action="ppaction://noaction"/>
            </p:cNvPr>
            <p:cNvSpPr txBox="1"/>
            <p:nvPr/>
          </p:nvSpPr>
          <p:spPr>
            <a:xfrm>
              <a:off x="3222678" y="3595177"/>
              <a:ext cx="1385315" cy="769441"/>
            </a:xfrm>
            <a:prstGeom prst="rect">
              <a:avLst/>
            </a:prstGeom>
            <a:noFill/>
          </p:spPr>
          <p:txBody>
            <a:bodyPr wrap="none" rtlCol="0">
              <a:spAutoFit/>
            </a:bodyPr>
            <a:lstStyle/>
            <a:p>
              <a:pPr algn="r"/>
              <a:r>
                <a:rPr lang="en-US" sz="1100" b="1" dirty="0">
                  <a:solidFill>
                    <a:schemeClr val="tx2"/>
                  </a:solidFill>
                </a:rPr>
                <a:t>DAC5675A-SP</a:t>
              </a:r>
              <a:endParaRPr lang="en-US" sz="1100" b="1" dirty="0">
                <a:solidFill>
                  <a:schemeClr val="tx2"/>
                </a:solidFill>
                <a:latin typeface="+mn-lt"/>
              </a:endParaRPr>
            </a:p>
            <a:p>
              <a:pPr algn="r"/>
              <a:r>
                <a:rPr lang="en-US" sz="1100" b="1" dirty="0">
                  <a:solidFill>
                    <a:srgbClr val="FF0000"/>
                  </a:solidFill>
                  <a:latin typeface="+mn-lt"/>
                </a:rPr>
                <a:t>DAC5670-SP</a:t>
              </a:r>
            </a:p>
            <a:p>
              <a:pPr algn="r"/>
              <a:r>
                <a:rPr lang="en-US" sz="1100" b="1" dirty="0">
                  <a:solidFill>
                    <a:srgbClr val="000000"/>
                  </a:solidFill>
                </a:rPr>
                <a:t>          </a:t>
              </a:r>
              <a:r>
                <a:rPr lang="en-US" sz="1100" b="1" dirty="0">
                  <a:solidFill>
                    <a:srgbClr val="000000"/>
                  </a:solidFill>
                  <a:latin typeface="+mn-lt"/>
                </a:rPr>
                <a:t>High Speed </a:t>
              </a:r>
            </a:p>
            <a:p>
              <a:pPr algn="r"/>
              <a:r>
                <a:rPr lang="en-US" sz="1100" b="1" dirty="0">
                  <a:solidFill>
                    <a:srgbClr val="000000"/>
                  </a:solidFill>
                  <a:latin typeface="+mn-lt"/>
                </a:rPr>
                <a:t>DAC</a:t>
              </a:r>
            </a:p>
          </p:txBody>
        </p:sp>
        <p:pic>
          <p:nvPicPr>
            <p:cNvPr id="27"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4306274" y="3313745"/>
              <a:ext cx="159567" cy="155669"/>
            </a:xfrm>
            <a:prstGeom prst="rect">
              <a:avLst/>
            </a:prstGeom>
            <a:noFill/>
            <a:ln w="9525">
              <a:noFill/>
              <a:miter lim="800000"/>
              <a:headEnd/>
              <a:tailEnd/>
            </a:ln>
          </p:spPr>
        </p:pic>
      </p:grpSp>
      <p:sp>
        <p:nvSpPr>
          <p:cNvPr id="28" name="Rounded Rectangle 6"/>
          <p:cNvSpPr/>
          <p:nvPr/>
        </p:nvSpPr>
        <p:spPr bwMode="auto">
          <a:xfrm>
            <a:off x="2626662" y="952602"/>
            <a:ext cx="817685"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RF Front-End</a:t>
            </a:r>
          </a:p>
          <a:p>
            <a:pPr algn="ctr">
              <a:defRPr/>
            </a:pPr>
            <a:endParaRPr lang="en-US" sz="1400" b="1" dirty="0">
              <a:solidFill>
                <a:srgbClr val="000000"/>
              </a:solidFill>
            </a:endParaRPr>
          </a:p>
        </p:txBody>
      </p:sp>
      <p:sp>
        <p:nvSpPr>
          <p:cNvPr id="29" name="Line 23"/>
          <p:cNvSpPr>
            <a:spLocks noChangeShapeType="1"/>
          </p:cNvSpPr>
          <p:nvPr/>
        </p:nvSpPr>
        <p:spPr bwMode="auto">
          <a:xfrm flipV="1">
            <a:off x="3452601" y="1345061"/>
            <a:ext cx="216973" cy="0"/>
          </a:xfrm>
          <a:prstGeom prst="line">
            <a:avLst/>
          </a:prstGeom>
          <a:noFill/>
          <a:ln w="28575">
            <a:solidFill>
              <a:schemeClr val="tx1"/>
            </a:solidFill>
            <a:round/>
            <a:headEnd/>
            <a:tailEnd type="triangle" w="med" len="med"/>
          </a:ln>
        </p:spPr>
        <p:txBody>
          <a:bodyPr/>
          <a:lstStyle/>
          <a:p>
            <a:endParaRPr lang="en-US"/>
          </a:p>
        </p:txBody>
      </p:sp>
      <p:sp>
        <p:nvSpPr>
          <p:cNvPr id="31" name="Rounded Rectangle 6"/>
          <p:cNvSpPr/>
          <p:nvPr/>
        </p:nvSpPr>
        <p:spPr bwMode="auto">
          <a:xfrm>
            <a:off x="4101580" y="3446685"/>
            <a:ext cx="102869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Filtering&amp; Power</a:t>
            </a:r>
          </a:p>
          <a:p>
            <a:pPr algn="ctr">
              <a:defRPr/>
            </a:pPr>
            <a:r>
              <a:rPr lang="en-US" sz="1400" b="1" dirty="0">
                <a:solidFill>
                  <a:srgbClr val="000000"/>
                </a:solidFill>
              </a:rPr>
              <a:t>Stage</a:t>
            </a:r>
            <a:endParaRPr lang="en-US" sz="1400" dirty="0">
              <a:solidFill>
                <a:srgbClr val="FF0000"/>
              </a:solidFill>
            </a:endParaRPr>
          </a:p>
          <a:p>
            <a:pPr algn="ctr">
              <a:defRPr/>
            </a:pPr>
            <a:endParaRPr lang="en-US" sz="1400" b="1" dirty="0">
              <a:solidFill>
                <a:srgbClr val="000000"/>
              </a:solidFill>
            </a:endParaRPr>
          </a:p>
        </p:txBody>
      </p:sp>
      <p:grpSp>
        <p:nvGrpSpPr>
          <p:cNvPr id="33" name="Group 108"/>
          <p:cNvGrpSpPr/>
          <p:nvPr/>
        </p:nvGrpSpPr>
        <p:grpSpPr>
          <a:xfrm>
            <a:off x="5339267" y="787570"/>
            <a:ext cx="1408030" cy="1135540"/>
            <a:chOff x="3291392" y="720895"/>
            <a:chExt cx="1408030" cy="1135540"/>
          </a:xfrm>
        </p:grpSpPr>
        <p:sp>
          <p:nvSpPr>
            <p:cNvPr id="34" name="Pentagon 33">
              <a:hlinkClick r:id="rId5" action="ppaction://hlinksldjump"/>
            </p:cNvPr>
            <p:cNvSpPr/>
            <p:nvPr/>
          </p:nvSpPr>
          <p:spPr>
            <a:xfrm rot="10800000">
              <a:off x="3291392" y="72089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35" name="TextBox 34">
              <a:hlinkClick r:id="" action="ppaction://noaction"/>
            </p:cNvPr>
            <p:cNvSpPr txBox="1"/>
            <p:nvPr/>
          </p:nvSpPr>
          <p:spPr>
            <a:xfrm>
              <a:off x="3355785" y="911406"/>
              <a:ext cx="1343637" cy="861774"/>
            </a:xfrm>
            <a:prstGeom prst="rect">
              <a:avLst/>
            </a:prstGeom>
            <a:noFill/>
          </p:spPr>
          <p:txBody>
            <a:bodyPr wrap="none" rtlCol="0">
              <a:spAutoFit/>
            </a:bodyPr>
            <a:lstStyle/>
            <a:p>
              <a:pPr algn="r"/>
              <a:r>
                <a:rPr lang="en-US" sz="1000" b="1" dirty="0">
                  <a:solidFill>
                    <a:srgbClr val="FF0000"/>
                  </a:solidFill>
                </a:rPr>
                <a:t>ADS5400-SP</a:t>
              </a:r>
            </a:p>
            <a:p>
              <a:pPr algn="r"/>
              <a:r>
                <a:rPr lang="en-US" sz="1000" b="1" dirty="0">
                  <a:solidFill>
                    <a:srgbClr val="0070C0"/>
                  </a:solidFill>
                </a:rPr>
                <a:t>ADC10D1000QML</a:t>
              </a:r>
            </a:p>
            <a:p>
              <a:pPr algn="r"/>
              <a:r>
                <a:rPr lang="en-US" sz="1000" b="1" dirty="0">
                  <a:solidFill>
                    <a:srgbClr val="0070C0"/>
                  </a:solidFill>
                </a:rPr>
                <a:t>ADC12D1600QML</a:t>
              </a:r>
            </a:p>
            <a:p>
              <a:pPr algn="r"/>
              <a:r>
                <a:rPr lang="en-US" sz="1000" b="1" dirty="0">
                  <a:solidFill>
                    <a:srgbClr val="0070C0"/>
                  </a:solidFill>
                </a:rPr>
                <a:t>ADC08D1520QML</a:t>
              </a:r>
              <a:endParaRPr lang="en-US" sz="1000" b="1" dirty="0">
                <a:solidFill>
                  <a:srgbClr val="0070C0"/>
                </a:solidFill>
                <a:latin typeface="+mn-lt"/>
              </a:endParaRPr>
            </a:p>
            <a:p>
              <a:pPr algn="r"/>
              <a:r>
                <a:rPr lang="en-US" sz="1000" b="1" dirty="0">
                  <a:solidFill>
                    <a:srgbClr val="000000"/>
                  </a:solidFill>
                </a:rPr>
                <a:t>    </a:t>
              </a:r>
              <a:r>
                <a:rPr lang="en-US" sz="1000" b="1" dirty="0">
                  <a:solidFill>
                    <a:srgbClr val="000000"/>
                  </a:solidFill>
                  <a:latin typeface="+mn-lt"/>
                </a:rPr>
                <a:t>High Speed ADC</a:t>
              </a:r>
            </a:p>
          </p:txBody>
        </p:sp>
      </p:grpSp>
      <p:pic>
        <p:nvPicPr>
          <p:cNvPr id="36"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6222531" y="861491"/>
            <a:ext cx="159567" cy="155669"/>
          </a:xfrm>
          <a:prstGeom prst="rect">
            <a:avLst/>
          </a:prstGeom>
          <a:noFill/>
          <a:ln w="9525">
            <a:noFill/>
            <a:miter lim="800000"/>
            <a:headEnd/>
            <a:tailEnd/>
          </a:ln>
        </p:spPr>
      </p:pic>
      <p:sp>
        <p:nvSpPr>
          <p:cNvPr id="37" name="Rounded Rectangle 6">
            <a:hlinkClick r:id="rId6" action="ppaction://hlinksldjump"/>
          </p:cNvPr>
          <p:cNvSpPr/>
          <p:nvPr/>
        </p:nvSpPr>
        <p:spPr bwMode="auto">
          <a:xfrm>
            <a:off x="3650683" y="9113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FF0000"/>
                </a:solidFill>
              </a:rPr>
              <a:t>THS4511-SP</a:t>
            </a:r>
          </a:p>
          <a:p>
            <a:pPr algn="ctr">
              <a:defRPr/>
            </a:pPr>
            <a:r>
              <a:rPr lang="en-US" sz="1100" b="1" dirty="0">
                <a:solidFill>
                  <a:srgbClr val="0070C0"/>
                </a:solidFill>
                <a:latin typeface="Arial" charset="0"/>
              </a:rPr>
              <a:t>LMH6702QML</a:t>
            </a:r>
            <a:endParaRPr lang="en-US" sz="1400" b="1" dirty="0">
              <a:solidFill>
                <a:srgbClr val="0070C0"/>
              </a:solidFill>
            </a:endParaRPr>
          </a:p>
          <a:p>
            <a:pPr algn="ctr">
              <a:defRPr/>
            </a:pPr>
            <a:r>
              <a:rPr lang="en-US" sz="1100" b="1" dirty="0">
                <a:solidFill>
                  <a:schemeClr val="tx1"/>
                </a:solidFill>
              </a:rPr>
              <a:t>High Speed Amplifier</a:t>
            </a:r>
          </a:p>
        </p:txBody>
      </p:sp>
      <p:pic>
        <p:nvPicPr>
          <p:cNvPr id="38"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4860456" y="1004366"/>
            <a:ext cx="159567" cy="155669"/>
          </a:xfrm>
          <a:prstGeom prst="rect">
            <a:avLst/>
          </a:prstGeom>
          <a:noFill/>
          <a:ln w="9525">
            <a:noFill/>
            <a:miter lim="800000"/>
            <a:headEnd/>
            <a:tailEnd/>
          </a:ln>
        </p:spPr>
      </p:pic>
      <p:sp>
        <p:nvSpPr>
          <p:cNvPr id="39" name="TextBox 38"/>
          <p:cNvSpPr txBox="1"/>
          <p:nvPr/>
        </p:nvSpPr>
        <p:spPr>
          <a:xfrm>
            <a:off x="1806936" y="4528153"/>
            <a:ext cx="1611339" cy="253916"/>
          </a:xfrm>
          <a:prstGeom prst="rect">
            <a:avLst/>
          </a:prstGeom>
          <a:noFill/>
        </p:spPr>
        <p:txBody>
          <a:bodyPr wrap="none" rtlCol="0">
            <a:spAutoFit/>
          </a:bodyPr>
          <a:lstStyle/>
          <a:p>
            <a:pPr algn="ctr"/>
            <a:r>
              <a:rPr lang="en-US" sz="1050" b="1" dirty="0">
                <a:solidFill>
                  <a:srgbClr val="000000"/>
                </a:solidFill>
                <a:latin typeface="+mn-lt"/>
                <a:cs typeface="Arial" charset="0"/>
              </a:rPr>
              <a:t>Clocking Components</a:t>
            </a:r>
          </a:p>
        </p:txBody>
      </p:sp>
      <p:sp>
        <p:nvSpPr>
          <p:cNvPr id="40" name="Oval 39">
            <a:hlinkClick r:id="rId7" action="ppaction://hlinksldjump"/>
          </p:cNvPr>
          <p:cNvSpPr/>
          <p:nvPr/>
        </p:nvSpPr>
        <p:spPr bwMode="auto">
          <a:xfrm>
            <a:off x="3506386" y="4596595"/>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41" name="Line 23"/>
          <p:cNvSpPr>
            <a:spLocks noChangeShapeType="1"/>
          </p:cNvSpPr>
          <p:nvPr/>
        </p:nvSpPr>
        <p:spPr bwMode="auto">
          <a:xfrm flipV="1">
            <a:off x="3957894" y="4814371"/>
            <a:ext cx="216973" cy="0"/>
          </a:xfrm>
          <a:prstGeom prst="line">
            <a:avLst/>
          </a:prstGeom>
          <a:noFill/>
          <a:ln w="28575">
            <a:solidFill>
              <a:schemeClr val="tx1"/>
            </a:solidFill>
            <a:round/>
            <a:headEnd/>
            <a:tailEnd type="triangle" w="med" len="med"/>
          </a:ln>
        </p:spPr>
        <p:txBody>
          <a:bodyPr/>
          <a:lstStyle/>
          <a:p>
            <a:pPr algn="ctr"/>
            <a:endParaRPr lang="en-US"/>
          </a:p>
        </p:txBody>
      </p:sp>
      <p:sp>
        <p:nvSpPr>
          <p:cNvPr id="42" name="Arc 41"/>
          <p:cNvSpPr/>
          <p:nvPr/>
        </p:nvSpPr>
        <p:spPr bwMode="auto">
          <a:xfrm rot="10349783">
            <a:off x="3717404" y="474038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43" name="Arc 42"/>
          <p:cNvSpPr/>
          <p:nvPr/>
        </p:nvSpPr>
        <p:spPr bwMode="auto">
          <a:xfrm rot="11250217" flipV="1">
            <a:off x="3579668" y="476090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44" name="Line 23"/>
          <p:cNvSpPr>
            <a:spLocks noChangeShapeType="1"/>
          </p:cNvSpPr>
          <p:nvPr/>
        </p:nvSpPr>
        <p:spPr bwMode="auto">
          <a:xfrm flipV="1">
            <a:off x="5826456" y="4620408"/>
            <a:ext cx="216973" cy="0"/>
          </a:xfrm>
          <a:prstGeom prst="line">
            <a:avLst/>
          </a:prstGeom>
          <a:noFill/>
          <a:ln w="28575">
            <a:solidFill>
              <a:schemeClr val="tx1"/>
            </a:solidFill>
            <a:round/>
            <a:headEnd/>
            <a:tailEnd type="triangle" w="med" len="med"/>
          </a:ln>
        </p:spPr>
        <p:txBody>
          <a:bodyPr/>
          <a:lstStyle/>
          <a:p>
            <a:pPr algn="ctr"/>
            <a:endParaRPr lang="en-US"/>
          </a:p>
        </p:txBody>
      </p:sp>
      <p:sp>
        <p:nvSpPr>
          <p:cNvPr id="45" name="Line 23"/>
          <p:cNvSpPr>
            <a:spLocks noChangeShapeType="1"/>
          </p:cNvSpPr>
          <p:nvPr/>
        </p:nvSpPr>
        <p:spPr bwMode="auto">
          <a:xfrm flipV="1">
            <a:off x="5836782" y="5007790"/>
            <a:ext cx="216973" cy="0"/>
          </a:xfrm>
          <a:prstGeom prst="line">
            <a:avLst/>
          </a:prstGeom>
          <a:noFill/>
          <a:ln w="28575">
            <a:solidFill>
              <a:schemeClr val="tx1"/>
            </a:solidFill>
            <a:round/>
            <a:headEnd/>
            <a:tailEnd type="triangle" w="med" len="med"/>
          </a:ln>
        </p:spPr>
        <p:txBody>
          <a:bodyPr/>
          <a:lstStyle/>
          <a:p>
            <a:pPr algn="ctr"/>
            <a:endParaRPr lang="en-US"/>
          </a:p>
        </p:txBody>
      </p:sp>
      <p:sp>
        <p:nvSpPr>
          <p:cNvPr id="46" name="TextBox 45"/>
          <p:cNvSpPr txBox="1"/>
          <p:nvPr/>
        </p:nvSpPr>
        <p:spPr>
          <a:xfrm>
            <a:off x="6036036" y="4471003"/>
            <a:ext cx="881973" cy="253916"/>
          </a:xfrm>
          <a:prstGeom prst="rect">
            <a:avLst/>
          </a:prstGeom>
          <a:noFill/>
        </p:spPr>
        <p:txBody>
          <a:bodyPr wrap="none" rtlCol="0">
            <a:spAutoFit/>
          </a:bodyPr>
          <a:lstStyle/>
          <a:p>
            <a:pPr algn="ctr"/>
            <a:r>
              <a:rPr lang="en-US" sz="1050" b="1" dirty="0">
                <a:solidFill>
                  <a:srgbClr val="000000"/>
                </a:solidFill>
                <a:latin typeface="+mn-lt"/>
                <a:cs typeface="Arial" charset="0"/>
              </a:rPr>
              <a:t>ADC Clock</a:t>
            </a:r>
          </a:p>
        </p:txBody>
      </p:sp>
      <p:sp>
        <p:nvSpPr>
          <p:cNvPr id="47" name="TextBox 46"/>
          <p:cNvSpPr txBox="1"/>
          <p:nvPr/>
        </p:nvSpPr>
        <p:spPr>
          <a:xfrm>
            <a:off x="6064611" y="4871053"/>
            <a:ext cx="962123" cy="253916"/>
          </a:xfrm>
          <a:prstGeom prst="rect">
            <a:avLst/>
          </a:prstGeom>
          <a:noFill/>
        </p:spPr>
        <p:txBody>
          <a:bodyPr wrap="none" rtlCol="0">
            <a:spAutoFit/>
          </a:bodyPr>
          <a:lstStyle/>
          <a:p>
            <a:pPr algn="ctr"/>
            <a:r>
              <a:rPr lang="en-US" sz="1050" b="1" dirty="0">
                <a:solidFill>
                  <a:srgbClr val="000000"/>
                </a:solidFill>
                <a:latin typeface="+mn-lt"/>
                <a:cs typeface="Arial" charset="0"/>
              </a:rPr>
              <a:t>FPGA Clock</a:t>
            </a:r>
          </a:p>
        </p:txBody>
      </p:sp>
      <p:grpSp>
        <p:nvGrpSpPr>
          <p:cNvPr id="48" name="Group 133"/>
          <p:cNvGrpSpPr/>
          <p:nvPr/>
        </p:nvGrpSpPr>
        <p:grpSpPr>
          <a:xfrm>
            <a:off x="4180547" y="4423862"/>
            <a:ext cx="1632650" cy="774659"/>
            <a:chOff x="4380572" y="4385762"/>
            <a:chExt cx="1632650" cy="774659"/>
          </a:xfrm>
        </p:grpSpPr>
        <p:sp>
          <p:nvSpPr>
            <p:cNvPr id="49" name="Rounded Rectangle 6">
              <a:hlinkClick r:id="rId8"/>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50"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5757757" y="4476991"/>
              <a:ext cx="160722" cy="155668"/>
            </a:xfrm>
            <a:prstGeom prst="rect">
              <a:avLst/>
            </a:prstGeom>
            <a:noFill/>
            <a:ln w="9525">
              <a:noFill/>
              <a:miter lim="800000"/>
              <a:headEnd/>
              <a:tailEnd/>
            </a:ln>
          </p:spPr>
        </p:pic>
      </p:grpSp>
      <p:grpSp>
        <p:nvGrpSpPr>
          <p:cNvPr id="52" name="Group 51"/>
          <p:cNvGrpSpPr/>
          <p:nvPr/>
        </p:nvGrpSpPr>
        <p:grpSpPr>
          <a:xfrm>
            <a:off x="7355908" y="2197220"/>
            <a:ext cx="1480081" cy="822952"/>
            <a:chOff x="4117408" y="2644895"/>
            <a:chExt cx="1480081" cy="822952"/>
          </a:xfrm>
        </p:grpSpPr>
        <p:grpSp>
          <p:nvGrpSpPr>
            <p:cNvPr id="53" name="Group 113"/>
            <p:cNvGrpSpPr/>
            <p:nvPr/>
          </p:nvGrpSpPr>
          <p:grpSpPr>
            <a:xfrm>
              <a:off x="4117408" y="2644895"/>
              <a:ext cx="1480081" cy="822952"/>
              <a:chOff x="240733" y="-1450855"/>
              <a:chExt cx="1480081" cy="822952"/>
            </a:xfrm>
          </p:grpSpPr>
          <p:sp>
            <p:nvSpPr>
              <p:cNvPr id="55" name="Rounded Rectangle 6">
                <a:hlinkClick r:id="rId9"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56"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1444827" y="-1386895"/>
                <a:ext cx="160722" cy="155668"/>
              </a:xfrm>
              <a:prstGeom prst="rect">
                <a:avLst/>
              </a:prstGeom>
              <a:noFill/>
              <a:ln w="9525">
                <a:noFill/>
                <a:miter lim="800000"/>
                <a:headEnd/>
                <a:tailEnd/>
              </a:ln>
            </p:spPr>
          </p:pic>
        </p:grpSp>
        <p:pic>
          <p:nvPicPr>
            <p:cNvPr id="54" name="Picture 2" descr="C:\Users\x0marcom\Documents\2011\07_LB_Killer Combos\National__Logo_bug.png"/>
            <p:cNvPicPr>
              <a:picLocks noChangeAspect="1" noChangeArrowheads="1"/>
            </p:cNvPicPr>
            <p:nvPr/>
          </p:nvPicPr>
          <p:blipFill>
            <a:blip r:embed="rId10" cstate="screen"/>
            <a:srcRect/>
            <a:stretch>
              <a:fillRect/>
            </a:stretch>
          </p:blipFill>
          <p:spPr bwMode="auto">
            <a:xfrm>
              <a:off x="5103682" y="2647363"/>
              <a:ext cx="159511" cy="187326"/>
            </a:xfrm>
            <a:prstGeom prst="rect">
              <a:avLst/>
            </a:prstGeom>
            <a:noFill/>
            <a:ln w="9525">
              <a:noFill/>
              <a:miter lim="800000"/>
              <a:headEnd/>
              <a:tailEnd/>
            </a:ln>
          </p:spPr>
        </p:pic>
      </p:grpSp>
      <p:sp>
        <p:nvSpPr>
          <p:cNvPr id="57" name="Line 23"/>
          <p:cNvSpPr>
            <a:spLocks noChangeShapeType="1"/>
          </p:cNvSpPr>
          <p:nvPr/>
        </p:nvSpPr>
        <p:spPr bwMode="auto">
          <a:xfrm flipV="1">
            <a:off x="7113132" y="2607490"/>
            <a:ext cx="216973" cy="0"/>
          </a:xfrm>
          <a:prstGeom prst="line">
            <a:avLst/>
          </a:prstGeom>
          <a:noFill/>
          <a:ln w="28575">
            <a:solidFill>
              <a:schemeClr val="tx1"/>
            </a:solidFill>
            <a:round/>
            <a:headEnd/>
            <a:tailEnd type="triangle" w="med" len="med"/>
          </a:ln>
        </p:spPr>
        <p:txBody>
          <a:bodyPr/>
          <a:lstStyle/>
          <a:p>
            <a:endParaRPr lang="en-US"/>
          </a:p>
        </p:txBody>
      </p:sp>
      <p:pic>
        <p:nvPicPr>
          <p:cNvPr id="58" name="Picture 2" descr="C:\Users\x0marcom\Documents\2011\07_LB_Killer Combos\National__Logo_bug.png"/>
          <p:cNvPicPr>
            <a:picLocks noChangeAspect="1" noChangeArrowheads="1"/>
          </p:cNvPicPr>
          <p:nvPr/>
        </p:nvPicPr>
        <p:blipFill>
          <a:blip r:embed="rId10" cstate="screen"/>
          <a:srcRect/>
          <a:stretch>
            <a:fillRect/>
          </a:stretch>
        </p:blipFill>
        <p:spPr bwMode="auto">
          <a:xfrm>
            <a:off x="6437182" y="837613"/>
            <a:ext cx="159511" cy="187326"/>
          </a:xfrm>
          <a:prstGeom prst="rect">
            <a:avLst/>
          </a:prstGeom>
          <a:noFill/>
          <a:ln w="9525">
            <a:noFill/>
            <a:miter lim="800000"/>
            <a:headEnd/>
            <a:tailEnd/>
          </a:ln>
        </p:spPr>
      </p:pic>
      <p:grpSp>
        <p:nvGrpSpPr>
          <p:cNvPr id="59" name="Group 58"/>
          <p:cNvGrpSpPr/>
          <p:nvPr/>
        </p:nvGrpSpPr>
        <p:grpSpPr>
          <a:xfrm>
            <a:off x="3179265" y="5200650"/>
            <a:ext cx="4094539" cy="1111614"/>
            <a:chOff x="2912565" y="4914900"/>
            <a:chExt cx="4094539" cy="1111614"/>
          </a:xfrm>
        </p:grpSpPr>
        <p:grpSp>
          <p:nvGrpSpPr>
            <p:cNvPr id="60" name="Group 79"/>
            <p:cNvGrpSpPr/>
            <p:nvPr/>
          </p:nvGrpSpPr>
          <p:grpSpPr>
            <a:xfrm>
              <a:off x="2912565" y="5156385"/>
              <a:ext cx="4094539" cy="870129"/>
              <a:chOff x="2912565" y="5270685"/>
              <a:chExt cx="4094539" cy="870129"/>
            </a:xfrm>
          </p:grpSpPr>
          <p:sp>
            <p:nvSpPr>
              <p:cNvPr id="65"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66"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67"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68"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69"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70" name="TextBox 69"/>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71" name="Group 132"/>
              <p:cNvGrpSpPr/>
              <p:nvPr/>
            </p:nvGrpSpPr>
            <p:grpSpPr>
              <a:xfrm>
                <a:off x="2912565" y="5271240"/>
                <a:ext cx="1408302" cy="869574"/>
                <a:chOff x="2912565" y="5271240"/>
                <a:chExt cx="1408302" cy="869574"/>
              </a:xfrm>
            </p:grpSpPr>
            <p:sp>
              <p:nvSpPr>
                <p:cNvPr id="73"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74"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2964513" y="5348554"/>
                  <a:ext cx="160722" cy="155668"/>
                </a:xfrm>
                <a:prstGeom prst="rect">
                  <a:avLst/>
                </a:prstGeom>
                <a:noFill/>
                <a:ln w="9525">
                  <a:noFill/>
                  <a:miter lim="800000"/>
                  <a:headEnd/>
                  <a:tailEnd/>
                </a:ln>
              </p:spPr>
            </p:pic>
          </p:grpSp>
          <p:sp>
            <p:nvSpPr>
              <p:cNvPr id="72"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61"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4612338" y="5262829"/>
              <a:ext cx="160722" cy="155668"/>
            </a:xfrm>
            <a:prstGeom prst="rect">
              <a:avLst/>
            </a:prstGeom>
            <a:noFill/>
            <a:ln w="9525">
              <a:noFill/>
              <a:miter lim="800000"/>
              <a:headEnd/>
              <a:tailEnd/>
            </a:ln>
          </p:spPr>
        </p:pic>
        <p:cxnSp>
          <p:nvCxnSpPr>
            <p:cNvPr id="62" name="Elbow Connector 61"/>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sp>
        <p:nvSpPr>
          <p:cNvPr id="76" name="U-Turn Arrow 75">
            <a:hlinkClick r:id="rId13"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80" name="Group 113"/>
          <p:cNvGrpSpPr/>
          <p:nvPr/>
        </p:nvGrpSpPr>
        <p:grpSpPr>
          <a:xfrm>
            <a:off x="7362825" y="3187820"/>
            <a:ext cx="1543050" cy="822952"/>
            <a:chOff x="5374708" y="1063745"/>
            <a:chExt cx="1480081" cy="822952"/>
          </a:xfrm>
        </p:grpSpPr>
        <p:sp>
          <p:nvSpPr>
            <p:cNvPr id="81" name="Rounded Rectangle 6">
              <a:hlinkClick r:id="rId14" action="ppaction://hlinksldjump"/>
            </p:cNvPr>
            <p:cNvSpPr/>
            <p:nvPr/>
          </p:nvSpPr>
          <p:spPr bwMode="auto">
            <a:xfrm>
              <a:off x="5374708" y="10637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TLK2711-SP</a:t>
              </a:r>
            </a:p>
            <a:p>
              <a:pPr algn="ctr">
                <a:defRPr/>
              </a:pPr>
              <a:r>
                <a:rPr lang="en-US" sz="1100" b="1" dirty="0">
                  <a:solidFill>
                    <a:srgbClr val="000000"/>
                  </a:solidFill>
                </a:rPr>
                <a:t>1.6 – 2.5 </a:t>
              </a:r>
              <a:r>
                <a:rPr lang="en-US" sz="1100" b="1" dirty="0" err="1">
                  <a:solidFill>
                    <a:srgbClr val="000000"/>
                  </a:solidFill>
                </a:rPr>
                <a:t>Gbps</a:t>
              </a:r>
              <a:r>
                <a:rPr lang="en-US" sz="1100" b="1" dirty="0">
                  <a:solidFill>
                    <a:srgbClr val="000000"/>
                  </a:solidFill>
                </a:rPr>
                <a:t> </a:t>
              </a:r>
            </a:p>
            <a:p>
              <a:pPr algn="ctr">
                <a:defRPr/>
              </a:pPr>
              <a:r>
                <a:rPr lang="en-US" sz="1100" b="1" dirty="0" err="1">
                  <a:solidFill>
                    <a:srgbClr val="000000"/>
                  </a:solidFill>
                </a:rPr>
                <a:t>SerDes</a:t>
              </a:r>
              <a:r>
                <a:rPr lang="en-US" sz="1100" b="1" dirty="0">
                  <a:solidFill>
                    <a:srgbClr val="000000"/>
                  </a:solidFill>
                </a:rPr>
                <a:t> </a:t>
              </a:r>
            </a:p>
            <a:p>
              <a:pPr algn="ctr">
                <a:defRPr/>
              </a:pPr>
              <a:r>
                <a:rPr lang="en-US" sz="1100" b="1" dirty="0">
                  <a:solidFill>
                    <a:srgbClr val="000000"/>
                  </a:solidFill>
                </a:rPr>
                <a:t>Transceiver </a:t>
              </a:r>
              <a:endParaRPr lang="en-US" sz="1100" b="1" dirty="0">
                <a:solidFill>
                  <a:srgbClr val="FF0000"/>
                </a:solidFill>
              </a:endParaRPr>
            </a:p>
            <a:p>
              <a:pPr algn="ctr">
                <a:defRPr/>
              </a:pPr>
              <a:endParaRPr lang="en-US" sz="1100" b="1" dirty="0">
                <a:solidFill>
                  <a:srgbClr val="FF0000"/>
                </a:solidFill>
              </a:endParaRPr>
            </a:p>
          </p:txBody>
        </p:sp>
        <p:pic>
          <p:nvPicPr>
            <p:cNvPr id="82"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6598970" y="1184855"/>
              <a:ext cx="160722" cy="155668"/>
            </a:xfrm>
            <a:prstGeom prst="rect">
              <a:avLst/>
            </a:prstGeom>
            <a:noFill/>
            <a:ln w="9525">
              <a:noFill/>
              <a:miter lim="800000"/>
              <a:headEnd/>
              <a:tailEnd/>
            </a:ln>
          </p:spPr>
        </p:pic>
      </p:grpSp>
      <p:cxnSp>
        <p:nvCxnSpPr>
          <p:cNvPr id="83" name="Straight Arrow Connector 82"/>
          <p:cNvCxnSpPr/>
          <p:nvPr/>
        </p:nvCxnSpPr>
        <p:spPr>
          <a:xfrm rot="16200000" flipV="1">
            <a:off x="7119940" y="2967037"/>
            <a:ext cx="238124" cy="22860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Line 23"/>
          <p:cNvSpPr>
            <a:spLocks noChangeShapeType="1"/>
          </p:cNvSpPr>
          <p:nvPr/>
        </p:nvSpPr>
        <p:spPr bwMode="auto">
          <a:xfrm flipH="1">
            <a:off x="8134047" y="4029075"/>
            <a:ext cx="303" cy="307248"/>
          </a:xfrm>
          <a:prstGeom prst="line">
            <a:avLst/>
          </a:prstGeom>
          <a:noFill/>
          <a:ln w="28575">
            <a:solidFill>
              <a:schemeClr val="tx1"/>
            </a:solidFill>
            <a:round/>
            <a:headEnd type="triangle"/>
            <a:tailEnd type="triangle" w="med" len="med"/>
          </a:ln>
        </p:spPr>
        <p:txBody>
          <a:bodyPr/>
          <a:lstStyle/>
          <a:p>
            <a:endParaRPr lang="en-US"/>
          </a:p>
        </p:txBody>
      </p:sp>
      <p:sp>
        <p:nvSpPr>
          <p:cNvPr id="85" name="TextBox 84"/>
          <p:cNvSpPr txBox="1"/>
          <p:nvPr/>
        </p:nvSpPr>
        <p:spPr>
          <a:xfrm>
            <a:off x="7785458" y="4339566"/>
            <a:ext cx="721672" cy="415498"/>
          </a:xfrm>
          <a:prstGeom prst="rect">
            <a:avLst/>
          </a:prstGeom>
          <a:noFill/>
        </p:spPr>
        <p:txBody>
          <a:bodyPr wrap="none" rtlCol="0">
            <a:spAutoFit/>
          </a:bodyPr>
          <a:lstStyle/>
          <a:p>
            <a:r>
              <a:rPr lang="en-US" sz="1050" b="1" dirty="0">
                <a:solidFill>
                  <a:srgbClr val="000000"/>
                </a:solidFill>
                <a:latin typeface="+mn-lt"/>
                <a:cs typeface="Arial" charset="0"/>
              </a:rPr>
              <a:t>To other</a:t>
            </a:r>
          </a:p>
          <a:p>
            <a:r>
              <a:rPr lang="en-US" sz="1050" b="1" dirty="0">
                <a:solidFill>
                  <a:srgbClr val="000000"/>
                </a:solidFill>
                <a:latin typeface="+mn-lt"/>
                <a:cs typeface="Arial" charset="0"/>
              </a:rPr>
              <a:t>FPGAs</a:t>
            </a:r>
          </a:p>
        </p:txBody>
      </p:sp>
      <p:sp>
        <p:nvSpPr>
          <p:cNvPr id="78" name="Line 23"/>
          <p:cNvSpPr>
            <a:spLocks noChangeShapeType="1"/>
          </p:cNvSpPr>
          <p:nvPr/>
        </p:nvSpPr>
        <p:spPr bwMode="auto">
          <a:xfrm flipV="1">
            <a:off x="5826456" y="4810908"/>
            <a:ext cx="216973" cy="0"/>
          </a:xfrm>
          <a:prstGeom prst="line">
            <a:avLst/>
          </a:prstGeom>
          <a:noFill/>
          <a:ln w="28575">
            <a:solidFill>
              <a:schemeClr val="tx1"/>
            </a:solidFill>
            <a:round/>
            <a:headEnd/>
            <a:tailEnd type="triangle" w="med" len="med"/>
          </a:ln>
        </p:spPr>
        <p:txBody>
          <a:bodyPr/>
          <a:lstStyle/>
          <a:p>
            <a:endParaRPr lang="en-US"/>
          </a:p>
        </p:txBody>
      </p:sp>
      <p:sp>
        <p:nvSpPr>
          <p:cNvPr id="79" name="TextBox 78"/>
          <p:cNvSpPr txBox="1"/>
          <p:nvPr/>
        </p:nvSpPr>
        <p:spPr>
          <a:xfrm>
            <a:off x="6045561" y="4661503"/>
            <a:ext cx="1055097" cy="253916"/>
          </a:xfrm>
          <a:prstGeom prst="rect">
            <a:avLst/>
          </a:prstGeom>
          <a:noFill/>
        </p:spPr>
        <p:txBody>
          <a:bodyPr wrap="none" rtlCol="0">
            <a:spAutoFit/>
          </a:bodyPr>
          <a:lstStyle/>
          <a:p>
            <a:r>
              <a:rPr lang="en-US" sz="1050" b="1" dirty="0" err="1">
                <a:solidFill>
                  <a:srgbClr val="000000"/>
                </a:solidFill>
                <a:latin typeface="+mn-lt"/>
                <a:cs typeface="Arial" charset="0"/>
              </a:rPr>
              <a:t>SerDes</a:t>
            </a:r>
            <a:r>
              <a:rPr lang="en-US" sz="1050" b="1" dirty="0">
                <a:solidFill>
                  <a:srgbClr val="000000"/>
                </a:solidFill>
                <a:latin typeface="+mn-lt"/>
                <a:cs typeface="Arial" charset="0"/>
              </a:rPr>
              <a:t> Clock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819400"/>
            <a:ext cx="8458200" cy="814388"/>
          </a:xfrm>
        </p:spPr>
        <p:txBody>
          <a:bodyPr/>
          <a:lstStyle/>
          <a:p>
            <a:pPr algn="ctr"/>
            <a:r>
              <a:rPr lang="en-US" sz="5400" dirty="0"/>
              <a:t>THANK YOU!</a:t>
            </a:r>
          </a:p>
        </p:txBody>
      </p:sp>
      <p:sp>
        <p:nvSpPr>
          <p:cNvPr id="4" name="Slide Number Placeholder 3"/>
          <p:cNvSpPr>
            <a:spLocks noGrp="1"/>
          </p:cNvSpPr>
          <p:nvPr>
            <p:ph type="sldNum" sz="quarter" idx="10"/>
          </p:nvPr>
        </p:nvSpPr>
        <p:spPr/>
        <p:txBody>
          <a:bodyPr/>
          <a:lstStyle/>
          <a:p>
            <a:fld id="{B0501D11-0227-4FF5-B7E4-0C8C175F9C66}"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9" name="Text Box 11"/>
          <p:cNvSpPr txBox="1">
            <a:spLocks noChangeArrowheads="1"/>
          </p:cNvSpPr>
          <p:nvPr/>
        </p:nvSpPr>
        <p:spPr bwMode="auto">
          <a:xfrm>
            <a:off x="5012609" y="2986155"/>
            <a:ext cx="4419600" cy="304800"/>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charset="0"/>
              <a:buNone/>
            </a:pPr>
            <a:r>
              <a:rPr lang="en-US" sz="1400" b="1" dirty="0">
                <a:solidFill>
                  <a:srgbClr val="000000"/>
                </a:solidFill>
              </a:rPr>
              <a:t>EVM PART # ADC128S102CVAL</a:t>
            </a:r>
            <a:endParaRPr lang="en-US" sz="3200" dirty="0">
              <a:solidFill>
                <a:srgbClr val="000000"/>
              </a:solidFill>
            </a:endParaRPr>
          </a:p>
        </p:txBody>
      </p:sp>
      <p:sp>
        <p:nvSpPr>
          <p:cNvPr id="150551" name="Rectangle 23"/>
          <p:cNvSpPr>
            <a:spLocks noChangeArrowheads="1"/>
          </p:cNvSpPr>
          <p:nvPr/>
        </p:nvSpPr>
        <p:spPr bwMode="auto">
          <a:xfrm>
            <a:off x="259912" y="1017564"/>
            <a:ext cx="3978207" cy="2084388"/>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Eight Input Channels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Split Supplies</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 VA  2.7V to 5.25V</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 VD  2.7V to VA</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Only 2.3mW of Power at 3V</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 Power down 0.06 µW</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DNL – -0.2 to +0.4 LSB typical</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INL –  +/- 0.4 LSB typical</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SPI Digital Output</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ADC addressing through CS decoder</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SPI/QSPI/MICROWIRE/DSP compatible</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 Temperature Range: -55°C to +125°C</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 Available in 16-pin Ceramic SOIC</a:t>
            </a:r>
          </a:p>
        </p:txBody>
      </p:sp>
      <p:sp>
        <p:nvSpPr>
          <p:cNvPr id="150552" name="Rectangle 24"/>
          <p:cNvSpPr>
            <a:spLocks noChangeArrowheads="1"/>
          </p:cNvSpPr>
          <p:nvPr/>
        </p:nvSpPr>
        <p:spPr bwMode="auto">
          <a:xfrm>
            <a:off x="4782887" y="1014389"/>
            <a:ext cx="4266107" cy="2362200"/>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Eight sensors can be monitored with one ADC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All ADC serialized data shares the same input bus to onboard FPGA/ASIC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Ultra low power consumption</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t>
            </a:r>
            <a:r>
              <a:rPr lang="en-US" altLang="ja-JP" sz="1400" dirty="0">
                <a:solidFill>
                  <a:srgbClr val="000000"/>
                </a:solidFill>
              </a:rPr>
              <a:t>RHA Qualified For Space Applications</a:t>
            </a:r>
            <a:endParaRPr lang="en-US" altLang="zh-CN" sz="1400" dirty="0">
              <a:ea typeface="Gulim" charset="-127"/>
            </a:endParaRP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TID and SEU characterization data available for faster design in</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SMD Orderable as 5962R0722701VZA</a:t>
            </a:r>
          </a:p>
          <a:p>
            <a:pPr marL="171450" indent="-174625" defTabSz="685800" eaLnBrk="0" hangingPunct="0">
              <a:lnSpc>
                <a:spcPct val="90000"/>
              </a:lnSpc>
              <a:buSzPct val="120000"/>
              <a:buFontTx/>
              <a:buChar char="•"/>
              <a:tabLst>
                <a:tab pos="1714500" algn="ctr"/>
              </a:tabLst>
              <a:defRPr/>
            </a:pPr>
            <a:endParaRPr lang="en-US" altLang="ja-JP" sz="1400" dirty="0">
              <a:ea typeface="Gulim" charset="-127"/>
            </a:endParaRPr>
          </a:p>
          <a:p>
            <a:pPr marL="171450" indent="-174625" defTabSz="685800" eaLnBrk="0" hangingPunct="0">
              <a:lnSpc>
                <a:spcPct val="90000"/>
              </a:lnSpc>
              <a:buSzPct val="120000"/>
              <a:buFontTx/>
              <a:buChar char="•"/>
              <a:tabLst>
                <a:tab pos="1714500" algn="ctr"/>
              </a:tabLst>
              <a:defRPr/>
            </a:pPr>
            <a:endParaRPr lang="en-US" altLang="ja-JP" sz="1400" dirty="0">
              <a:ea typeface="Gulim" charset="-127"/>
            </a:endParaRPr>
          </a:p>
        </p:txBody>
      </p:sp>
      <p:sp>
        <p:nvSpPr>
          <p:cNvPr id="150555" name="Rectangle 27"/>
          <p:cNvSpPr>
            <a:spLocks noChangeArrowheads="1"/>
          </p:cNvSpPr>
          <p:nvPr/>
        </p:nvSpPr>
        <p:spPr bwMode="auto">
          <a:xfrm>
            <a:off x="342900" y="-203200"/>
            <a:ext cx="8458200" cy="1189038"/>
          </a:xfrm>
          <a:prstGeom prst="rect">
            <a:avLst/>
          </a:prstGeom>
          <a:noFill/>
          <a:ln w="9525">
            <a:noFill/>
            <a:miter lim="800000"/>
            <a:headEnd/>
            <a:tailEnd/>
          </a:ln>
          <a:effectLst/>
        </p:spPr>
        <p:txBody>
          <a:bodyPr anchor="ctr"/>
          <a:lstStyle/>
          <a:p>
            <a:pPr fontAlgn="base">
              <a:lnSpc>
                <a:spcPct val="85000"/>
              </a:lnSpc>
              <a:spcBef>
                <a:spcPct val="0"/>
              </a:spcBef>
              <a:spcAft>
                <a:spcPct val="0"/>
              </a:spcAft>
            </a:pPr>
            <a:r>
              <a:rPr lang="en-US" sz="3200" b="1" kern="0" dirty="0">
                <a:solidFill>
                  <a:srgbClr val="FF0000"/>
                </a:solidFill>
                <a:latin typeface="+mj-lt"/>
                <a:ea typeface="+mj-ea"/>
                <a:cs typeface="+mj-cs"/>
              </a:rPr>
              <a:t>ADC128S102QML</a:t>
            </a:r>
            <a:br>
              <a:rPr lang="en-US" sz="3600" b="1" dirty="0">
                <a:solidFill>
                  <a:srgbClr val="FF0000"/>
                </a:solidFill>
              </a:rPr>
            </a:br>
            <a:r>
              <a:rPr lang="en-US" b="1" kern="0" dirty="0">
                <a:solidFill>
                  <a:srgbClr val="FF0000"/>
                </a:solidFill>
                <a:latin typeface="+mj-lt"/>
                <a:ea typeface="+mj-ea"/>
                <a:cs typeface="+mj-cs"/>
              </a:rPr>
              <a:t>8-Channel, 12-Bit, 50 KSPS to 1MSPS, ADC</a:t>
            </a:r>
          </a:p>
        </p:txBody>
      </p:sp>
      <p:pic>
        <p:nvPicPr>
          <p:cNvPr id="18" name="Picture 3"/>
          <p:cNvPicPr>
            <a:picLocks noChangeAspect="1" noChangeArrowheads="1"/>
          </p:cNvPicPr>
          <p:nvPr/>
        </p:nvPicPr>
        <p:blipFill>
          <a:blip r:embed="rId3" cstate="screen"/>
          <a:srcRect/>
          <a:stretch>
            <a:fillRect/>
          </a:stretch>
        </p:blipFill>
        <p:spPr bwMode="auto">
          <a:xfrm>
            <a:off x="4324941" y="3335810"/>
            <a:ext cx="4640930" cy="2968830"/>
          </a:xfrm>
          <a:prstGeom prst="rect">
            <a:avLst/>
          </a:prstGeom>
          <a:noFill/>
          <a:ln w="9525">
            <a:noFill/>
            <a:miter lim="800000"/>
            <a:headEnd/>
            <a:tailEnd/>
          </a:ln>
        </p:spPr>
      </p:pic>
      <p:sp>
        <p:nvSpPr>
          <p:cNvPr id="11" name="Text Box 25"/>
          <p:cNvSpPr txBox="1">
            <a:spLocks noChangeArrowheads="1"/>
          </p:cNvSpPr>
          <p:nvPr/>
        </p:nvSpPr>
        <p:spPr bwMode="auto">
          <a:xfrm>
            <a:off x="223571" y="4524003"/>
            <a:ext cx="3536950" cy="674031"/>
          </a:xfrm>
          <a:prstGeom prst="rect">
            <a:avLst/>
          </a:prstGeom>
          <a:noFill/>
          <a:ln w="3175">
            <a:noFill/>
            <a:miter lim="800000"/>
            <a:headEnd/>
            <a:tailEnd/>
          </a:ln>
          <a:effectLst/>
        </p:spPr>
        <p:txBody>
          <a:bodyPr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Sensors</a:t>
            </a:r>
          </a:p>
          <a:p>
            <a:pPr marL="171450" lvl="1" indent="-174625" defTabSz="685800" eaLnBrk="0" hangingPunct="0">
              <a:lnSpc>
                <a:spcPct val="90000"/>
              </a:lnSpc>
              <a:buSzPct val="120000"/>
              <a:buFontTx/>
              <a:buChar char="•"/>
              <a:tabLst>
                <a:tab pos="1714500" algn="ctr"/>
              </a:tabLst>
              <a:defRPr/>
            </a:pPr>
            <a:r>
              <a:rPr lang="en-US" altLang="ja-JP" sz="1400" dirty="0" err="1">
                <a:ea typeface="Gulim" charset="-127"/>
              </a:rPr>
              <a:t>Thermistors</a:t>
            </a:r>
            <a:endParaRPr lang="en-US" altLang="ja-JP" sz="1400" dirty="0">
              <a:ea typeface="Gulim" charset="-127"/>
            </a:endParaRP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Motor control</a:t>
            </a:r>
          </a:p>
        </p:txBody>
      </p:sp>
      <p:sp>
        <p:nvSpPr>
          <p:cNvPr id="12"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3" name="WordArt 51"/>
          <p:cNvSpPr>
            <a:spLocks noChangeArrowheads="1" noChangeShapeType="1" noTextEdit="1"/>
          </p:cNvSpPr>
          <p:nvPr/>
        </p:nvSpPr>
        <p:spPr bwMode="auto">
          <a:xfrm>
            <a:off x="301625" y="42449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4" name="Text Box 15"/>
          <p:cNvSpPr txBox="1">
            <a:spLocks noChangeArrowheads="1"/>
          </p:cNvSpPr>
          <p:nvPr/>
        </p:nvSpPr>
        <p:spPr bwMode="auto">
          <a:xfrm>
            <a:off x="261938" y="5798786"/>
            <a:ext cx="4551362" cy="480131"/>
          </a:xfrm>
          <a:prstGeom prst="rect">
            <a:avLst/>
          </a:prstGeom>
          <a:noFill/>
          <a:ln w="3175">
            <a:noFill/>
            <a:miter lim="800000"/>
            <a:headEnd/>
            <a:tailEnd/>
          </a:ln>
        </p:spPr>
        <p:txBody>
          <a:bodyPr wrap="square" lIns="45720" rIns="45720"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TID = 100kRad(Si)</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a:t>
            </a:r>
            <a:r>
              <a:rPr lang="en-US" altLang="ja-JP" sz="1400" dirty="0">
                <a:ea typeface="MS PGothic" charset="-128"/>
              </a:rPr>
              <a:t>EL and SEFI Immune &gt; 120MeV-cm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sp>
        <p:nvSpPr>
          <p:cNvPr id="15"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9" name="Picture 18"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pic>
        <p:nvPicPr>
          <p:cNvPr id="20"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9" name="Text Box 11"/>
          <p:cNvSpPr txBox="1">
            <a:spLocks noChangeArrowheads="1"/>
          </p:cNvSpPr>
          <p:nvPr/>
        </p:nvSpPr>
        <p:spPr bwMode="auto">
          <a:xfrm>
            <a:off x="4812598" y="3881037"/>
            <a:ext cx="4419600" cy="304800"/>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charset="0"/>
              <a:buNone/>
            </a:pPr>
            <a:r>
              <a:rPr lang="en-US" sz="1400" b="1" dirty="0">
                <a:solidFill>
                  <a:srgbClr val="000000"/>
                </a:solidFill>
              </a:rPr>
              <a:t>EVM PART # ADC10D1000CVAL</a:t>
            </a:r>
            <a:endParaRPr lang="en-US" sz="3200" dirty="0">
              <a:solidFill>
                <a:srgbClr val="000000"/>
              </a:solidFill>
            </a:endParaRPr>
          </a:p>
        </p:txBody>
      </p:sp>
      <p:sp>
        <p:nvSpPr>
          <p:cNvPr id="150551" name="Rectangle 23"/>
          <p:cNvSpPr>
            <a:spLocks noChangeArrowheads="1"/>
          </p:cNvSpPr>
          <p:nvPr/>
        </p:nvSpPr>
        <p:spPr bwMode="auto">
          <a:xfrm>
            <a:off x="106362" y="1017564"/>
            <a:ext cx="4427538" cy="2084388"/>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Full Power Bandwidth of 2.8 GHz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9.0 ENOBs @ Fin 249MHz Fs – 1.0GHz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56.1dBc SNR @ Fin 249HMz Fs- 1.0GHz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62.1dBc SFDR @ Fin 249MHz  Fs – 1.0GHz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1.45 W per channel at 1GSPS from single 1.9V supply</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Very low cross-talk (-61 dB @ 497 MHz)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Low-noise </a:t>
            </a:r>
            <a:r>
              <a:rPr lang="en-US" altLang="ja-JP" sz="1400" dirty="0" err="1">
                <a:ea typeface="Gulim" charset="-127"/>
              </a:rPr>
              <a:t>deMUX’d</a:t>
            </a:r>
            <a:r>
              <a:rPr lang="en-US" altLang="ja-JP" sz="1400" dirty="0">
                <a:ea typeface="Gulim" charset="-127"/>
              </a:rPr>
              <a:t> LVDS outputs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Guaranteed no missing codes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SPI serial Interface</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Internally terminated, buffered, differential analog inputs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Temperature Range: -55°C to +125°C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Available in 376-pin Ceramic Column Grid Array</a:t>
            </a:r>
          </a:p>
        </p:txBody>
      </p:sp>
      <p:sp>
        <p:nvSpPr>
          <p:cNvPr id="150552" name="Rectangle 24"/>
          <p:cNvSpPr>
            <a:spLocks noChangeArrowheads="1"/>
          </p:cNvSpPr>
          <p:nvPr/>
        </p:nvSpPr>
        <p:spPr bwMode="auto">
          <a:xfrm>
            <a:off x="4687888" y="1039789"/>
            <a:ext cx="4418012" cy="2362200"/>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Lowest power consumption on the market</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Highest speed 10-bit space qualified ADC provides unmatched bandwidth, superb accuracy and dynamic performance</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Ability to interleave the two channels to operate one channel at twice the conversion rate</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Read/Write SPI Interface enables extended Control Mode</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Meets space reliability requirements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t>
            </a:r>
            <a:r>
              <a:rPr lang="en-US" altLang="ja-JP" sz="1400" dirty="0">
                <a:solidFill>
                  <a:srgbClr val="000000"/>
                </a:solidFill>
              </a:rPr>
              <a:t>RHA Qualified For Space </a:t>
            </a:r>
            <a:r>
              <a:rPr lang="en-US" altLang="ja-JP" sz="1400">
                <a:solidFill>
                  <a:srgbClr val="000000"/>
                </a:solidFill>
              </a:rPr>
              <a:t>Applications </a:t>
            </a:r>
            <a:endParaRPr lang="en-US" altLang="zh-CN" sz="1400" dirty="0">
              <a:ea typeface="Gulim" charset="-127"/>
            </a:endParaRP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TID and SEU characterization data available for faster design in</a:t>
            </a:r>
          </a:p>
        </p:txBody>
      </p:sp>
      <p:sp>
        <p:nvSpPr>
          <p:cNvPr id="150555" name="Rectangle 27"/>
          <p:cNvSpPr>
            <a:spLocks noChangeArrowheads="1"/>
          </p:cNvSpPr>
          <p:nvPr/>
        </p:nvSpPr>
        <p:spPr bwMode="auto">
          <a:xfrm>
            <a:off x="342900" y="-177800"/>
            <a:ext cx="8458200" cy="1189038"/>
          </a:xfrm>
          <a:prstGeom prst="rect">
            <a:avLst/>
          </a:prstGeom>
          <a:noFill/>
          <a:ln w="9525">
            <a:noFill/>
            <a:miter lim="800000"/>
            <a:headEnd/>
            <a:tailEnd/>
          </a:ln>
          <a:effectLst/>
        </p:spPr>
        <p:txBody>
          <a:bodyPr anchor="ctr"/>
          <a:lstStyle/>
          <a:p>
            <a:pPr fontAlgn="base">
              <a:lnSpc>
                <a:spcPct val="85000"/>
              </a:lnSpc>
              <a:spcBef>
                <a:spcPct val="0"/>
              </a:spcBef>
              <a:spcAft>
                <a:spcPct val="0"/>
              </a:spcAft>
            </a:pPr>
            <a:r>
              <a:rPr lang="en-US" sz="3200" b="1" kern="0" dirty="0">
                <a:solidFill>
                  <a:srgbClr val="FF0000"/>
                </a:solidFill>
                <a:latin typeface="+mj-lt"/>
                <a:ea typeface="+mj-ea"/>
                <a:cs typeface="+mj-cs"/>
              </a:rPr>
              <a:t>ADC10D1000QML</a:t>
            </a:r>
            <a:br>
              <a:rPr lang="en-US" sz="3600" b="1" dirty="0">
                <a:solidFill>
                  <a:srgbClr val="FF0000"/>
                </a:solidFill>
              </a:rPr>
            </a:br>
            <a:r>
              <a:rPr lang="en-US" b="1" kern="0" dirty="0">
                <a:solidFill>
                  <a:srgbClr val="FF0000"/>
                </a:solidFill>
                <a:latin typeface="+mj-lt"/>
                <a:ea typeface="+mj-ea"/>
                <a:cs typeface="+mj-cs"/>
              </a:rPr>
              <a:t>10-bit Dual Channel 1 GSPS ADC</a:t>
            </a:r>
          </a:p>
        </p:txBody>
      </p:sp>
      <p:pic>
        <p:nvPicPr>
          <p:cNvPr id="17" name="Picture 8"/>
          <p:cNvPicPr>
            <a:picLocks noChangeAspect="1" noChangeArrowheads="1"/>
          </p:cNvPicPr>
          <p:nvPr/>
        </p:nvPicPr>
        <p:blipFill>
          <a:blip r:embed="rId3" cstate="email"/>
          <a:srcRect l="-21" t="25133"/>
          <a:stretch>
            <a:fillRect/>
          </a:stretch>
        </p:blipFill>
        <p:spPr bwMode="auto">
          <a:xfrm>
            <a:off x="4936489" y="4188768"/>
            <a:ext cx="3571891" cy="2068654"/>
          </a:xfrm>
          <a:prstGeom prst="rect">
            <a:avLst/>
          </a:prstGeom>
          <a:noFill/>
          <a:ln w="12700">
            <a:noFill/>
            <a:miter lim="800000"/>
            <a:headEnd type="none" w="sm" len="sm"/>
            <a:tailEnd type="none" w="sm" len="sm"/>
          </a:ln>
        </p:spPr>
      </p:pic>
      <p:sp>
        <p:nvSpPr>
          <p:cNvPr id="11" name="Text Box 25"/>
          <p:cNvSpPr txBox="1">
            <a:spLocks noChangeArrowheads="1"/>
          </p:cNvSpPr>
          <p:nvPr/>
        </p:nvSpPr>
        <p:spPr bwMode="auto">
          <a:xfrm>
            <a:off x="227371" y="4595552"/>
            <a:ext cx="3536950" cy="480131"/>
          </a:xfrm>
          <a:prstGeom prst="rect">
            <a:avLst/>
          </a:prstGeom>
          <a:noFill/>
          <a:ln w="3175">
            <a:noFill/>
            <a:miter lim="800000"/>
            <a:headEnd/>
            <a:tailEnd/>
          </a:ln>
          <a:effectLst/>
        </p:spPr>
        <p:txBody>
          <a:bodyPr anchor="ctr">
            <a:spAutoFit/>
          </a:bodyPr>
          <a:lstStyle/>
          <a:p>
            <a:pPr marL="171450" indent="-174625" defTabSz="685800" eaLnBrk="0" hangingPunct="0">
              <a:lnSpc>
                <a:spcPct val="90000"/>
              </a:lnSpc>
              <a:buSzPct val="120000"/>
              <a:buFontTx/>
              <a:buChar char="•"/>
              <a:tabLst>
                <a:tab pos="1714500" algn="ctr"/>
              </a:tabLst>
              <a:defRPr/>
            </a:pPr>
            <a:r>
              <a:rPr lang="en-US" altLang="ja-JP" sz="1400" dirty="0">
                <a:ea typeface="Gulim" charset="-127"/>
              </a:rPr>
              <a:t>Satellite Communication Systems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Instrumentation</a:t>
            </a:r>
          </a:p>
        </p:txBody>
      </p:sp>
      <p:sp>
        <p:nvSpPr>
          <p:cNvPr id="12" name="WordArt 51"/>
          <p:cNvSpPr>
            <a:spLocks noChangeArrowheads="1" noChangeShapeType="1" noTextEdit="1"/>
          </p:cNvSpPr>
          <p:nvPr/>
        </p:nvSpPr>
        <p:spPr bwMode="auto">
          <a:xfrm>
            <a:off x="306388" y="55546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3" name="WordArt 51"/>
          <p:cNvSpPr>
            <a:spLocks noChangeArrowheads="1" noChangeShapeType="1" noTextEdit="1"/>
          </p:cNvSpPr>
          <p:nvPr/>
        </p:nvSpPr>
        <p:spPr bwMode="auto">
          <a:xfrm>
            <a:off x="301625" y="42830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4" name="Text Box 15"/>
          <p:cNvSpPr txBox="1">
            <a:spLocks noChangeArrowheads="1"/>
          </p:cNvSpPr>
          <p:nvPr/>
        </p:nvSpPr>
        <p:spPr bwMode="auto">
          <a:xfrm>
            <a:off x="261938" y="5836886"/>
            <a:ext cx="4551362" cy="480131"/>
          </a:xfrm>
          <a:prstGeom prst="rect">
            <a:avLst/>
          </a:prstGeom>
          <a:noFill/>
          <a:ln w="3175">
            <a:noFill/>
            <a:miter lim="800000"/>
            <a:headEnd/>
            <a:tailEnd/>
          </a:ln>
        </p:spPr>
        <p:txBody>
          <a:bodyPr wrap="square" lIns="45720" rIns="45720" anchor="ctr">
            <a:spAutoFit/>
          </a:bodyPr>
          <a:lstStyle/>
          <a:p>
            <a:pPr marL="171450" indent="-174625" defTabSz="685800" eaLnBrk="0" hangingPunct="0">
              <a:lnSpc>
                <a:spcPct val="90000"/>
              </a:lnSpc>
              <a:buSzPct val="120000"/>
              <a:buFontTx/>
              <a:buChar char="•"/>
              <a:tabLst>
                <a:tab pos="1714500" algn="ctr"/>
              </a:tabLst>
              <a:defRPr/>
            </a:pPr>
            <a:r>
              <a:rPr lang="en-US" altLang="ja-JP" sz="1400" dirty="0">
                <a:ea typeface="Gulim" charset="-127"/>
              </a:rPr>
              <a:t>TID = 100kRad(Si)</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S</a:t>
            </a:r>
            <a:r>
              <a:rPr lang="en-US" altLang="ja-JP" sz="1400" dirty="0">
                <a:ea typeface="MS PGothic" charset="-128"/>
              </a:rPr>
              <a:t>EL and SEFI Immune &gt; 120MeV-cm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sp>
        <p:nvSpPr>
          <p:cNvPr id="15"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8" name="Rectangle 17"/>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9" name="Picture 18"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pic>
        <p:nvPicPr>
          <p:cNvPr id="20"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 Determination &amp; Control System</a:t>
            </a:r>
          </a:p>
        </p:txBody>
      </p:sp>
      <p:sp>
        <p:nvSpPr>
          <p:cNvPr id="3" name="Content Placeholder 2"/>
          <p:cNvSpPr>
            <a:spLocks noGrp="1"/>
          </p:cNvSpPr>
          <p:nvPr>
            <p:ph idx="1"/>
          </p:nvPr>
        </p:nvSpPr>
        <p:spPr/>
        <p:txBody>
          <a:bodyPr/>
          <a:lstStyle/>
          <a:p>
            <a:r>
              <a:rPr lang="en-US" sz="1600" dirty="0"/>
              <a:t>It’s all about orientation!!</a:t>
            </a:r>
          </a:p>
          <a:p>
            <a:pPr>
              <a:buFont typeface="Arial" charset="0"/>
              <a:buChar char="•"/>
            </a:pPr>
            <a:r>
              <a:rPr lang="en-US" sz="1600" dirty="0"/>
              <a:t>The ADCS stabilizes the spacecraft and orients it in desired directions during the mission despite the external disturbance torques acting on it.</a:t>
            </a:r>
          </a:p>
          <a:p>
            <a:pPr>
              <a:buFont typeface="Arial" charset="0"/>
              <a:buChar char="•"/>
            </a:pPr>
            <a:r>
              <a:rPr lang="en-US" sz="1600" dirty="0"/>
              <a:t>Consists of Two parts- The </a:t>
            </a:r>
            <a:r>
              <a:rPr lang="en-US" sz="1600" b="1" dirty="0"/>
              <a:t>Attitude Determination </a:t>
            </a:r>
            <a:r>
              <a:rPr lang="en-US" sz="1600" dirty="0"/>
              <a:t>&amp; The </a:t>
            </a:r>
            <a:r>
              <a:rPr lang="en-US" sz="1600" b="1" dirty="0"/>
              <a:t>Attitude Control system.</a:t>
            </a:r>
            <a:endParaRPr lang="en-US" sz="1600" dirty="0"/>
          </a:p>
          <a:p>
            <a:pPr>
              <a:buFont typeface="Arial" charset="0"/>
              <a:buChar char="•"/>
            </a:pPr>
            <a:r>
              <a:rPr lang="en-US" sz="1600" b="1" dirty="0"/>
              <a:t>Attitude determination </a:t>
            </a:r>
            <a:r>
              <a:rPr lang="en-US" sz="1600" dirty="0"/>
              <a:t>is the process of determining the orientation and location of the spacecraft relative to some reference frame such as-unit vectors directed toward              the Sun, the center of the Earth, a known star, or the magnetic field of the Earth.</a:t>
            </a:r>
          </a:p>
          <a:p>
            <a:pPr>
              <a:buFont typeface="Arial" charset="0"/>
              <a:buChar char="•"/>
            </a:pPr>
            <a:r>
              <a:rPr lang="en-US" sz="1600" dirty="0"/>
              <a:t>Determination is done with the help of array of sensors such as sun sensors, star trackers, horizon sensors, accelerometers, magnetometers, gyroscopes and GPS.</a:t>
            </a:r>
          </a:p>
          <a:p>
            <a:pPr>
              <a:buFont typeface="Arial" charset="0"/>
              <a:buChar char="•"/>
            </a:pPr>
            <a:r>
              <a:rPr lang="en-US" sz="1600" dirty="0"/>
              <a:t>The process of achieving and maintaining an orientation in space is called </a:t>
            </a:r>
            <a:r>
              <a:rPr lang="en-US" sz="1600" b="1" dirty="0"/>
              <a:t>attitude control.</a:t>
            </a:r>
            <a:endParaRPr lang="en-US" sz="1600" dirty="0"/>
          </a:p>
          <a:p>
            <a:pPr>
              <a:buFont typeface="Arial" charset="0"/>
              <a:buChar char="•"/>
            </a:pPr>
            <a:r>
              <a:rPr lang="en-US" sz="1600" b="1" dirty="0"/>
              <a:t>Attitude Control </a:t>
            </a:r>
            <a:r>
              <a:rPr lang="en-US" sz="1600" dirty="0"/>
              <a:t>is obtained by collecting data from all the sensors and processing it accordingly and based upon it causing actuation for orbit/path correction.</a:t>
            </a:r>
          </a:p>
          <a:p>
            <a:endParaRPr lang="en-US" sz="1600"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9" name="Text Box 11"/>
          <p:cNvSpPr txBox="1">
            <a:spLocks noChangeArrowheads="1"/>
          </p:cNvSpPr>
          <p:nvPr/>
        </p:nvSpPr>
        <p:spPr bwMode="auto">
          <a:xfrm>
            <a:off x="4724400" y="3011555"/>
            <a:ext cx="4419600" cy="304800"/>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charset="0"/>
              <a:buNone/>
            </a:pPr>
            <a:r>
              <a:rPr lang="en-US" sz="1400" b="1" dirty="0">
                <a:solidFill>
                  <a:srgbClr val="000000"/>
                </a:solidFill>
              </a:rPr>
              <a:t>EVM PART # ADC08D1520CVAL</a:t>
            </a:r>
            <a:endParaRPr lang="en-US" sz="3200" dirty="0">
              <a:solidFill>
                <a:srgbClr val="000000"/>
              </a:solidFill>
            </a:endParaRPr>
          </a:p>
        </p:txBody>
      </p:sp>
      <p:sp>
        <p:nvSpPr>
          <p:cNvPr id="150551" name="Rectangle 23"/>
          <p:cNvSpPr>
            <a:spLocks noChangeArrowheads="1"/>
          </p:cNvSpPr>
          <p:nvPr/>
        </p:nvSpPr>
        <p:spPr bwMode="auto">
          <a:xfrm>
            <a:off x="259912" y="1017564"/>
            <a:ext cx="4427538" cy="2084388"/>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Max sampling frequency 1.7GSPS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Inputs may be interleaved to obtain a 3GSPS single ADC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Input bandwidth of 2 GHz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7.2 ENOBs out to </a:t>
            </a:r>
            <a:r>
              <a:rPr lang="en-US" altLang="ja-JP" sz="1400" dirty="0" err="1">
                <a:ea typeface="Gulim" charset="-127"/>
              </a:rPr>
              <a:t>Nyquist</a:t>
            </a:r>
            <a:endParaRPr lang="en-US" altLang="ja-JP" sz="1400" dirty="0">
              <a:ea typeface="Gulim" charset="-127"/>
            </a:endParaRP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1 W per channel at 1.5 GSPS from single 1.9V supply</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Very low cross-talk (-66 dB @ 1160 MHz)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Low-noise </a:t>
            </a:r>
            <a:r>
              <a:rPr lang="en-US" altLang="ja-JP" sz="1400" dirty="0" err="1">
                <a:ea typeface="Gulim" charset="-127"/>
              </a:rPr>
              <a:t>deMUX’d</a:t>
            </a:r>
            <a:r>
              <a:rPr lang="en-US" altLang="ja-JP" sz="1400" dirty="0">
                <a:ea typeface="Gulim" charset="-127"/>
              </a:rPr>
              <a:t> LVDS outputs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Choice of SDR or DDR Output Clocking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1:1 or 1:2 Selectable Output </a:t>
            </a:r>
            <a:r>
              <a:rPr lang="en-US" altLang="ja-JP" sz="1400" dirty="0" err="1">
                <a:ea typeface="Gulim" charset="-127"/>
              </a:rPr>
              <a:t>Demux</a:t>
            </a:r>
            <a:r>
              <a:rPr lang="en-US" altLang="ja-JP" sz="1400" dirty="0">
                <a:ea typeface="Gulim" charset="-127"/>
              </a:rPr>
              <a:t>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Guaranteed no missing codes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Temperature Range: -55°C to +125°C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Available in 128-pin Ceramic Quad </a:t>
            </a:r>
            <a:r>
              <a:rPr lang="en-US" altLang="ja-JP" sz="1400" dirty="0" err="1">
                <a:ea typeface="Gulim" charset="-127"/>
              </a:rPr>
              <a:t>Gullwing</a:t>
            </a:r>
            <a:endParaRPr lang="en-US" altLang="ja-JP" sz="1400" dirty="0">
              <a:ea typeface="Gulim" charset="-127"/>
            </a:endParaRPr>
          </a:p>
        </p:txBody>
      </p:sp>
      <p:sp>
        <p:nvSpPr>
          <p:cNvPr id="150552" name="Rectangle 24"/>
          <p:cNvSpPr>
            <a:spLocks noChangeArrowheads="1"/>
          </p:cNvSpPr>
          <p:nvPr/>
        </p:nvSpPr>
        <p:spPr bwMode="auto">
          <a:xfrm>
            <a:off x="4794763" y="1052489"/>
            <a:ext cx="4194858" cy="2362200"/>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ea typeface="Gulim" charset="-127"/>
              </a:rPr>
              <a:t>Lowest power consumption on the market</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Higher performance than competing 10 bit ADCs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Radiation Qualified</a:t>
            </a:r>
          </a:p>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RHA Qualified For Space Applications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TID and SEU characterization data available for faster design in</a:t>
            </a:r>
          </a:p>
          <a:p>
            <a:pPr marL="171450" indent="-174625" defTabSz="685800" eaLnBrk="0" hangingPunct="0">
              <a:lnSpc>
                <a:spcPct val="90000"/>
              </a:lnSpc>
              <a:buSzPct val="120000"/>
              <a:buFontTx/>
              <a:buChar char="•"/>
              <a:tabLst>
                <a:tab pos="1714500" algn="ctr"/>
              </a:tabLst>
              <a:defRPr/>
            </a:pPr>
            <a:r>
              <a:rPr lang="en-US" altLang="ko-KR" sz="1400" dirty="0">
                <a:ea typeface="Gulim" charset="-127"/>
              </a:rPr>
              <a:t>SMD Orderable as 5962F0721401VZC</a:t>
            </a:r>
          </a:p>
          <a:p>
            <a:pPr marL="171450" indent="-174625" defTabSz="685800" eaLnBrk="0" hangingPunct="0">
              <a:lnSpc>
                <a:spcPct val="90000"/>
              </a:lnSpc>
              <a:buSzPct val="120000"/>
              <a:buFontTx/>
              <a:buChar char="•"/>
              <a:tabLst>
                <a:tab pos="1714500" algn="ctr"/>
              </a:tabLst>
              <a:defRPr/>
            </a:pPr>
            <a:endParaRPr lang="en-US" altLang="ja-JP" sz="1400" dirty="0">
              <a:ea typeface="Gulim" charset="-127"/>
            </a:endParaRPr>
          </a:p>
        </p:txBody>
      </p:sp>
      <p:sp>
        <p:nvSpPr>
          <p:cNvPr id="150555" name="Rectangle 27"/>
          <p:cNvSpPr>
            <a:spLocks noChangeArrowheads="1"/>
          </p:cNvSpPr>
          <p:nvPr/>
        </p:nvSpPr>
        <p:spPr bwMode="auto">
          <a:xfrm>
            <a:off x="342900" y="-215900"/>
            <a:ext cx="8458200" cy="1189038"/>
          </a:xfrm>
          <a:prstGeom prst="rect">
            <a:avLst/>
          </a:prstGeom>
          <a:noFill/>
          <a:ln w="9525">
            <a:noFill/>
            <a:miter lim="800000"/>
            <a:headEnd/>
            <a:tailEnd/>
          </a:ln>
          <a:effectLst/>
        </p:spPr>
        <p:txBody>
          <a:bodyPr anchor="ctr"/>
          <a:lstStyle/>
          <a:p>
            <a:pPr>
              <a:lnSpc>
                <a:spcPct val="85000"/>
              </a:lnSpc>
            </a:pPr>
            <a:r>
              <a:rPr lang="en-US" sz="3200" b="1" kern="0" dirty="0">
                <a:solidFill>
                  <a:srgbClr val="FF0000"/>
                </a:solidFill>
                <a:latin typeface="+mj-lt"/>
                <a:ea typeface="+mj-ea"/>
                <a:cs typeface="+mj-cs"/>
              </a:rPr>
              <a:t>ADC08D1520QML</a:t>
            </a:r>
            <a:br>
              <a:rPr lang="en-US" sz="3600" b="1" dirty="0">
                <a:solidFill>
                  <a:srgbClr val="FF0000"/>
                </a:solidFill>
              </a:rPr>
            </a:br>
            <a:r>
              <a:rPr lang="en-US" b="1" kern="0" dirty="0">
                <a:solidFill>
                  <a:srgbClr val="FF0000"/>
                </a:solidFill>
                <a:latin typeface="+mj-lt"/>
                <a:ea typeface="+mj-ea"/>
                <a:cs typeface="+mj-cs"/>
              </a:rPr>
              <a:t>8-bit Dual Channel 1.7 GSPS ADC</a:t>
            </a:r>
          </a:p>
        </p:txBody>
      </p:sp>
      <p:pic>
        <p:nvPicPr>
          <p:cNvPr id="16" name="Picture 4"/>
          <p:cNvPicPr>
            <a:picLocks noChangeAspect="1" noChangeArrowheads="1"/>
          </p:cNvPicPr>
          <p:nvPr/>
        </p:nvPicPr>
        <p:blipFill>
          <a:blip r:embed="rId3" cstate="email"/>
          <a:srcRect l="-2"/>
          <a:stretch>
            <a:fillRect/>
          </a:stretch>
        </p:blipFill>
        <p:spPr bwMode="auto">
          <a:xfrm>
            <a:off x="4724400" y="3436022"/>
            <a:ext cx="4107176" cy="2688703"/>
          </a:xfrm>
          <a:prstGeom prst="rect">
            <a:avLst/>
          </a:prstGeom>
          <a:noFill/>
          <a:ln w="12700">
            <a:solidFill>
              <a:srgbClr val="000000"/>
            </a:solidFill>
            <a:miter lim="800000"/>
            <a:headEnd/>
            <a:tailEnd/>
          </a:ln>
        </p:spPr>
      </p:pic>
      <p:sp>
        <p:nvSpPr>
          <p:cNvPr id="11" name="Text Box 25"/>
          <p:cNvSpPr txBox="1">
            <a:spLocks noChangeArrowheads="1"/>
          </p:cNvSpPr>
          <p:nvPr/>
        </p:nvSpPr>
        <p:spPr bwMode="auto">
          <a:xfrm>
            <a:off x="223570" y="4620952"/>
            <a:ext cx="4370029" cy="480131"/>
          </a:xfrm>
          <a:prstGeom prst="rect">
            <a:avLst/>
          </a:prstGeom>
          <a:noFill/>
          <a:ln w="3175">
            <a:noFill/>
            <a:miter lim="800000"/>
            <a:headEnd/>
            <a:tailEnd/>
          </a:ln>
          <a:effectLst/>
        </p:spPr>
        <p:txBody>
          <a:bodyPr wrap="square"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Satellite Communication Systems</a:t>
            </a:r>
          </a:p>
          <a:p>
            <a:pPr marL="171450" lvl="1" indent="-174625" defTabSz="685800" eaLnBrk="0" hangingPunct="0">
              <a:lnSpc>
                <a:spcPct val="90000"/>
              </a:lnSpc>
              <a:buSzPct val="120000"/>
              <a:buFontTx/>
              <a:buChar char="•"/>
              <a:tabLst>
                <a:tab pos="1714500" algn="ctr"/>
              </a:tabLst>
              <a:defRPr/>
            </a:pPr>
            <a:endParaRPr lang="en-US" altLang="ja-JP" sz="1400" dirty="0">
              <a:ea typeface="Gulim" charset="-127"/>
            </a:endParaRPr>
          </a:p>
        </p:txBody>
      </p:sp>
      <p:sp>
        <p:nvSpPr>
          <p:cNvPr id="12" name="WordArt 51"/>
          <p:cNvSpPr>
            <a:spLocks noChangeArrowheads="1" noChangeShapeType="1" noTextEdit="1"/>
          </p:cNvSpPr>
          <p:nvPr/>
        </p:nvSpPr>
        <p:spPr bwMode="auto">
          <a:xfrm>
            <a:off x="306388" y="55038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3" name="WordArt 51"/>
          <p:cNvSpPr>
            <a:spLocks noChangeArrowheads="1" noChangeShapeType="1" noTextEdit="1"/>
          </p:cNvSpPr>
          <p:nvPr/>
        </p:nvSpPr>
        <p:spPr bwMode="auto">
          <a:xfrm>
            <a:off x="301625" y="42322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4" name="Text Box 15"/>
          <p:cNvSpPr txBox="1">
            <a:spLocks noChangeArrowheads="1"/>
          </p:cNvSpPr>
          <p:nvPr/>
        </p:nvSpPr>
        <p:spPr bwMode="auto">
          <a:xfrm>
            <a:off x="261938" y="5786086"/>
            <a:ext cx="4551362" cy="480131"/>
          </a:xfrm>
          <a:prstGeom prst="rect">
            <a:avLst/>
          </a:prstGeom>
          <a:noFill/>
          <a:ln w="3175">
            <a:noFill/>
            <a:miter lim="800000"/>
            <a:headEnd/>
            <a:tailEnd/>
          </a:ln>
        </p:spPr>
        <p:txBody>
          <a:bodyPr wrap="square" lIns="45720" rIns="45720"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TID = 300kRad(Si)</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a:t>
            </a:r>
            <a:r>
              <a:rPr lang="en-US" altLang="ja-JP" sz="1400" dirty="0">
                <a:ea typeface="MS PGothic" charset="-128"/>
              </a:rPr>
              <a:t>EL and SEFI Immune &gt; 120MeV-cm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sp>
        <p:nvSpPr>
          <p:cNvPr id="15"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7"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8" name="Rectangle 17"/>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9" name="Picture 18"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pic>
        <p:nvPicPr>
          <p:cNvPr id="20"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51" name="Rectangle 23"/>
          <p:cNvSpPr>
            <a:spLocks noChangeArrowheads="1"/>
          </p:cNvSpPr>
          <p:nvPr/>
        </p:nvSpPr>
        <p:spPr bwMode="auto">
          <a:xfrm>
            <a:off x="247320" y="1052489"/>
            <a:ext cx="4466468" cy="2084388"/>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Dual Channel 1.6 GSPS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Single Channel Interleaved 3.2 GSPS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Low power sampling mode below 800 MSPS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Input bandwidth:     2.7 GHz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ENOB:		9.2/8.9 bits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SNR:		58.3/56.6 dB</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SFDR:		67/62 </a:t>
            </a:r>
            <a:r>
              <a:rPr lang="en-US" altLang="ja-JP" sz="1400" dirty="0" err="1">
                <a:ea typeface="Gulim" charset="-127"/>
              </a:rPr>
              <a:t>dBc</a:t>
            </a:r>
            <a:endParaRPr lang="en-US" altLang="ja-JP" sz="1400" dirty="0">
              <a:ea typeface="Gulim" charset="-127"/>
            </a:endParaRP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Power:		2.8/3.8 W</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Interleaved timing automatic /manual skew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Single 1.9V ± 0.1V power supply</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Temperature Range: -55°C to +125°C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Available in 376-pin Ceramic Column Grid </a:t>
            </a:r>
          </a:p>
        </p:txBody>
      </p:sp>
      <p:sp>
        <p:nvSpPr>
          <p:cNvPr id="150552" name="Rectangle 24"/>
          <p:cNvSpPr>
            <a:spLocks noChangeArrowheads="1"/>
          </p:cNvSpPr>
          <p:nvPr/>
        </p:nvSpPr>
        <p:spPr bwMode="auto">
          <a:xfrm>
            <a:off x="4687888" y="1052489"/>
            <a:ext cx="4418012" cy="2362200"/>
          </a:xfrm>
          <a:prstGeom prst="rect">
            <a:avLst/>
          </a:prstGeom>
          <a:noFill/>
          <a:ln w="25400">
            <a:noFill/>
            <a:miter lim="800000"/>
            <a:headEnd/>
            <a:tailEnd/>
          </a:ln>
          <a:effectLst/>
        </p:spPr>
        <p:txBody>
          <a:bodyPr lIns="92075" tIns="46038" rIns="92075" bIns="46038"/>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Lowest power consumption on the market</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Higher performance than competing 12 bit ADCs</a:t>
            </a:r>
          </a:p>
          <a:p>
            <a:pPr marL="171450" lvl="1" indent="-174625" defTabSz="685800" eaLnBrk="0" hangingPunct="0">
              <a:lnSpc>
                <a:spcPct val="90000"/>
              </a:lnSpc>
              <a:buSzPct val="120000"/>
              <a:buFontTx/>
              <a:buChar char="•"/>
              <a:tabLst>
                <a:tab pos="1714500" algn="ctr"/>
              </a:tabLst>
              <a:defRPr/>
            </a:pPr>
            <a:r>
              <a:rPr lang="en-US" altLang="ja-JP" sz="1400" dirty="0">
                <a:solidFill>
                  <a:srgbClr val="000000"/>
                </a:solidFill>
              </a:rPr>
              <a:t>RHA Qualified For Space Applications </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TID and SEU characterization data available for faster design in</a:t>
            </a:r>
          </a:p>
          <a:p>
            <a:pPr marL="171450" lvl="1" indent="-174625" defTabSz="685800" eaLnBrk="0" hangingPunct="0">
              <a:lnSpc>
                <a:spcPct val="90000"/>
              </a:lnSpc>
              <a:buSzPct val="120000"/>
              <a:buFontTx/>
              <a:buChar char="•"/>
              <a:tabLst>
                <a:tab pos="1714500" algn="ctr"/>
              </a:tabLst>
              <a:defRPr/>
            </a:pPr>
            <a:r>
              <a:rPr lang="en-US" altLang="ko-KR" sz="1400" dirty="0">
                <a:ea typeface="Gulim" charset="-127"/>
              </a:rPr>
              <a:t>Orderable as ADC12D1600CCMLS</a:t>
            </a:r>
          </a:p>
          <a:p>
            <a:pPr marL="171450" lvl="1" indent="-174625" defTabSz="685800" eaLnBrk="0" hangingPunct="0">
              <a:lnSpc>
                <a:spcPct val="90000"/>
              </a:lnSpc>
              <a:buSzPct val="120000"/>
              <a:buFontTx/>
              <a:buChar char="•"/>
              <a:tabLst>
                <a:tab pos="1714500" algn="ctr"/>
              </a:tabLst>
              <a:defRPr/>
            </a:pPr>
            <a:endParaRPr lang="en-US" altLang="ja-JP" sz="1400" dirty="0">
              <a:ea typeface="Gulim" charset="-127"/>
            </a:endParaRPr>
          </a:p>
        </p:txBody>
      </p:sp>
      <p:sp>
        <p:nvSpPr>
          <p:cNvPr id="150555" name="Rectangle 27"/>
          <p:cNvSpPr>
            <a:spLocks noChangeArrowheads="1"/>
          </p:cNvSpPr>
          <p:nvPr/>
        </p:nvSpPr>
        <p:spPr bwMode="auto">
          <a:xfrm>
            <a:off x="342900" y="-215900"/>
            <a:ext cx="8458200" cy="1189038"/>
          </a:xfrm>
          <a:prstGeom prst="rect">
            <a:avLst/>
          </a:prstGeom>
          <a:noFill/>
          <a:ln w="9525">
            <a:noFill/>
            <a:miter lim="800000"/>
            <a:headEnd/>
            <a:tailEnd/>
          </a:ln>
          <a:effectLst/>
        </p:spPr>
        <p:txBody>
          <a:bodyPr anchor="ctr"/>
          <a:lstStyle/>
          <a:p>
            <a:pPr>
              <a:lnSpc>
                <a:spcPct val="85000"/>
              </a:lnSpc>
            </a:pPr>
            <a:r>
              <a:rPr lang="en-US" sz="3200" b="1" kern="0" dirty="0">
                <a:solidFill>
                  <a:srgbClr val="FF0000"/>
                </a:solidFill>
                <a:latin typeface="+mj-lt"/>
                <a:ea typeface="+mj-ea"/>
                <a:cs typeface="+mj-cs"/>
              </a:rPr>
              <a:t>ADC12D1600QML</a:t>
            </a:r>
            <a:br>
              <a:rPr lang="en-US" sz="3600" b="1" dirty="0">
                <a:solidFill>
                  <a:srgbClr val="FF0000"/>
                </a:solidFill>
              </a:rPr>
            </a:br>
            <a:r>
              <a:rPr lang="en-US" b="1" kern="0" dirty="0">
                <a:solidFill>
                  <a:srgbClr val="FF0000"/>
                </a:solidFill>
                <a:latin typeface="+mj-lt"/>
                <a:ea typeface="+mj-ea"/>
                <a:cs typeface="+mj-cs"/>
              </a:rPr>
              <a:t>12-bit 3.2 GSPS ADC</a:t>
            </a:r>
          </a:p>
        </p:txBody>
      </p:sp>
      <p:sp>
        <p:nvSpPr>
          <p:cNvPr id="11" name="Text Box 25"/>
          <p:cNvSpPr txBox="1">
            <a:spLocks noChangeArrowheads="1"/>
          </p:cNvSpPr>
          <p:nvPr/>
        </p:nvSpPr>
        <p:spPr bwMode="auto">
          <a:xfrm>
            <a:off x="247320" y="4016894"/>
            <a:ext cx="4370029" cy="1061829"/>
          </a:xfrm>
          <a:prstGeom prst="rect">
            <a:avLst/>
          </a:prstGeom>
          <a:noFill/>
          <a:ln w="3175">
            <a:noFill/>
            <a:miter lim="800000"/>
            <a:headEnd/>
            <a:tailEnd/>
          </a:ln>
          <a:effectLst/>
        </p:spPr>
        <p:txBody>
          <a:bodyPr wrap="square"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Satellite Communication System</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Wideband Communications </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Data Acquisition Systems</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RADAR/LIDAR</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Software Defined Radio</a:t>
            </a:r>
          </a:p>
        </p:txBody>
      </p:sp>
      <p:sp>
        <p:nvSpPr>
          <p:cNvPr id="12" name="WordArt 51"/>
          <p:cNvSpPr>
            <a:spLocks noChangeArrowheads="1" noChangeShapeType="1" noTextEdit="1"/>
          </p:cNvSpPr>
          <p:nvPr/>
        </p:nvSpPr>
        <p:spPr bwMode="auto">
          <a:xfrm>
            <a:off x="327025" y="5285134"/>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3" name="WordArt 51"/>
          <p:cNvSpPr>
            <a:spLocks noChangeArrowheads="1" noChangeShapeType="1" noTextEdit="1"/>
          </p:cNvSpPr>
          <p:nvPr/>
        </p:nvSpPr>
        <p:spPr bwMode="auto">
          <a:xfrm>
            <a:off x="301625" y="3692939"/>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4" name="Text Box 15"/>
          <p:cNvSpPr txBox="1">
            <a:spLocks noChangeArrowheads="1"/>
          </p:cNvSpPr>
          <p:nvPr/>
        </p:nvSpPr>
        <p:spPr bwMode="auto">
          <a:xfrm>
            <a:off x="261938" y="5786085"/>
            <a:ext cx="4551362" cy="480131"/>
          </a:xfrm>
          <a:prstGeom prst="rect">
            <a:avLst/>
          </a:prstGeom>
          <a:noFill/>
          <a:ln w="3175">
            <a:noFill/>
            <a:miter lim="800000"/>
            <a:headEnd/>
            <a:tailEnd/>
          </a:ln>
        </p:spPr>
        <p:txBody>
          <a:bodyPr wrap="square" lIns="45720" rIns="45720"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TID = 300 </a:t>
            </a:r>
            <a:r>
              <a:rPr lang="en-US" altLang="ja-JP" sz="1400" dirty="0" err="1">
                <a:ea typeface="Gulim" charset="-127"/>
              </a:rPr>
              <a:t>krad</a:t>
            </a:r>
            <a:r>
              <a:rPr lang="en-US" altLang="ja-JP" sz="1400" dirty="0">
                <a:ea typeface="Gulim" charset="-127"/>
              </a:rPr>
              <a:t>(Si)</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SEL and SEFI immune 120 MeV-cm</a:t>
            </a:r>
            <a:r>
              <a:rPr lang="en-US" altLang="ja-JP" sz="1400" baseline="30000" dirty="0">
                <a:ea typeface="Gulim" charset="-127"/>
              </a:rPr>
              <a:t>2</a:t>
            </a:r>
            <a:r>
              <a:rPr lang="en-US" altLang="ja-JP" sz="1400" dirty="0">
                <a:ea typeface="Gulim" charset="-127"/>
              </a:rPr>
              <a:t>/mg</a:t>
            </a:r>
          </a:p>
        </p:txBody>
      </p:sp>
      <p:sp>
        <p:nvSpPr>
          <p:cNvPr id="15"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7"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pic>
        <p:nvPicPr>
          <p:cNvPr id="19" name="Picture 18" descr="744px-National_Semiconductor_Logo_svg.png"/>
          <p:cNvPicPr>
            <a:picLocks noChangeAspect="1"/>
          </p:cNvPicPr>
          <p:nvPr/>
        </p:nvPicPr>
        <p:blipFill>
          <a:blip r:embed="rId3" cstate="screen"/>
          <a:stretch>
            <a:fillRect/>
          </a:stretch>
        </p:blipFill>
        <p:spPr>
          <a:xfrm>
            <a:off x="6159500" y="0"/>
            <a:ext cx="1498600" cy="461263"/>
          </a:xfrm>
          <a:prstGeom prst="rect">
            <a:avLst/>
          </a:prstGeom>
        </p:spPr>
      </p:pic>
      <p:pic>
        <p:nvPicPr>
          <p:cNvPr id="461826" name="Picture 2"/>
          <p:cNvPicPr>
            <a:picLocks noChangeAspect="1" noChangeArrowheads="1"/>
          </p:cNvPicPr>
          <p:nvPr/>
        </p:nvPicPr>
        <p:blipFill>
          <a:blip r:embed="rId4" cstate="screen"/>
          <a:srcRect/>
          <a:stretch>
            <a:fillRect/>
          </a:stretch>
        </p:blipFill>
        <p:spPr bwMode="auto">
          <a:xfrm>
            <a:off x="4881096" y="3047999"/>
            <a:ext cx="3905717" cy="3243263"/>
          </a:xfrm>
          <a:prstGeom prst="rect">
            <a:avLst/>
          </a:prstGeom>
          <a:noFill/>
          <a:ln w="9525">
            <a:noFill/>
            <a:miter lim="800000"/>
            <a:headEnd/>
            <a:tailEnd/>
          </a:ln>
        </p:spPr>
      </p:pic>
      <p:sp>
        <p:nvSpPr>
          <p:cNvPr id="18" name="Rectangle 17"/>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6"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screen"/>
          <a:srcRect/>
          <a:stretch>
            <a:fillRect/>
          </a:stretch>
        </p:blipFill>
        <p:spPr bwMode="auto">
          <a:xfrm>
            <a:off x="5333999" y="3703197"/>
            <a:ext cx="2759075" cy="2588065"/>
          </a:xfrm>
          <a:prstGeom prst="rect">
            <a:avLst/>
          </a:prstGeom>
          <a:noFill/>
          <a:ln w="12700">
            <a:noFill/>
            <a:miter lim="800000"/>
            <a:headEnd type="none" w="sm" len="sm"/>
            <a:tailEnd type="none" w="sm" len="sm"/>
          </a:ln>
        </p:spPr>
      </p:pic>
      <p:sp>
        <p:nvSpPr>
          <p:cNvPr id="20483" name="Text Box 6"/>
          <p:cNvSpPr txBox="1">
            <a:spLocks noChangeArrowheads="1"/>
          </p:cNvSpPr>
          <p:nvPr/>
        </p:nvSpPr>
        <p:spPr bwMode="auto">
          <a:xfrm>
            <a:off x="241300" y="1170783"/>
            <a:ext cx="4356100" cy="2613023"/>
          </a:xfrm>
          <a:prstGeom prst="rect">
            <a:avLst/>
          </a:prstGeom>
          <a:noFill/>
          <a:ln w="3175">
            <a:noFill/>
            <a:miter lim="800000"/>
            <a:headEnd/>
            <a:tailEnd/>
          </a:ln>
        </p:spPr>
        <p:txBody>
          <a:bodyPr wrap="square"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 Resolution Monolithic ADC; 12-bit, 500MSPS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SNR: 65.5dBFS @ 100 MHz </a:t>
            </a:r>
            <a:r>
              <a:rPr lang="en-US" altLang="zh-CN" sz="1400" dirty="0" err="1">
                <a:ea typeface="Gulim" charset="-127"/>
              </a:rPr>
              <a:t>fIN</a:t>
            </a:r>
            <a:r>
              <a:rPr lang="en-US" altLang="zh-CN" sz="1400" dirty="0">
                <a:ea typeface="Gulim" charset="-127"/>
              </a:rPr>
              <a:t> (500 MSPS)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SFDR: 80dBc @ 100 MHz </a:t>
            </a:r>
            <a:r>
              <a:rPr lang="en-US" altLang="zh-CN" sz="1400" dirty="0" err="1">
                <a:ea typeface="Gulim" charset="-127"/>
              </a:rPr>
              <a:t>fIN</a:t>
            </a:r>
            <a:r>
              <a:rPr lang="en-US" altLang="zh-CN" sz="1400" dirty="0">
                <a:ea typeface="Gulim" charset="-127"/>
              </a:rPr>
              <a:t> (500 MSPS)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10.5 Bit ENOB @ </a:t>
            </a:r>
            <a:r>
              <a:rPr lang="fr-FR" altLang="zh-CN" sz="1400" dirty="0">
                <a:ea typeface="Gulim" charset="-127"/>
              </a:rPr>
              <a:t>100 MHz </a:t>
            </a:r>
            <a:r>
              <a:rPr lang="en-US" altLang="zh-CN" sz="1400" dirty="0" err="1">
                <a:ea typeface="Gulim" charset="-127"/>
              </a:rPr>
              <a:t>fIN</a:t>
            </a:r>
            <a:r>
              <a:rPr lang="fr-FR" altLang="zh-CN" sz="1400" dirty="0">
                <a:ea typeface="Gulim" charset="-127"/>
              </a:rPr>
              <a:t> (500 MSPS)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5V Operation; 2.25W Total Power Dissipation</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3.3V LVDS Outputs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2.2 </a:t>
            </a:r>
            <a:r>
              <a:rPr lang="en-US" altLang="zh-CN" sz="1400" dirty="0" err="1">
                <a:ea typeface="Gulim" charset="-127"/>
              </a:rPr>
              <a:t>Vpp</a:t>
            </a:r>
            <a:r>
              <a:rPr lang="en-US" altLang="zh-CN" sz="1400" dirty="0">
                <a:ea typeface="Gulim" charset="-127"/>
              </a:rPr>
              <a:t> Input Range; 2GHz Input BW</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Pin compatible with ADS5440, ADS5444</a:t>
            </a:r>
          </a:p>
          <a:p>
            <a:pPr marL="171450" indent="-174625" defTabSz="685800" eaLnBrk="0" hangingPunct="0">
              <a:lnSpc>
                <a:spcPct val="90000"/>
              </a:lnSpc>
              <a:buSzPct val="120000"/>
              <a:buFontTx/>
              <a:buChar char="•"/>
              <a:tabLst>
                <a:tab pos="1714500" algn="ctr"/>
              </a:tabLst>
              <a:defRPr/>
            </a:pPr>
            <a:r>
              <a:rPr lang="en-US" altLang="ko-KR" sz="1400" dirty="0">
                <a:ea typeface="Gulim" charset="-127"/>
              </a:rPr>
              <a:t>Temperature Range: -</a:t>
            </a:r>
            <a:r>
              <a:rPr lang="en-US" altLang="ja-JP" sz="1400" dirty="0">
                <a:ea typeface="Gulim" charset="-127"/>
              </a:rPr>
              <a:t>55°C </a:t>
            </a:r>
            <a:r>
              <a:rPr lang="en-US" altLang="zh-CN" sz="1400" dirty="0">
                <a:ea typeface="Gulim" charset="-127"/>
              </a:rPr>
              <a:t>to +125°C</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Available in a 84 pin Ceramic </a:t>
            </a:r>
            <a:r>
              <a:rPr lang="en-US" altLang="zh-CN" sz="1400" dirty="0" err="1">
                <a:ea typeface="Gulim" charset="-127"/>
              </a:rPr>
              <a:t>Flatpack</a:t>
            </a:r>
            <a:r>
              <a:rPr lang="en-US" altLang="zh-CN" sz="1400" dirty="0">
                <a:ea typeface="Gulim" charset="-127"/>
              </a:rPr>
              <a:t> (HFG)</a:t>
            </a:r>
          </a:p>
        </p:txBody>
      </p:sp>
      <p:sp>
        <p:nvSpPr>
          <p:cNvPr id="20484" name="Text Box 7"/>
          <p:cNvSpPr txBox="1">
            <a:spLocks noChangeArrowheads="1"/>
          </p:cNvSpPr>
          <p:nvPr/>
        </p:nvSpPr>
        <p:spPr bwMode="auto">
          <a:xfrm>
            <a:off x="212725" y="4438866"/>
            <a:ext cx="3952875" cy="867930"/>
          </a:xfrm>
          <a:prstGeom prst="rect">
            <a:avLst/>
          </a:prstGeom>
          <a:noFill/>
          <a:ln w="3175">
            <a:noFill/>
            <a:miter lim="800000"/>
            <a:headEnd/>
            <a:tailEnd/>
          </a:ln>
        </p:spPr>
        <p:txBody>
          <a:bodyPr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Instrumentation</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Multichannel Receivers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Radar Systems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Communications Instrumentation</a:t>
            </a:r>
          </a:p>
        </p:txBody>
      </p:sp>
      <p:sp>
        <p:nvSpPr>
          <p:cNvPr id="20485" name="Text Box 13"/>
          <p:cNvSpPr txBox="1">
            <a:spLocks noChangeArrowheads="1"/>
          </p:cNvSpPr>
          <p:nvPr/>
        </p:nvSpPr>
        <p:spPr bwMode="auto">
          <a:xfrm>
            <a:off x="4779963" y="981078"/>
            <a:ext cx="4364037" cy="2613023"/>
          </a:xfrm>
          <a:prstGeom prst="rect">
            <a:avLst/>
          </a:prstGeom>
          <a:noFill/>
          <a:ln w="3175">
            <a:noFill/>
            <a:miter lim="800000"/>
            <a:headEnd/>
            <a:tailEnd/>
          </a:ln>
        </p:spPr>
        <p:txBody>
          <a:bodyPr wrap="square"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 speed at 12-bits enhances resolution for radar and advanced imaging systems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Wide Bandwidth improves power amplifier linearization with a DPD solution; allows implementation of more standards in software-defined radio</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 input frequency performance allows for the removal of an IF stage and simplifies IF design.</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QMLV RHA qualified for space based applications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Orderable as SMD 5962-0720801VXC or </a:t>
            </a:r>
            <a:r>
              <a:rPr lang="en-US" altLang="zh-CN" sz="1400" b="1" dirty="0">
                <a:ea typeface="Gulim" charset="-127"/>
              </a:rPr>
              <a:t>5962R0720802VXC</a:t>
            </a:r>
          </a:p>
        </p:txBody>
      </p:sp>
      <p:sp>
        <p:nvSpPr>
          <p:cNvPr id="12" name="Rectangle 14"/>
          <p:cNvSpPr txBox="1">
            <a:spLocks noChangeArrowheads="1"/>
          </p:cNvSpPr>
          <p:nvPr/>
        </p:nvSpPr>
        <p:spPr bwMode="auto">
          <a:xfrm>
            <a:off x="242888" y="-4763"/>
            <a:ext cx="8667750" cy="671513"/>
          </a:xfrm>
          <a:prstGeom prst="rect">
            <a:avLst/>
          </a:prstGeom>
          <a:noFill/>
          <a:ln w="9525">
            <a:noFill/>
            <a:miter lim="800000"/>
            <a:headEnd/>
            <a:tailEnd/>
          </a:ln>
        </p:spPr>
        <p:txBody>
          <a:bodyPr anchor="ctr"/>
          <a:lstStyle/>
          <a:p>
            <a:pPr>
              <a:defRPr/>
            </a:pPr>
            <a:r>
              <a:rPr lang="en-US" sz="3200" b="1" kern="0" dirty="0">
                <a:solidFill>
                  <a:srgbClr val="FF0000"/>
                </a:solidFill>
                <a:latin typeface="+mj-lt"/>
                <a:ea typeface="+mj-ea"/>
                <a:cs typeface="+mj-cs"/>
              </a:rPr>
              <a:t>ADS5463-SP </a:t>
            </a:r>
            <a:br>
              <a:rPr lang="en-US" sz="3600" b="1" kern="0" dirty="0">
                <a:solidFill>
                  <a:srgbClr val="FF0000"/>
                </a:solidFill>
                <a:latin typeface="+mj-lt"/>
                <a:ea typeface="+mj-ea"/>
                <a:cs typeface="+mj-cs"/>
              </a:rPr>
            </a:br>
            <a:r>
              <a:rPr lang="en-US" b="1" kern="0" dirty="0">
                <a:solidFill>
                  <a:schemeClr val="tx2"/>
                </a:solidFill>
                <a:latin typeface="TimesNewRomanPS-BoldMT" charset="0"/>
                <a:ea typeface="+mj-ea"/>
                <a:cs typeface="+mj-cs"/>
              </a:rPr>
              <a:t>High Performance 12-Bit 500MSPS ADC</a:t>
            </a:r>
            <a:endParaRPr lang="en-US" b="1" kern="0" dirty="0">
              <a:solidFill>
                <a:srgbClr val="FF0000"/>
              </a:solidFill>
              <a:latin typeface="+mj-lt"/>
              <a:ea typeface="+mj-ea"/>
              <a:cs typeface="+mj-cs"/>
            </a:endParaRPr>
          </a:p>
        </p:txBody>
      </p:sp>
      <p:sp>
        <p:nvSpPr>
          <p:cNvPr id="20488"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0489" name="Text Box 15"/>
          <p:cNvSpPr txBox="1">
            <a:spLocks noChangeArrowheads="1"/>
          </p:cNvSpPr>
          <p:nvPr/>
        </p:nvSpPr>
        <p:spPr bwMode="auto">
          <a:xfrm>
            <a:off x="249238" y="5798785"/>
            <a:ext cx="3930650" cy="480131"/>
          </a:xfrm>
          <a:prstGeom prst="rect">
            <a:avLst/>
          </a:prstGeom>
          <a:noFill/>
          <a:ln w="3175">
            <a:noFill/>
            <a:miter lim="800000"/>
            <a:headEnd/>
            <a:tailEnd/>
          </a:ln>
        </p:spPr>
        <p:txBody>
          <a:bodyPr lIns="45720" rIns="45720"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TID = 100kRad(Si)</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SEL &gt; </a:t>
            </a:r>
            <a:r>
              <a:rPr lang="en-US" sz="1400" dirty="0"/>
              <a:t>86 </a:t>
            </a:r>
            <a:r>
              <a:rPr lang="en-US" sz="1400" dirty="0" err="1"/>
              <a:t>MeV</a:t>
            </a:r>
            <a:r>
              <a:rPr lang="en-US" sz="1400" dirty="0"/>
              <a:t>/(mg/cm2)</a:t>
            </a:r>
            <a:endParaRPr lang="en-US" altLang="zh-CN" sz="1400" dirty="0">
              <a:ea typeface="Gulim" charset="-127"/>
            </a:endParaRPr>
          </a:p>
        </p:txBody>
      </p:sp>
      <p:sp>
        <p:nvSpPr>
          <p:cNvPr id="20492"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3"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4"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5" name="Rectangle 14"/>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6" name="Rectangle 15"/>
          <p:cNvSpPr/>
          <p:nvPr/>
        </p:nvSpPr>
        <p:spPr>
          <a:xfrm>
            <a:off x="4446789" y="0"/>
            <a:ext cx="3044423" cy="400110"/>
          </a:xfrm>
          <a:prstGeom prst="rect">
            <a:avLst/>
          </a:prstGeom>
          <a:noFill/>
        </p:spPr>
        <p:txBody>
          <a:bodyPr wrap="none" lIns="91440" tIns="45720" rIns="91440" bIns="45720">
            <a:spAutoFit/>
          </a:bodyPr>
          <a:lstStyle/>
          <a:p>
            <a:pPr algn="ctr"/>
            <a:r>
              <a:rPr lang="en-US" sz="2000" b="1" cap="none" spc="0" dirty="0">
                <a:ln w="17780" cmpd="sng">
                  <a:solidFill>
                    <a:schemeClr val="accent1">
                      <a:tint val="3000"/>
                    </a:schemeClr>
                  </a:solidFill>
                  <a:prstDash val="solid"/>
                  <a:miter lim="800000"/>
                </a:ln>
                <a:gradFill>
                  <a:gsLst>
                    <a:gs pos="0">
                      <a:srgbClr val="000082"/>
                    </a:gs>
                    <a:gs pos="30000">
                      <a:srgbClr val="66008F"/>
                    </a:gs>
                    <a:gs pos="64999">
                      <a:srgbClr val="BA0066"/>
                    </a:gs>
                    <a:gs pos="89999">
                      <a:srgbClr val="FF0000"/>
                    </a:gs>
                    <a:gs pos="100000">
                      <a:srgbClr val="FF8200"/>
                    </a:gs>
                  </a:gsLst>
                  <a:lin ang="5400000" scaled="0"/>
                </a:gradFill>
                <a:effectLst>
                  <a:outerShdw blurRad="55000" dist="50800" dir="5400000" algn="tl">
                    <a:srgbClr val="000000">
                      <a:alpha val="33000"/>
                    </a:srgbClr>
                  </a:outerShdw>
                </a:effectLst>
              </a:rPr>
              <a:t>RHA Now Available!</a:t>
            </a:r>
          </a:p>
        </p:txBody>
      </p:sp>
      <p:pic>
        <p:nvPicPr>
          <p:cNvPr id="17"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5"/>
          <p:cNvSpPr txBox="1">
            <a:spLocks noChangeArrowheads="1"/>
          </p:cNvSpPr>
          <p:nvPr/>
        </p:nvSpPr>
        <p:spPr bwMode="auto">
          <a:xfrm>
            <a:off x="190500" y="4542053"/>
            <a:ext cx="3930650" cy="867930"/>
          </a:xfrm>
          <a:prstGeom prst="rect">
            <a:avLst/>
          </a:prstGeom>
          <a:noFill/>
          <a:ln w="3175">
            <a:noFill/>
            <a:miter lim="800000"/>
            <a:headEnd/>
            <a:tailEnd/>
          </a:ln>
        </p:spPr>
        <p:txBody>
          <a:bodyPr lIns="45720" rIns="45720"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Radar and Guidance Systems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Defense Electronics Digitizers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Space Based Instrumentation  </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Wireless Communication</a:t>
            </a:r>
          </a:p>
        </p:txBody>
      </p:sp>
      <p:sp>
        <p:nvSpPr>
          <p:cNvPr id="21507" name="Text Box 16"/>
          <p:cNvSpPr txBox="1">
            <a:spLocks noChangeArrowheads="1"/>
          </p:cNvSpPr>
          <p:nvPr/>
        </p:nvSpPr>
        <p:spPr bwMode="auto">
          <a:xfrm>
            <a:off x="201875" y="1002933"/>
            <a:ext cx="4690759" cy="3194721"/>
          </a:xfrm>
          <a:prstGeom prst="rect">
            <a:avLst/>
          </a:prstGeom>
          <a:noFill/>
          <a:ln w="3175">
            <a:noFill/>
            <a:miter lim="800000"/>
            <a:headEnd/>
            <a:tailEnd/>
          </a:ln>
        </p:spPr>
        <p:txBody>
          <a:bodyPr wrap="square"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12-bit resolution with 1 GSPS sample rate</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 dynamic performance from DC to 4th </a:t>
            </a:r>
            <a:r>
              <a:rPr lang="en-US" altLang="zh-CN" sz="1400" dirty="0" err="1">
                <a:ea typeface="Gulim" charset="-127"/>
              </a:rPr>
              <a:t>Nyquist</a:t>
            </a:r>
            <a:endParaRPr lang="en-US" altLang="zh-CN" sz="1400" dirty="0">
              <a:ea typeface="Gulim" charset="-127"/>
            </a:endParaRPr>
          </a:p>
          <a:p>
            <a:pPr marL="171450" lvl="1" indent="-174625" defTabSz="685800" eaLnBrk="0" hangingPunct="0">
              <a:lnSpc>
                <a:spcPct val="90000"/>
              </a:lnSpc>
              <a:buSzPct val="120000"/>
              <a:buFontTx/>
              <a:buChar char="•"/>
              <a:tabLst>
                <a:tab pos="1714500" algn="ctr"/>
              </a:tabLst>
              <a:defRPr/>
            </a:pPr>
            <a:r>
              <a:rPr lang="en-US" altLang="zh-CN" sz="1400" dirty="0">
                <a:ea typeface="Gulim" charset="-127"/>
              </a:rPr>
              <a:t>59.1 dB SNR, 75 </a:t>
            </a:r>
            <a:r>
              <a:rPr lang="en-US" altLang="zh-CN" sz="1400" dirty="0" err="1">
                <a:ea typeface="Gulim" charset="-127"/>
              </a:rPr>
              <a:t>dBc</a:t>
            </a:r>
            <a:r>
              <a:rPr lang="en-US" altLang="zh-CN" sz="1400" dirty="0">
                <a:ea typeface="Gulim" charset="-127"/>
              </a:rPr>
              <a:t> SFDR at 250MHz</a:t>
            </a:r>
          </a:p>
          <a:p>
            <a:pPr marL="171450" lvl="1" indent="-174625" defTabSz="685800" eaLnBrk="0" hangingPunct="0">
              <a:lnSpc>
                <a:spcPct val="90000"/>
              </a:lnSpc>
              <a:buSzPct val="120000"/>
              <a:buFontTx/>
              <a:buChar char="•"/>
              <a:tabLst>
                <a:tab pos="1714500" algn="ctr"/>
              </a:tabLst>
              <a:defRPr/>
            </a:pPr>
            <a:r>
              <a:rPr lang="en-US" altLang="zh-CN" sz="1400" dirty="0">
                <a:ea typeface="Gulim" charset="-127"/>
              </a:rPr>
              <a:t>58 dB SNR, 70 </a:t>
            </a:r>
            <a:r>
              <a:rPr lang="en-US" altLang="zh-CN" sz="1400" dirty="0" err="1">
                <a:ea typeface="Gulim" charset="-127"/>
              </a:rPr>
              <a:t>dBc</a:t>
            </a:r>
            <a:r>
              <a:rPr lang="en-US" altLang="zh-CN" sz="1400" dirty="0">
                <a:ea typeface="Gulim" charset="-127"/>
              </a:rPr>
              <a:t> SFDR at 1000MHz</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On-chip inter-leaving trim adjustments</a:t>
            </a:r>
          </a:p>
          <a:p>
            <a:pPr marL="171450" lvl="1" indent="-174625" defTabSz="685800" eaLnBrk="0" hangingPunct="0">
              <a:lnSpc>
                <a:spcPct val="90000"/>
              </a:lnSpc>
              <a:buSzPct val="120000"/>
              <a:buFontTx/>
              <a:buChar char="•"/>
              <a:tabLst>
                <a:tab pos="1714500" algn="ctr"/>
              </a:tabLst>
              <a:defRPr/>
            </a:pPr>
            <a:r>
              <a:rPr lang="en-US" altLang="zh-CN" sz="1400" dirty="0">
                <a:ea typeface="Gulim" charset="-127"/>
              </a:rPr>
              <a:t>For gain:  range 1.5-2.0Vpp, resolution 120uV</a:t>
            </a:r>
          </a:p>
          <a:p>
            <a:pPr marL="171450" lvl="1" indent="-174625" defTabSz="685800" eaLnBrk="0" hangingPunct="0">
              <a:lnSpc>
                <a:spcPct val="90000"/>
              </a:lnSpc>
              <a:buSzPct val="120000"/>
              <a:buFontTx/>
              <a:buChar char="•"/>
              <a:tabLst>
                <a:tab pos="1714500" algn="ctr"/>
              </a:tabLst>
              <a:defRPr/>
            </a:pPr>
            <a:r>
              <a:rPr lang="en-US" altLang="zh-CN" sz="1400" dirty="0">
                <a:ea typeface="Gulim" charset="-127"/>
              </a:rPr>
              <a:t>For offset: range +/-30mV, resolution 120uV</a:t>
            </a:r>
          </a:p>
          <a:p>
            <a:pPr marL="171450" lvl="1" indent="-174625" defTabSz="685800" eaLnBrk="0" hangingPunct="0">
              <a:lnSpc>
                <a:spcPct val="90000"/>
              </a:lnSpc>
              <a:buSzPct val="120000"/>
              <a:buFontTx/>
              <a:buChar char="•"/>
              <a:tabLst>
                <a:tab pos="1714500" algn="ctr"/>
              </a:tabLst>
              <a:defRPr/>
            </a:pPr>
            <a:r>
              <a:rPr lang="en-US" altLang="zh-CN" sz="1400" dirty="0">
                <a:ea typeface="Gulim" charset="-127"/>
              </a:rPr>
              <a:t>For clock phase: range +/- 35ps, resolution 115fs</a:t>
            </a:r>
          </a:p>
          <a:p>
            <a:pPr marL="171450" indent="-174625" defTabSz="685800" eaLnBrk="0" hangingPunct="0">
              <a:lnSpc>
                <a:spcPct val="90000"/>
              </a:lnSpc>
              <a:buSzPct val="120000"/>
              <a:buFontTx/>
              <a:buChar char="•"/>
              <a:tabLst>
                <a:tab pos="1714500" algn="ctr"/>
              </a:tabLst>
              <a:defRPr/>
            </a:pPr>
            <a:r>
              <a:rPr lang="fr-FR" altLang="zh-CN" sz="1400" dirty="0">
                <a:ea typeface="Gulim" charset="-127"/>
              </a:rPr>
              <a:t>User </a:t>
            </a:r>
            <a:r>
              <a:rPr lang="fr-FR" altLang="zh-CN" sz="1400" dirty="0" err="1">
                <a:ea typeface="Gulim" charset="-127"/>
              </a:rPr>
              <a:t>selectable</a:t>
            </a:r>
            <a:r>
              <a:rPr lang="fr-FR" altLang="zh-CN" sz="1400" dirty="0">
                <a:ea typeface="Gulim" charset="-127"/>
              </a:rPr>
              <a:t> straight or de-</a:t>
            </a:r>
            <a:r>
              <a:rPr lang="fr-FR" altLang="zh-CN" sz="1400" dirty="0" err="1">
                <a:ea typeface="Gulim" charset="-127"/>
              </a:rPr>
              <a:t>muxed</a:t>
            </a:r>
            <a:r>
              <a:rPr lang="fr-FR" altLang="zh-CN" sz="1400" dirty="0">
                <a:ea typeface="Gulim" charset="-127"/>
              </a:rPr>
              <a:t> DDR LVDS </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TI BiCom3 Technology with buffered input                     and 100 Ohm internal termination</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2.2 Watt Power Dissipation</a:t>
            </a:r>
          </a:p>
          <a:p>
            <a:pPr marL="171450" indent="-174625" defTabSz="685800" eaLnBrk="0" hangingPunct="0">
              <a:lnSpc>
                <a:spcPct val="90000"/>
              </a:lnSpc>
              <a:buSzPct val="120000"/>
              <a:buFontTx/>
              <a:buChar char="•"/>
              <a:tabLst>
                <a:tab pos="1714500" algn="ctr"/>
              </a:tabLst>
              <a:defRPr/>
            </a:pPr>
            <a:r>
              <a:rPr lang="en-US" altLang="ko-KR" sz="1400" dirty="0">
                <a:ea typeface="Gulim" charset="-127"/>
              </a:rPr>
              <a:t>Temperature Range: -</a:t>
            </a:r>
            <a:r>
              <a:rPr lang="en-US" altLang="ja-JP" sz="1400" dirty="0">
                <a:ea typeface="Gulim" charset="-127"/>
              </a:rPr>
              <a:t>55°C </a:t>
            </a:r>
            <a:r>
              <a:rPr lang="en-US" altLang="zh-CN" sz="1400" dirty="0">
                <a:ea typeface="Gulim" charset="-127"/>
              </a:rPr>
              <a:t>to +125°C</a:t>
            </a:r>
            <a:endParaRPr lang="en-US" altLang="ko-KR" sz="1400" dirty="0">
              <a:ea typeface="Gulim" charset="-127"/>
            </a:endParaRP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Available in a 100 pin Ceramic </a:t>
            </a:r>
            <a:r>
              <a:rPr lang="en-US" altLang="zh-CN" sz="1400" dirty="0" err="1">
                <a:ea typeface="Gulim" charset="-127"/>
              </a:rPr>
              <a:t>Flatpack</a:t>
            </a:r>
            <a:r>
              <a:rPr lang="en-US" altLang="zh-CN" sz="1400" dirty="0">
                <a:ea typeface="Gulim" charset="-127"/>
              </a:rPr>
              <a:t> (HFS)</a:t>
            </a:r>
          </a:p>
        </p:txBody>
      </p:sp>
      <p:sp>
        <p:nvSpPr>
          <p:cNvPr id="21508" name="Text Box 17"/>
          <p:cNvSpPr txBox="1">
            <a:spLocks noChangeArrowheads="1"/>
          </p:cNvSpPr>
          <p:nvPr/>
        </p:nvSpPr>
        <p:spPr bwMode="auto">
          <a:xfrm>
            <a:off x="4833750" y="1060762"/>
            <a:ext cx="4048125" cy="1837426"/>
          </a:xfrm>
          <a:prstGeom prst="rect">
            <a:avLst/>
          </a:prstGeom>
          <a:noFill/>
          <a:ln w="3175">
            <a:noFill/>
            <a:miter lim="800000"/>
            <a:headEnd/>
            <a:tailEnd/>
          </a:ln>
        </p:spPr>
        <p:txBody>
          <a:bodyPr wrap="square" lIns="45720" rIns="45720"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Highest speed 12-bit device available provides un-matched bandwidth </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Highest SNR, SFDR and SINAD available for greater than 200MHz bandwidth systems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Enables multi-</a:t>
            </a:r>
            <a:r>
              <a:rPr lang="en-US" altLang="zh-CN" sz="1400" dirty="0" err="1">
                <a:ea typeface="Gulim" charset="-127"/>
              </a:rPr>
              <a:t>Gigasample</a:t>
            </a:r>
            <a:r>
              <a:rPr lang="en-US" altLang="zh-CN" sz="1400" dirty="0">
                <a:ea typeface="Gulim" charset="-127"/>
              </a:rPr>
              <a:t> digitizers to maintain 12-bit resolution &amp; performance</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Flexibility of reduced I/O speed or pin-count</a:t>
            </a:r>
          </a:p>
        </p:txBody>
      </p:sp>
      <p:pic>
        <p:nvPicPr>
          <p:cNvPr id="21509" name="Picture 2"/>
          <p:cNvPicPr>
            <a:picLocks noChangeAspect="1" noChangeArrowheads="1"/>
          </p:cNvPicPr>
          <p:nvPr/>
        </p:nvPicPr>
        <p:blipFill>
          <a:blip r:embed="rId3" cstate="screen"/>
          <a:srcRect/>
          <a:stretch>
            <a:fillRect/>
          </a:stretch>
        </p:blipFill>
        <p:spPr bwMode="auto">
          <a:xfrm>
            <a:off x="4552949" y="3665555"/>
            <a:ext cx="4391025" cy="2586019"/>
          </a:xfrm>
          <a:prstGeom prst="rect">
            <a:avLst/>
          </a:prstGeom>
          <a:noFill/>
          <a:ln w="9525">
            <a:noFill/>
            <a:miter lim="800000"/>
            <a:headEnd/>
            <a:tailEnd/>
          </a:ln>
        </p:spPr>
      </p:pic>
      <p:sp>
        <p:nvSpPr>
          <p:cNvPr id="18" name="Rectangle 14"/>
          <p:cNvSpPr txBox="1">
            <a:spLocks noChangeArrowheads="1"/>
          </p:cNvSpPr>
          <p:nvPr/>
        </p:nvSpPr>
        <p:spPr bwMode="auto">
          <a:xfrm>
            <a:off x="242888" y="-4763"/>
            <a:ext cx="8667750" cy="671513"/>
          </a:xfrm>
          <a:prstGeom prst="rect">
            <a:avLst/>
          </a:prstGeom>
          <a:noFill/>
          <a:ln w="9525">
            <a:noFill/>
            <a:miter lim="800000"/>
            <a:headEnd/>
            <a:tailEnd/>
          </a:ln>
        </p:spPr>
        <p:txBody>
          <a:bodyPr anchor="ctr"/>
          <a:lstStyle/>
          <a:p>
            <a:pPr>
              <a:defRPr/>
            </a:pPr>
            <a:r>
              <a:rPr lang="en-US" sz="3200" b="1" kern="0" dirty="0">
                <a:solidFill>
                  <a:srgbClr val="FF0000"/>
                </a:solidFill>
                <a:latin typeface="+mj-lt"/>
                <a:ea typeface="+mj-ea"/>
                <a:cs typeface="+mj-cs"/>
              </a:rPr>
              <a:t>ADS5400-SP </a:t>
            </a:r>
            <a:br>
              <a:rPr lang="en-US" sz="3600" b="1" kern="0" dirty="0">
                <a:solidFill>
                  <a:srgbClr val="FF0000"/>
                </a:solidFill>
                <a:latin typeface="+mj-lt"/>
                <a:ea typeface="+mj-ea"/>
                <a:cs typeface="+mj-cs"/>
              </a:rPr>
            </a:br>
            <a:r>
              <a:rPr lang="en-US" b="1" kern="0" dirty="0">
                <a:solidFill>
                  <a:schemeClr val="tx2"/>
                </a:solidFill>
                <a:latin typeface="TimesNewRomanPS-BoldMT" charset="0"/>
                <a:ea typeface="+mj-ea"/>
                <a:cs typeface="+mj-cs"/>
              </a:rPr>
              <a:t> </a:t>
            </a:r>
            <a:r>
              <a:rPr lang="en-US" b="1" kern="0" dirty="0">
                <a:solidFill>
                  <a:srgbClr val="FF0000"/>
                </a:solidFill>
                <a:latin typeface="+mj-lt"/>
                <a:ea typeface="+mj-ea"/>
                <a:cs typeface="+mj-cs"/>
              </a:rPr>
              <a:t>Fully Buffered 12-Bit 1GSPS ADC with 2.1GHZ Input Bandwidth</a:t>
            </a:r>
          </a:p>
        </p:txBody>
      </p:sp>
      <p:sp>
        <p:nvSpPr>
          <p:cNvPr id="21512"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1513" name="Text Box 15"/>
          <p:cNvSpPr txBox="1">
            <a:spLocks noChangeArrowheads="1"/>
          </p:cNvSpPr>
          <p:nvPr/>
        </p:nvSpPr>
        <p:spPr bwMode="auto">
          <a:xfrm>
            <a:off x="252413" y="5841759"/>
            <a:ext cx="3930650" cy="286232"/>
          </a:xfrm>
          <a:prstGeom prst="rect">
            <a:avLst/>
          </a:prstGeom>
          <a:noFill/>
          <a:ln w="3175">
            <a:noFill/>
            <a:miter lim="800000"/>
            <a:headEnd/>
            <a:tailEnd/>
          </a:ln>
        </p:spPr>
        <p:txBody>
          <a:bodyPr lIns="45720" rIns="45720"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TID = 50kRad(Si)</a:t>
            </a:r>
          </a:p>
        </p:txBody>
      </p:sp>
      <p:sp>
        <p:nvSpPr>
          <p:cNvPr id="2151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5" name="WordArt 51"/>
          <p:cNvSpPr>
            <a:spLocks noChangeArrowheads="1" noChangeShapeType="1" noTextEdit="1"/>
          </p:cNvSpPr>
          <p:nvPr/>
        </p:nvSpPr>
        <p:spPr bwMode="auto">
          <a:xfrm>
            <a:off x="301625" y="41719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6" name="Rectangle 15"/>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3"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4"/>
          <p:cNvSpPr txBox="1">
            <a:spLocks noChangeArrowheads="1"/>
          </p:cNvSpPr>
          <p:nvPr/>
        </p:nvSpPr>
        <p:spPr bwMode="auto">
          <a:xfrm>
            <a:off x="242888" y="-4763"/>
            <a:ext cx="8667750" cy="671513"/>
          </a:xfrm>
          <a:prstGeom prst="rect">
            <a:avLst/>
          </a:prstGeom>
          <a:noFill/>
          <a:ln w="9525">
            <a:noFill/>
            <a:miter lim="800000"/>
            <a:headEnd/>
            <a:tailEnd/>
          </a:ln>
        </p:spPr>
        <p:txBody>
          <a:bodyPr anchor="ctr"/>
          <a:lstStyle/>
          <a:p>
            <a:pPr>
              <a:defRPr/>
            </a:pPr>
            <a:r>
              <a:rPr lang="en-US" sz="3200" b="1" kern="0" dirty="0">
                <a:solidFill>
                  <a:srgbClr val="FF0000"/>
                </a:solidFill>
                <a:latin typeface="+mj-lt"/>
                <a:ea typeface="+mj-ea"/>
                <a:cs typeface="+mj-cs"/>
              </a:rPr>
              <a:t>DAC5675A-SP </a:t>
            </a:r>
            <a:br>
              <a:rPr lang="en-US" sz="3600" b="1" kern="0" dirty="0">
                <a:solidFill>
                  <a:srgbClr val="FF0000"/>
                </a:solidFill>
                <a:latin typeface="+mj-lt"/>
                <a:ea typeface="+mj-ea"/>
                <a:cs typeface="+mj-cs"/>
              </a:rPr>
            </a:br>
            <a:r>
              <a:rPr lang="en-US" b="1" kern="0" dirty="0">
                <a:solidFill>
                  <a:schemeClr val="tx2"/>
                </a:solidFill>
                <a:latin typeface="TimesNewRomanPS-BoldMT" charset="0"/>
                <a:ea typeface="+mj-ea"/>
                <a:cs typeface="+mj-cs"/>
              </a:rPr>
              <a:t>14-Bit, 400MSPS Current Steering DAC</a:t>
            </a:r>
            <a:endParaRPr lang="en-US" b="1" kern="0" dirty="0">
              <a:solidFill>
                <a:srgbClr val="FF0000"/>
              </a:solidFill>
              <a:latin typeface="+mj-lt"/>
              <a:ea typeface="+mj-ea"/>
              <a:cs typeface="+mj-cs"/>
            </a:endParaRPr>
          </a:p>
        </p:txBody>
      </p:sp>
      <p:sp>
        <p:nvSpPr>
          <p:cNvPr id="24580"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4581" name="Text Box 15"/>
          <p:cNvSpPr txBox="1">
            <a:spLocks noChangeArrowheads="1"/>
          </p:cNvSpPr>
          <p:nvPr/>
        </p:nvSpPr>
        <p:spPr bwMode="auto">
          <a:xfrm>
            <a:off x="290513" y="5832234"/>
            <a:ext cx="3930650" cy="286232"/>
          </a:xfrm>
          <a:prstGeom prst="rect">
            <a:avLst/>
          </a:prstGeom>
          <a:noFill/>
          <a:ln w="3175">
            <a:noFill/>
            <a:miter lim="800000"/>
            <a:headEnd/>
            <a:tailEnd/>
          </a:ln>
        </p:spPr>
        <p:txBody>
          <a:bodyPr lIns="45720" rIns="45720"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TID = 150kRad(Si)</a:t>
            </a:r>
          </a:p>
        </p:txBody>
      </p:sp>
      <p:sp>
        <p:nvSpPr>
          <p:cNvPr id="24584"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24585" name="Text Box 15"/>
          <p:cNvSpPr txBox="1">
            <a:spLocks noChangeArrowheads="1"/>
          </p:cNvSpPr>
          <p:nvPr/>
        </p:nvSpPr>
        <p:spPr bwMode="auto">
          <a:xfrm>
            <a:off x="238125" y="1041400"/>
            <a:ext cx="4291013" cy="2613023"/>
          </a:xfrm>
          <a:prstGeom prst="rect">
            <a:avLst/>
          </a:prstGeom>
          <a:noFill/>
          <a:ln w="25400">
            <a:noFill/>
            <a:miter lim="800000"/>
            <a:headEnd type="none" w="sm" len="sm"/>
            <a:tailEnd type="none" w="sm" len="sm"/>
          </a:ln>
        </p:spPr>
        <p:txBody>
          <a:bodyP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14 Bit,  400 MSPS</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High Output IF: 200MHz</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3.3V analog and digital supplies</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Diff. Current Output: 20mA</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LVDS Interface: Low EMI, optimized for ASIC/FPGA Interface</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Flexible Clocking: SE/Diff, supports CMOS/TTL, (P)ECL, CW</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On Chip 1.2V Reference</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Hardware Sleep Mode</a:t>
            </a:r>
          </a:p>
          <a:p>
            <a:pPr marL="171450" lvl="1" indent="-174625" defTabSz="685800" eaLnBrk="0" hangingPunct="0">
              <a:lnSpc>
                <a:spcPct val="90000"/>
              </a:lnSpc>
              <a:buSzPct val="120000"/>
              <a:buFontTx/>
              <a:buChar char="•"/>
              <a:tabLst>
                <a:tab pos="1714500" algn="ctr"/>
              </a:tabLst>
              <a:defRPr/>
            </a:pPr>
            <a:r>
              <a:rPr lang="en-US" altLang="ko-KR" sz="1400" dirty="0">
                <a:ea typeface="Gulim" charset="-127"/>
              </a:rPr>
              <a:t>Temperature Range: -</a:t>
            </a:r>
            <a:r>
              <a:rPr lang="en-US" altLang="ja-JP" sz="1400" dirty="0">
                <a:ea typeface="Gulim" charset="-127"/>
              </a:rPr>
              <a:t>55°C to +125°C</a:t>
            </a:r>
            <a:endParaRPr lang="en-US" altLang="ko-KR" sz="1400" dirty="0">
              <a:ea typeface="Gulim" charset="-127"/>
            </a:endParaRP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Available in a 52 pin Ceramic </a:t>
            </a:r>
            <a:r>
              <a:rPr lang="en-US" altLang="ja-JP" sz="1400" dirty="0" err="1">
                <a:ea typeface="Gulim" charset="-127"/>
              </a:rPr>
              <a:t>Flatpack</a:t>
            </a:r>
            <a:r>
              <a:rPr lang="en-US" altLang="ja-JP" sz="1400" dirty="0">
                <a:ea typeface="Gulim" charset="-127"/>
              </a:rPr>
              <a:t> (HFG)</a:t>
            </a:r>
          </a:p>
        </p:txBody>
      </p:sp>
      <p:sp>
        <p:nvSpPr>
          <p:cNvPr id="24586" name="Rectangle 18"/>
          <p:cNvSpPr>
            <a:spLocks noChangeArrowheads="1"/>
          </p:cNvSpPr>
          <p:nvPr/>
        </p:nvSpPr>
        <p:spPr bwMode="auto">
          <a:xfrm>
            <a:off x="255588" y="4408488"/>
            <a:ext cx="4572000" cy="674031"/>
          </a:xfrm>
          <a:prstGeom prst="rect">
            <a:avLst/>
          </a:prstGeom>
          <a:noFill/>
          <a:ln w="9525">
            <a:noFill/>
            <a:miter lim="800000"/>
            <a:headEnd/>
            <a:tailEnd/>
          </a:ln>
        </p:spPr>
        <p:txBody>
          <a:bodyPr>
            <a:spAutoFit/>
          </a:bodyPr>
          <a:lstStyle/>
          <a:p>
            <a:pPr marL="171450" lvl="1" indent="-174625" defTabSz="685800" eaLnBrk="0" hangingPunct="0">
              <a:lnSpc>
                <a:spcPct val="90000"/>
              </a:lnSpc>
              <a:buSzPct val="120000"/>
              <a:buFontTx/>
              <a:buChar char="•"/>
              <a:tabLst>
                <a:tab pos="1714500" algn="ctr"/>
              </a:tabLst>
              <a:defRPr/>
            </a:pPr>
            <a:r>
              <a:rPr lang="en-US" sz="1400" b="1" dirty="0"/>
              <a:t> </a:t>
            </a:r>
            <a:r>
              <a:rPr lang="en-US" altLang="ja-JP" sz="1400" dirty="0">
                <a:ea typeface="Gulim" charset="-127"/>
              </a:rPr>
              <a:t>Arbitrary Waveform Generation</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 Communications Test Equipment</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 Direct Digital Synthesis</a:t>
            </a:r>
          </a:p>
        </p:txBody>
      </p:sp>
      <p:pic>
        <p:nvPicPr>
          <p:cNvPr id="24587" name="Picture 2"/>
          <p:cNvPicPr>
            <a:picLocks noChangeAspect="1" noChangeArrowheads="1"/>
          </p:cNvPicPr>
          <p:nvPr/>
        </p:nvPicPr>
        <p:blipFill>
          <a:blip r:embed="rId3" cstate="screen"/>
          <a:srcRect/>
          <a:stretch>
            <a:fillRect/>
          </a:stretch>
        </p:blipFill>
        <p:spPr bwMode="auto">
          <a:xfrm>
            <a:off x="5081588" y="3390900"/>
            <a:ext cx="2903537" cy="2903538"/>
          </a:xfrm>
          <a:prstGeom prst="rect">
            <a:avLst/>
          </a:prstGeom>
          <a:noFill/>
          <a:ln w="9525">
            <a:noFill/>
            <a:miter lim="800000"/>
            <a:headEnd/>
            <a:tailEnd/>
          </a:ln>
        </p:spPr>
      </p:pic>
      <p:sp>
        <p:nvSpPr>
          <p:cNvPr id="24588" name="Rectangle 20"/>
          <p:cNvSpPr>
            <a:spLocks noChangeArrowheads="1"/>
          </p:cNvSpPr>
          <p:nvPr/>
        </p:nvSpPr>
        <p:spPr bwMode="auto">
          <a:xfrm>
            <a:off x="4784725" y="1128713"/>
            <a:ext cx="2677656" cy="286232"/>
          </a:xfrm>
          <a:prstGeom prst="rect">
            <a:avLst/>
          </a:prstGeom>
          <a:noFill/>
          <a:ln w="9525">
            <a:noFill/>
            <a:miter lim="800000"/>
            <a:headEnd/>
            <a:tailEnd/>
          </a:ln>
        </p:spPr>
        <p:txBody>
          <a:bodyPr wrap="none">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Excellent AC Performance</a:t>
            </a:r>
          </a:p>
        </p:txBody>
      </p:sp>
      <p:pic>
        <p:nvPicPr>
          <p:cNvPr id="24589" name="Picture 4"/>
          <p:cNvPicPr>
            <a:picLocks noChangeAspect="1" noChangeArrowheads="1"/>
          </p:cNvPicPr>
          <p:nvPr/>
        </p:nvPicPr>
        <p:blipFill>
          <a:blip r:embed="rId4" cstate="screen"/>
          <a:srcRect/>
          <a:stretch>
            <a:fillRect/>
          </a:stretch>
        </p:blipFill>
        <p:spPr bwMode="auto">
          <a:xfrm>
            <a:off x="4198938" y="1466850"/>
            <a:ext cx="4913312" cy="1909763"/>
          </a:xfrm>
          <a:prstGeom prst="rect">
            <a:avLst/>
          </a:prstGeom>
          <a:noFill/>
          <a:ln w="9525">
            <a:noFill/>
            <a:miter lim="800000"/>
            <a:headEnd/>
            <a:tailEnd/>
          </a:ln>
        </p:spPr>
      </p:pic>
      <p:sp>
        <p:nvSpPr>
          <p:cNvPr id="14"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5"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6" name="Rectangle 15"/>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7"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1" name="Picture 11"/>
          <p:cNvPicPr>
            <a:picLocks noChangeAspect="1" noChangeArrowheads="1"/>
          </p:cNvPicPr>
          <p:nvPr/>
        </p:nvPicPr>
        <p:blipFill>
          <a:blip r:embed="rId3" cstate="screen"/>
          <a:srcRect/>
          <a:stretch>
            <a:fillRect/>
          </a:stretch>
        </p:blipFill>
        <p:spPr bwMode="auto">
          <a:xfrm>
            <a:off x="3835400" y="2605088"/>
            <a:ext cx="5003800" cy="3663950"/>
          </a:xfrm>
          <a:prstGeom prst="rect">
            <a:avLst/>
          </a:prstGeom>
          <a:noFill/>
          <a:ln w="9525">
            <a:noFill/>
            <a:miter lim="800000"/>
            <a:headEnd/>
            <a:tailEnd/>
          </a:ln>
        </p:spPr>
      </p:pic>
      <p:sp>
        <p:nvSpPr>
          <p:cNvPr id="11" name="Rectangle 10"/>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2" name="Rectangle 14"/>
          <p:cNvSpPr txBox="1">
            <a:spLocks noChangeArrowheads="1"/>
          </p:cNvSpPr>
          <p:nvPr/>
        </p:nvSpPr>
        <p:spPr bwMode="auto">
          <a:xfrm>
            <a:off x="242888" y="-4763"/>
            <a:ext cx="8667750" cy="671513"/>
          </a:xfrm>
          <a:prstGeom prst="rect">
            <a:avLst/>
          </a:prstGeom>
          <a:noFill/>
          <a:ln w="9525">
            <a:noFill/>
            <a:miter lim="800000"/>
            <a:headEnd/>
            <a:tailEnd/>
          </a:ln>
        </p:spPr>
        <p:txBody>
          <a:bodyPr anchor="ctr"/>
          <a:lstStyle/>
          <a:p>
            <a:pPr>
              <a:defRPr/>
            </a:pPr>
            <a:r>
              <a:rPr lang="en-US" sz="3200" b="1" kern="0" dirty="0">
                <a:solidFill>
                  <a:srgbClr val="FF0000"/>
                </a:solidFill>
                <a:latin typeface="+mj-lt"/>
                <a:ea typeface="+mj-ea"/>
                <a:cs typeface="+mj-cs"/>
              </a:rPr>
              <a:t>DAC5670-SP </a:t>
            </a:r>
            <a:br>
              <a:rPr lang="en-US" sz="3600" b="1" kern="0" dirty="0">
                <a:solidFill>
                  <a:srgbClr val="FF0000"/>
                </a:solidFill>
                <a:latin typeface="+mj-lt"/>
                <a:ea typeface="+mj-ea"/>
                <a:cs typeface="+mj-cs"/>
              </a:rPr>
            </a:br>
            <a:r>
              <a:rPr lang="en-US" b="1" kern="0" dirty="0">
                <a:solidFill>
                  <a:schemeClr val="tx2"/>
                </a:solidFill>
                <a:latin typeface="TimesNewRomanPS-BoldMT" charset="0"/>
                <a:ea typeface="+mj-ea"/>
                <a:cs typeface="+mj-cs"/>
              </a:rPr>
              <a:t>14-Bit, 2.4GSPS Digital-to-Analog Converter</a:t>
            </a:r>
            <a:endParaRPr lang="en-US" b="1" kern="0" dirty="0">
              <a:solidFill>
                <a:srgbClr val="FF0000"/>
              </a:solidFill>
              <a:latin typeface="+mj-lt"/>
              <a:ea typeface="+mj-ea"/>
              <a:cs typeface="+mj-cs"/>
            </a:endParaRPr>
          </a:p>
        </p:txBody>
      </p:sp>
      <p:sp>
        <p:nvSpPr>
          <p:cNvPr id="25604"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5605" name="Text Box 15"/>
          <p:cNvSpPr txBox="1">
            <a:spLocks noChangeArrowheads="1"/>
          </p:cNvSpPr>
          <p:nvPr/>
        </p:nvSpPr>
        <p:spPr bwMode="auto">
          <a:xfrm>
            <a:off x="261938" y="5843006"/>
            <a:ext cx="3930650" cy="264688"/>
          </a:xfrm>
          <a:prstGeom prst="rect">
            <a:avLst/>
          </a:prstGeom>
          <a:noFill/>
          <a:ln w="3175">
            <a:noFill/>
            <a:miter lim="800000"/>
            <a:headEnd/>
            <a:tailEnd/>
          </a:ln>
        </p:spPr>
        <p:txBody>
          <a:bodyPr lIns="45720" rIns="45720" anchor="ctr">
            <a:spAutoFit/>
          </a:bodyPr>
          <a:lstStyle/>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TID = 150kRad(Si)</a:t>
            </a:r>
          </a:p>
        </p:txBody>
      </p:sp>
      <p:sp>
        <p:nvSpPr>
          <p:cNvPr id="25608"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20" name="Rectangle 3"/>
          <p:cNvSpPr txBox="1">
            <a:spLocks noChangeArrowheads="1"/>
          </p:cNvSpPr>
          <p:nvPr/>
        </p:nvSpPr>
        <p:spPr>
          <a:xfrm>
            <a:off x="235150" y="1062863"/>
            <a:ext cx="4321175" cy="2181483"/>
          </a:xfrm>
          <a:prstGeom prst="rect">
            <a:avLst/>
          </a:prstGeom>
        </p:spPr>
        <p:txBody>
          <a:bodyPr/>
          <a:lstStyle/>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14-bit Resolution</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2.4 GSPS maximum update rate DAC </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Dual differential input ports</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Selectable 2x Interpolation with FS/2 Mixing</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3.3 V Analog Supply Operation</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On-Chip 1.2V Reference</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Differential Scalable Current Outputs: </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5 to 30 </a:t>
            </a:r>
            <a:r>
              <a:rPr lang="en-US" altLang="ja-JP" sz="1400" dirty="0" err="1">
                <a:ea typeface="Gulim" charset="-127"/>
              </a:rPr>
              <a:t>mA</a:t>
            </a:r>
            <a:endParaRPr lang="en-US" altLang="ja-JP" sz="1400" dirty="0">
              <a:ea typeface="Gulim" charset="-127"/>
            </a:endParaRP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Power Dissipation: 2W</a:t>
            </a:r>
          </a:p>
          <a:p>
            <a:pPr marL="177800" lvl="1" indent="-174625" defTabSz="685800" eaLnBrk="0" hangingPunct="0">
              <a:lnSpc>
                <a:spcPct val="80000"/>
              </a:lnSpc>
              <a:buSzPct val="120000"/>
              <a:buFontTx/>
              <a:buChar char="•"/>
              <a:tabLst>
                <a:tab pos="1714500" algn="ctr"/>
              </a:tabLst>
              <a:defRPr/>
            </a:pPr>
            <a:r>
              <a:rPr lang="en-US" altLang="ko-KR" sz="1400" dirty="0">
                <a:ea typeface="Gulim" charset="-127"/>
              </a:rPr>
              <a:t>Temperature Range: -</a:t>
            </a:r>
            <a:r>
              <a:rPr lang="en-US" altLang="ja-JP" sz="1400" dirty="0">
                <a:ea typeface="Gulim" charset="-127"/>
              </a:rPr>
              <a:t>55°C to +125°C</a:t>
            </a:r>
            <a:endParaRPr lang="en-US" altLang="ko-KR" sz="1400" dirty="0">
              <a:ea typeface="Gulim" charset="-127"/>
            </a:endParaRPr>
          </a:p>
        </p:txBody>
      </p:sp>
      <p:sp>
        <p:nvSpPr>
          <p:cNvPr id="25610" name="Text Box 6"/>
          <p:cNvSpPr txBox="1">
            <a:spLocks noChangeArrowheads="1"/>
          </p:cNvSpPr>
          <p:nvPr/>
        </p:nvSpPr>
        <p:spPr bwMode="auto">
          <a:xfrm>
            <a:off x="201875" y="4394358"/>
            <a:ext cx="3962400" cy="997196"/>
          </a:xfrm>
          <a:prstGeom prst="rect">
            <a:avLst/>
          </a:prstGeom>
          <a:noFill/>
          <a:ln w="3175">
            <a:noFill/>
            <a:miter lim="800000"/>
            <a:headEnd/>
            <a:tailEnd/>
          </a:ln>
        </p:spPr>
        <p:txBody>
          <a:bodyPr anchor="ctr">
            <a:spAutoFit/>
          </a:bodyPr>
          <a:lstStyle/>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Point to Point Microwave</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Telecommunication Transceiver</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Direct Synthesis Modems</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Satellite Communications</a:t>
            </a:r>
          </a:p>
          <a:p>
            <a:pPr lvl="1" indent="-219075" algn="just" eaLnBrk="0" hangingPunct="0">
              <a:buFont typeface="Symbol" pitchFamily="18" charset="2"/>
              <a:buNone/>
            </a:pPr>
            <a:endParaRPr lang="en-US" sz="1400" dirty="0">
              <a:solidFill>
                <a:srgbClr val="000000"/>
              </a:solidFill>
            </a:endParaRPr>
          </a:p>
        </p:txBody>
      </p:sp>
      <p:sp>
        <p:nvSpPr>
          <p:cNvPr id="24" name="Rectangle 23"/>
          <p:cNvSpPr/>
          <p:nvPr/>
        </p:nvSpPr>
        <p:spPr>
          <a:xfrm>
            <a:off x="4737100" y="1062038"/>
            <a:ext cx="4235450" cy="954107"/>
          </a:xfrm>
          <a:prstGeom prst="rect">
            <a:avLst/>
          </a:prstGeom>
        </p:spPr>
        <p:txBody>
          <a:bodyPr wrap="square">
            <a:spAutoFit/>
          </a:bodyPr>
          <a:lstStyle/>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192-Ball CBGA (GEM) Package</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QML-V Qualified For Space Applications</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Military Temp range: -55°C to 125°C </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Orderable Part Number:                                 5962-0724701VXA </a:t>
            </a:r>
          </a:p>
        </p:txBody>
      </p:sp>
      <p:sp>
        <p:nvSpPr>
          <p:cNvPr id="13"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4"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pic>
        <p:nvPicPr>
          <p:cNvPr id="15"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51" name="Rectangle 23"/>
          <p:cNvSpPr>
            <a:spLocks noChangeArrowheads="1"/>
          </p:cNvSpPr>
          <p:nvPr/>
        </p:nvSpPr>
        <p:spPr bwMode="auto">
          <a:xfrm>
            <a:off x="246062" y="1106464"/>
            <a:ext cx="4338638" cy="2084388"/>
          </a:xfrm>
          <a:prstGeom prst="rect">
            <a:avLst/>
          </a:prstGeom>
          <a:noFill/>
          <a:ln w="25400">
            <a:noFill/>
            <a:miter lim="800000"/>
            <a:headEnd/>
            <a:tailEnd/>
          </a:ln>
          <a:effectLst/>
        </p:spPr>
        <p:txBody>
          <a:bodyPr lIns="92075" tIns="46038" rIns="92075" bIns="46038"/>
          <a:lstStyle/>
          <a:p>
            <a:pPr indent="-174625" defTabSz="685800">
              <a:buSzPct val="120000"/>
              <a:buFontTx/>
              <a:buChar char="•"/>
              <a:tabLst>
                <a:tab pos="1714500" algn="ctr"/>
              </a:tabLst>
              <a:defRPr/>
            </a:pPr>
            <a:r>
              <a:rPr lang="en-US" altLang="ja-JP" sz="1400" dirty="0">
                <a:ea typeface="Gulim" charset="-127"/>
              </a:rPr>
              <a:t>Fully integrated signal processing solution for imaging systems</a:t>
            </a:r>
          </a:p>
          <a:p>
            <a:pPr indent="-174625" defTabSz="685800">
              <a:buSzPct val="120000"/>
              <a:buFontTx/>
              <a:buChar char="•"/>
              <a:tabLst>
                <a:tab pos="1714500" algn="ctr"/>
              </a:tabLst>
              <a:defRPr/>
            </a:pPr>
            <a:r>
              <a:rPr lang="en-US" altLang="ja-JP" sz="1400" dirty="0">
                <a:ea typeface="Gulim" charset="-127"/>
              </a:rPr>
              <a:t>Correlated Double Sampling or Sample/Hold Processing for CCD or CIS sensors</a:t>
            </a:r>
          </a:p>
          <a:p>
            <a:pPr indent="-174625" defTabSz="685800">
              <a:buSzPct val="120000"/>
              <a:buFontTx/>
              <a:buChar char="•"/>
              <a:tabLst>
                <a:tab pos="1714500" algn="ctr"/>
              </a:tabLst>
              <a:defRPr/>
            </a:pPr>
            <a:r>
              <a:rPr lang="en-US" altLang="ja-JP" sz="1400" dirty="0">
                <a:ea typeface="Gulim" charset="-127"/>
              </a:rPr>
              <a:t>Serialized LVDS Outputs </a:t>
            </a:r>
          </a:p>
          <a:p>
            <a:pPr lvl="1" indent="-174625" defTabSz="685800">
              <a:buSzPct val="120000"/>
              <a:buFontTx/>
              <a:buChar char="•"/>
              <a:tabLst>
                <a:tab pos="1714500" algn="ctr"/>
              </a:tabLst>
              <a:defRPr/>
            </a:pPr>
            <a:r>
              <a:rPr lang="en-US" altLang="ja-JP" sz="1400" dirty="0">
                <a:ea typeface="Gulim" charset="-127"/>
              </a:rPr>
              <a:t>Dual lane at 16X sample rate or</a:t>
            </a:r>
          </a:p>
          <a:p>
            <a:pPr lvl="1" indent="-174625" defTabSz="685800">
              <a:buSzPct val="120000"/>
              <a:buFontTx/>
              <a:buChar char="•"/>
              <a:tabLst>
                <a:tab pos="1714500" algn="ctr"/>
              </a:tabLst>
              <a:defRPr/>
            </a:pPr>
            <a:r>
              <a:rPr lang="en-US" altLang="ja-JP" sz="1400" dirty="0">
                <a:ea typeface="Gulim" charset="-127"/>
              </a:rPr>
              <a:t>Quad lane at 8X sample rate</a:t>
            </a:r>
          </a:p>
          <a:p>
            <a:pPr indent="-174625" defTabSz="685800">
              <a:buSzPct val="120000"/>
              <a:buFontTx/>
              <a:buChar char="•"/>
              <a:tabLst>
                <a:tab pos="1714500" algn="ctr"/>
              </a:tabLst>
              <a:defRPr/>
            </a:pPr>
            <a:r>
              <a:rPr lang="en-US" altLang="ja-JP" sz="1400" dirty="0">
                <a:ea typeface="Gulim" charset="-127"/>
              </a:rPr>
              <a:t>Programmable Sampling Edge up to 1/64th pixel period </a:t>
            </a:r>
          </a:p>
          <a:p>
            <a:pPr indent="-174625" defTabSz="685800">
              <a:buSzPct val="120000"/>
              <a:buFontTx/>
              <a:buChar char="•"/>
              <a:tabLst>
                <a:tab pos="1714500" algn="ctr"/>
              </a:tabLst>
              <a:defRPr/>
            </a:pPr>
            <a:r>
              <a:rPr lang="en-US" altLang="ja-JP" sz="1400" dirty="0">
                <a:ea typeface="Gulim" charset="-127"/>
              </a:rPr>
              <a:t>Programmable Analog Gain for Each Channel </a:t>
            </a:r>
          </a:p>
          <a:p>
            <a:pPr indent="-174625" defTabSz="685800">
              <a:buSzPct val="120000"/>
              <a:buFontTx/>
              <a:buChar char="•"/>
              <a:tabLst>
                <a:tab pos="1714500" algn="ctr"/>
              </a:tabLst>
              <a:defRPr/>
            </a:pPr>
            <a:r>
              <a:rPr lang="en-US" altLang="ja-JP" sz="1400" dirty="0">
                <a:ea typeface="Gulim" charset="-127"/>
              </a:rPr>
              <a:t>Programmable Analog Offset Correction </a:t>
            </a:r>
          </a:p>
          <a:p>
            <a:pPr indent="-174625" defTabSz="685800">
              <a:buSzPct val="120000"/>
              <a:buFontTx/>
              <a:buChar char="•"/>
              <a:tabLst>
                <a:tab pos="1714500" algn="ctr"/>
              </a:tabLst>
              <a:defRPr/>
            </a:pPr>
            <a:r>
              <a:rPr lang="en-US" altLang="ja-JP" sz="1400" dirty="0">
                <a:ea typeface="Gulim" charset="-127"/>
              </a:rPr>
              <a:t>Programmable Input Clamp Voltage </a:t>
            </a:r>
          </a:p>
          <a:p>
            <a:pPr indent="-174625" defTabSz="685800">
              <a:buSzPct val="120000"/>
              <a:buFontTx/>
              <a:buChar char="•"/>
              <a:tabLst>
                <a:tab pos="1714500" algn="ctr"/>
              </a:tabLst>
              <a:defRPr/>
            </a:pPr>
            <a:r>
              <a:rPr lang="en-US" altLang="ko-KR" sz="1400" dirty="0">
                <a:ea typeface="Gulim" charset="-127"/>
              </a:rPr>
              <a:t>Temperature Range: -55°C</a:t>
            </a:r>
            <a:r>
              <a:rPr lang="en-US" sz="1400" dirty="0">
                <a:solidFill>
                  <a:srgbClr val="000000"/>
                </a:solidFill>
              </a:rPr>
              <a:t> to +125°C</a:t>
            </a:r>
          </a:p>
        </p:txBody>
      </p:sp>
      <p:sp>
        <p:nvSpPr>
          <p:cNvPr id="150555" name="Rectangle 27"/>
          <p:cNvSpPr>
            <a:spLocks noChangeArrowheads="1"/>
          </p:cNvSpPr>
          <p:nvPr/>
        </p:nvSpPr>
        <p:spPr bwMode="auto">
          <a:xfrm>
            <a:off x="342900" y="-190500"/>
            <a:ext cx="8458200" cy="1189038"/>
          </a:xfrm>
          <a:prstGeom prst="rect">
            <a:avLst/>
          </a:prstGeom>
          <a:noFill/>
          <a:ln w="9525">
            <a:noFill/>
            <a:miter lim="800000"/>
            <a:headEnd/>
            <a:tailEnd/>
          </a:ln>
          <a:effectLst/>
        </p:spPr>
        <p:txBody>
          <a:bodyPr anchor="ctr"/>
          <a:lstStyle/>
          <a:p>
            <a:pPr fontAlgn="base">
              <a:lnSpc>
                <a:spcPct val="85000"/>
              </a:lnSpc>
              <a:spcBef>
                <a:spcPct val="0"/>
              </a:spcBef>
              <a:spcAft>
                <a:spcPct val="0"/>
              </a:spcAft>
            </a:pPr>
            <a:r>
              <a:rPr lang="en-US" sz="3200" b="1" kern="0" dirty="0">
                <a:solidFill>
                  <a:srgbClr val="FF0000"/>
                </a:solidFill>
                <a:latin typeface="+mj-lt"/>
                <a:ea typeface="+mj-ea"/>
                <a:cs typeface="+mj-cs"/>
              </a:rPr>
              <a:t>LM98640QML</a:t>
            </a:r>
            <a:br>
              <a:rPr lang="en-US" sz="3600" b="1" dirty="0">
                <a:solidFill>
                  <a:srgbClr val="FF0000"/>
                </a:solidFill>
              </a:rPr>
            </a:br>
            <a:r>
              <a:rPr lang="en-US" b="1" kern="0" dirty="0">
                <a:solidFill>
                  <a:schemeClr val="tx2"/>
                </a:solidFill>
                <a:latin typeface="TimesNewRomanPS-BoldMT" charset="0"/>
                <a:ea typeface="+mj-ea"/>
                <a:cs typeface="+mj-cs"/>
              </a:rPr>
              <a:t>Dual Channel, 14-Bit, 40 MSPS Analog Front End</a:t>
            </a:r>
          </a:p>
        </p:txBody>
      </p:sp>
      <p:pic>
        <p:nvPicPr>
          <p:cNvPr id="124" name="Picture 2"/>
          <p:cNvPicPr>
            <a:picLocks noChangeAspect="1" noChangeArrowheads="1"/>
          </p:cNvPicPr>
          <p:nvPr/>
        </p:nvPicPr>
        <p:blipFill>
          <a:blip r:embed="rId3" cstate="screen"/>
          <a:srcRect/>
          <a:stretch>
            <a:fillRect/>
          </a:stretch>
        </p:blipFill>
        <p:spPr bwMode="auto">
          <a:xfrm>
            <a:off x="4476999" y="2833643"/>
            <a:ext cx="4548244" cy="3352429"/>
          </a:xfrm>
          <a:prstGeom prst="rect">
            <a:avLst/>
          </a:prstGeom>
          <a:noFill/>
          <a:ln w="9525">
            <a:noFill/>
            <a:miter lim="800000"/>
            <a:headEnd/>
            <a:tailEnd/>
          </a:ln>
        </p:spPr>
      </p:pic>
      <p:sp>
        <p:nvSpPr>
          <p:cNvPr id="150552" name="Rectangle 24"/>
          <p:cNvSpPr>
            <a:spLocks noChangeArrowheads="1"/>
          </p:cNvSpPr>
          <p:nvPr/>
        </p:nvSpPr>
        <p:spPr bwMode="auto">
          <a:xfrm>
            <a:off x="4789488" y="1077889"/>
            <a:ext cx="4418012" cy="2362200"/>
          </a:xfrm>
          <a:prstGeom prst="rect">
            <a:avLst/>
          </a:prstGeom>
          <a:noFill/>
          <a:ln w="25400">
            <a:noFill/>
            <a:miter lim="800000"/>
            <a:headEnd/>
            <a:tailEnd/>
          </a:ln>
          <a:effectLst/>
        </p:spPr>
        <p:txBody>
          <a:bodyPr lIns="92075" tIns="46038" rIns="92075" bIns="46038"/>
          <a:lstStyle/>
          <a:p>
            <a:pPr marL="174625" indent="-174625" defTabSz="685800">
              <a:buSzPct val="120000"/>
              <a:buFontTx/>
              <a:buChar char="•"/>
              <a:tabLst>
                <a:tab pos="1714500" algn="ctr"/>
              </a:tabLst>
              <a:defRPr/>
            </a:pPr>
            <a:r>
              <a:rPr lang="en-US" altLang="ja-JP" sz="1400" dirty="0">
                <a:ea typeface="Gulim" charset="-127"/>
              </a:rPr>
              <a:t>Enables digitization on focal plane</a:t>
            </a:r>
          </a:p>
          <a:p>
            <a:pPr marL="631825" lvl="1" indent="-174625" defTabSz="685800">
              <a:buSzPct val="120000"/>
              <a:buFontTx/>
              <a:buChar char="•"/>
              <a:tabLst>
                <a:tab pos="1714500" algn="ctr"/>
              </a:tabLst>
              <a:defRPr/>
            </a:pPr>
            <a:r>
              <a:rPr lang="en-US" altLang="ja-JP" sz="1400" dirty="0">
                <a:ea typeface="Gulim" charset="-127"/>
              </a:rPr>
              <a:t>No Cabling</a:t>
            </a:r>
          </a:p>
          <a:p>
            <a:pPr marL="631825" lvl="1" indent="-174625" defTabSz="685800">
              <a:buSzPct val="120000"/>
              <a:buFontTx/>
              <a:buChar char="•"/>
              <a:tabLst>
                <a:tab pos="1714500" algn="ctr"/>
              </a:tabLst>
              <a:defRPr/>
            </a:pPr>
            <a:r>
              <a:rPr lang="en-US" altLang="ja-JP" sz="1400" dirty="0">
                <a:ea typeface="Gulim" charset="-127"/>
              </a:rPr>
              <a:t>Reduced weight</a:t>
            </a:r>
          </a:p>
          <a:p>
            <a:pPr marL="631825" lvl="1" indent="-174625" defTabSz="685800">
              <a:buSzPct val="120000"/>
              <a:buFontTx/>
              <a:buChar char="•"/>
              <a:tabLst>
                <a:tab pos="1714500" algn="ctr"/>
              </a:tabLst>
              <a:defRPr/>
            </a:pPr>
            <a:r>
              <a:rPr lang="en-US" altLang="ja-JP" sz="1400" dirty="0">
                <a:ea typeface="Gulim" charset="-127"/>
              </a:rPr>
              <a:t>Low Power Consumption</a:t>
            </a:r>
          </a:p>
          <a:p>
            <a:pPr marL="174625" indent="-174625" defTabSz="685800">
              <a:buSzPct val="120000"/>
              <a:buFontTx/>
              <a:buChar char="•"/>
              <a:tabLst>
                <a:tab pos="1714500" algn="ctr"/>
              </a:tabLst>
              <a:defRPr/>
            </a:pPr>
            <a:r>
              <a:rPr lang="en-US" altLang="ja-JP" sz="1400" dirty="0">
                <a:ea typeface="Gulim" charset="-127"/>
              </a:rPr>
              <a:t>Meets space reliability requirements</a:t>
            </a:r>
          </a:p>
          <a:p>
            <a:pPr marL="174625" indent="-174625" defTabSz="685800">
              <a:buSzPct val="120000"/>
              <a:buFontTx/>
              <a:buChar char="•"/>
              <a:tabLst>
                <a:tab pos="1714500" algn="ctr"/>
              </a:tabLst>
              <a:defRPr/>
            </a:pPr>
            <a:r>
              <a:rPr lang="en-US" altLang="ja-JP" sz="1400" dirty="0">
                <a:ea typeface="Gulim" charset="-127"/>
              </a:rPr>
              <a:t>TID and SEU characterization data available for faster design in</a:t>
            </a:r>
          </a:p>
          <a:p>
            <a:pPr marL="174625" lvl="1" indent="-174625" defTabSz="685800">
              <a:buSzPct val="120000"/>
              <a:buFontTx/>
              <a:buChar char="•"/>
              <a:tabLst>
                <a:tab pos="1714500" algn="ctr"/>
              </a:tabLst>
              <a:defRPr/>
            </a:pPr>
            <a:r>
              <a:rPr lang="en-US" altLang="ja-JP" sz="1400" dirty="0">
                <a:solidFill>
                  <a:srgbClr val="000000"/>
                </a:solidFill>
              </a:rPr>
              <a:t>MLS Qualified For Space Applications</a:t>
            </a:r>
            <a:endParaRPr lang="en-US" altLang="ja-JP" sz="1400" dirty="0">
              <a:ea typeface="Gulim" charset="-127"/>
            </a:endParaRPr>
          </a:p>
          <a:p>
            <a:pPr marL="230188" indent="-174625" defTabSz="685800">
              <a:buSzPct val="120000"/>
              <a:buFontTx/>
              <a:buChar char="•"/>
              <a:tabLst>
                <a:tab pos="1714500" algn="ctr"/>
              </a:tabLst>
              <a:defRPr/>
            </a:pPr>
            <a:endParaRPr lang="en-US" altLang="ja-JP" sz="1400" dirty="0">
              <a:ea typeface="Gulim" charset="-127"/>
            </a:endParaRPr>
          </a:p>
          <a:p>
            <a:pPr marL="230188" indent="-174625" defTabSz="685800">
              <a:buSzPct val="120000"/>
              <a:buFontTx/>
              <a:buChar char="•"/>
              <a:tabLst>
                <a:tab pos="1714500" algn="ctr"/>
              </a:tabLst>
              <a:defRPr/>
            </a:pPr>
            <a:endParaRPr lang="en-US" altLang="ja-JP" sz="1400" dirty="0">
              <a:ea typeface="Gulim" charset="-127"/>
            </a:endParaRPr>
          </a:p>
        </p:txBody>
      </p:sp>
      <p:sp>
        <p:nvSpPr>
          <p:cNvPr id="11" name="Rectangle 10"/>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2" name="Picture 11"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sp>
        <p:nvSpPr>
          <p:cNvPr id="13" name="WordArt 52"/>
          <p:cNvSpPr>
            <a:spLocks noChangeArrowheads="1" noChangeShapeType="1" noTextEdit="1"/>
          </p:cNvSpPr>
          <p:nvPr/>
        </p:nvSpPr>
        <p:spPr bwMode="auto">
          <a:xfrm>
            <a:off x="327025" y="8223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4" name="WordArt 53"/>
          <p:cNvSpPr>
            <a:spLocks noChangeArrowheads="1" noChangeShapeType="1" noTextEdit="1"/>
          </p:cNvSpPr>
          <p:nvPr/>
        </p:nvSpPr>
        <p:spPr bwMode="auto">
          <a:xfrm>
            <a:off x="4886325" y="8223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50539" name="Text Box 11"/>
          <p:cNvSpPr txBox="1">
            <a:spLocks noChangeArrowheads="1"/>
          </p:cNvSpPr>
          <p:nvPr/>
        </p:nvSpPr>
        <p:spPr bwMode="auto">
          <a:xfrm>
            <a:off x="2840512" y="4593937"/>
            <a:ext cx="4013200" cy="523220"/>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buFont typeface="Arial" charset="0"/>
              <a:buNone/>
            </a:pPr>
            <a:r>
              <a:rPr lang="en-US" sz="1400" b="1" dirty="0">
                <a:solidFill>
                  <a:srgbClr val="000000"/>
                </a:solidFill>
              </a:rPr>
              <a:t>EVM PART # </a:t>
            </a:r>
          </a:p>
          <a:p>
            <a:pPr eaLnBrk="0" fontAlgn="base" hangingPunct="0">
              <a:spcBef>
                <a:spcPct val="0"/>
              </a:spcBef>
              <a:spcAft>
                <a:spcPct val="0"/>
              </a:spcAft>
              <a:buFont typeface="Arial" charset="0"/>
              <a:buNone/>
            </a:pPr>
            <a:r>
              <a:rPr lang="en-US" sz="1400" b="1" dirty="0">
                <a:solidFill>
                  <a:srgbClr val="000000"/>
                </a:solidFill>
              </a:rPr>
              <a:t>LM98640CVAL</a:t>
            </a:r>
            <a:endParaRPr lang="en-US" sz="3200" dirty="0">
              <a:solidFill>
                <a:srgbClr val="000000"/>
              </a:solidFill>
            </a:endParaRPr>
          </a:p>
        </p:txBody>
      </p:sp>
      <p:sp>
        <p:nvSpPr>
          <p:cNvPr id="15"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6" name="WordArt 51"/>
          <p:cNvSpPr>
            <a:spLocks noChangeArrowheads="1" noChangeShapeType="1" noTextEdit="1"/>
          </p:cNvSpPr>
          <p:nvPr/>
        </p:nvSpPr>
        <p:spPr bwMode="auto">
          <a:xfrm>
            <a:off x="301625" y="42576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7" name="Text Box 15"/>
          <p:cNvSpPr txBox="1">
            <a:spLocks noChangeArrowheads="1"/>
          </p:cNvSpPr>
          <p:nvPr/>
        </p:nvSpPr>
        <p:spPr bwMode="auto">
          <a:xfrm>
            <a:off x="261938" y="5808991"/>
            <a:ext cx="4691062" cy="523220"/>
          </a:xfrm>
          <a:prstGeom prst="rect">
            <a:avLst/>
          </a:prstGeom>
          <a:noFill/>
          <a:ln w="3175">
            <a:noFill/>
            <a:miter lim="800000"/>
            <a:headEnd/>
            <a:tailEnd/>
          </a:ln>
        </p:spPr>
        <p:txBody>
          <a:bodyPr wrap="square" lIns="45720" rIns="45720" anchor="ctr">
            <a:spAutoFit/>
          </a:bodyPr>
          <a:lstStyle/>
          <a:p>
            <a:pPr marL="123825" indent="-174625" defTabSz="685800">
              <a:buSzPct val="120000"/>
              <a:buFontTx/>
              <a:buChar char="•"/>
              <a:tabLst>
                <a:tab pos="1714500" algn="ctr"/>
              </a:tabLst>
              <a:defRPr/>
            </a:pPr>
            <a:r>
              <a:rPr lang="en-US" altLang="ja-JP" sz="1400" dirty="0">
                <a:ea typeface="Gulim" charset="-127"/>
              </a:rPr>
              <a:t>TID = 100kRad(Si)</a:t>
            </a:r>
          </a:p>
          <a:p>
            <a:pPr marL="123825" indent="-174625" defTabSz="685800">
              <a:buSzPct val="120000"/>
              <a:buFontTx/>
              <a:buChar char="•"/>
              <a:tabLst>
                <a:tab pos="1714500" algn="ctr"/>
              </a:tabLst>
              <a:defRPr/>
            </a:pPr>
            <a:r>
              <a:rPr lang="en-US" altLang="ja-JP" sz="1400" dirty="0">
                <a:ea typeface="Gulim" charset="-127"/>
              </a:rPr>
              <a:t>S</a:t>
            </a:r>
            <a:r>
              <a:rPr lang="en-US" altLang="ja-JP" sz="1400" dirty="0">
                <a:ea typeface="MS PGothic" charset="-128"/>
              </a:rPr>
              <a:t>EL and SEFI Immune &gt; 120MeV-cm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sp>
        <p:nvSpPr>
          <p:cNvPr id="18" name="Text Box 3"/>
          <p:cNvSpPr txBox="1">
            <a:spLocks noChangeArrowheads="1"/>
          </p:cNvSpPr>
          <p:nvPr/>
        </p:nvSpPr>
        <p:spPr bwMode="auto">
          <a:xfrm>
            <a:off x="276225" y="4563259"/>
            <a:ext cx="3733800" cy="954107"/>
          </a:xfrm>
          <a:prstGeom prst="rect">
            <a:avLst/>
          </a:prstGeom>
          <a:noFill/>
          <a:ln w="3175">
            <a:noFill/>
            <a:miter lim="800000"/>
            <a:headEnd/>
            <a:tailEnd/>
          </a:ln>
        </p:spPr>
        <p:txBody>
          <a:bodyPr lIns="45720" rIns="45720" anchor="ctr">
            <a:spAutoFit/>
          </a:bodyPr>
          <a:lstStyle/>
          <a:p>
            <a:pPr marL="123825" indent="-174625" defTabSz="685800">
              <a:buSzPct val="120000"/>
              <a:buFontTx/>
              <a:buChar char="•"/>
              <a:tabLst>
                <a:tab pos="1714500" algn="ctr"/>
              </a:tabLst>
              <a:defRPr/>
            </a:pPr>
            <a:r>
              <a:rPr lang="en-US" sz="1400" b="1" dirty="0"/>
              <a:t> </a:t>
            </a:r>
            <a:r>
              <a:rPr lang="en-US" altLang="ja-JP" sz="1400" dirty="0">
                <a:ea typeface="Gulim" charset="-127"/>
              </a:rPr>
              <a:t>CCD Arrays</a:t>
            </a:r>
          </a:p>
          <a:p>
            <a:pPr marL="123825" indent="-174625" defTabSz="685800">
              <a:buSzPct val="120000"/>
              <a:buFontTx/>
              <a:buChar char="•"/>
              <a:tabLst>
                <a:tab pos="1714500" algn="ctr"/>
              </a:tabLst>
              <a:defRPr/>
            </a:pPr>
            <a:r>
              <a:rPr lang="en-US" altLang="ja-JP" sz="1400" dirty="0">
                <a:ea typeface="Gulim" charset="-127"/>
              </a:rPr>
              <a:t> CMOS Image Sensors</a:t>
            </a:r>
          </a:p>
          <a:p>
            <a:pPr marL="123825" indent="-174625" defTabSz="685800">
              <a:buSzPct val="120000"/>
              <a:buFontTx/>
              <a:buChar char="•"/>
              <a:tabLst>
                <a:tab pos="1714500" algn="ctr"/>
              </a:tabLst>
              <a:defRPr/>
            </a:pPr>
            <a:r>
              <a:rPr lang="en-US" altLang="ja-JP" sz="1400" dirty="0">
                <a:ea typeface="Gulim" charset="-127"/>
              </a:rPr>
              <a:t> Earth Observation</a:t>
            </a:r>
          </a:p>
          <a:p>
            <a:pPr marL="123825" indent="-174625" defTabSz="685800">
              <a:buSzPct val="120000"/>
              <a:buFontTx/>
              <a:buChar char="•"/>
              <a:tabLst>
                <a:tab pos="1714500" algn="ctr"/>
              </a:tabLst>
              <a:defRPr/>
            </a:pPr>
            <a:r>
              <a:rPr lang="en-US" altLang="ja-JP" sz="1400" dirty="0">
                <a:ea typeface="Gulim" charset="-127"/>
              </a:rPr>
              <a:t> Star Tracker</a:t>
            </a:r>
          </a:p>
        </p:txBody>
      </p:sp>
      <p:pic>
        <p:nvPicPr>
          <p:cNvPr id="19"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gray">
          <a:xfrm>
            <a:off x="293065" y="0"/>
            <a:ext cx="6458574" cy="765100"/>
          </a:xfrm>
          <a:prstGeom prst="rect">
            <a:avLst/>
          </a:prstGeom>
          <a:noFill/>
          <a:ln w="9525">
            <a:noFill/>
            <a:miter lim="800000"/>
            <a:headEnd/>
            <a:tailEnd/>
          </a:ln>
        </p:spPr>
        <p:txBody>
          <a:bodyPr anchor="ctr"/>
          <a:lstStyle/>
          <a:p>
            <a:pPr>
              <a:lnSpc>
                <a:spcPct val="110000"/>
              </a:lnSpc>
              <a:spcBef>
                <a:spcPct val="20000"/>
              </a:spcBef>
            </a:pPr>
            <a:r>
              <a:rPr lang="en-US" sz="3200" b="1" dirty="0">
                <a:solidFill>
                  <a:srgbClr val="FF0000"/>
                </a:solidFill>
                <a:latin typeface="+mj-lt"/>
                <a:ea typeface="+mj-ea"/>
                <a:cs typeface="+mj-cs"/>
              </a:rPr>
              <a:t>THS4511-SP</a:t>
            </a:r>
            <a:br>
              <a:rPr lang="en-US" sz="2800" b="1" dirty="0">
                <a:solidFill>
                  <a:srgbClr val="FF0000"/>
                </a:solidFill>
              </a:rPr>
            </a:br>
            <a:r>
              <a:rPr lang="en-US" b="1" dirty="0">
                <a:solidFill>
                  <a:schemeClr val="tx2"/>
                </a:solidFill>
                <a:latin typeface="TimesNewRomanPS-BoldMT"/>
                <a:ea typeface="+mj-ea"/>
                <a:cs typeface="+mj-cs"/>
              </a:rPr>
              <a:t>Fully Differential High-Speed Amplifier</a:t>
            </a:r>
          </a:p>
        </p:txBody>
      </p:sp>
      <p:sp>
        <p:nvSpPr>
          <p:cNvPr id="17" name="Text Box 15"/>
          <p:cNvSpPr txBox="1">
            <a:spLocks noChangeArrowheads="1"/>
          </p:cNvSpPr>
          <p:nvPr/>
        </p:nvSpPr>
        <p:spPr bwMode="auto">
          <a:xfrm>
            <a:off x="257175" y="4431496"/>
            <a:ext cx="3930650" cy="954107"/>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Military and Space</a:t>
            </a:r>
          </a:p>
          <a:p>
            <a:pPr marL="174625" indent="-174625" defTabSz="685800">
              <a:buSzPct val="120000"/>
              <a:buFontTx/>
              <a:buChar char="•"/>
              <a:tabLst>
                <a:tab pos="1714500" algn="ctr"/>
              </a:tabLst>
              <a:defRPr/>
            </a:pPr>
            <a:r>
              <a:rPr lang="en-US" altLang="ko-KR" sz="1400" dirty="0"/>
              <a:t>Wireless Infrastructure</a:t>
            </a:r>
          </a:p>
          <a:p>
            <a:pPr marL="174625" indent="-174625" defTabSz="685800">
              <a:buSzPct val="120000"/>
              <a:buFontTx/>
              <a:buChar char="•"/>
              <a:tabLst>
                <a:tab pos="1714500" algn="ctr"/>
              </a:tabLst>
              <a:defRPr/>
            </a:pPr>
            <a:r>
              <a:rPr lang="en-US" altLang="ko-KR" sz="1400" dirty="0"/>
              <a:t>Medical Imaging</a:t>
            </a:r>
          </a:p>
          <a:p>
            <a:pPr marL="174625" indent="-174625" defTabSz="685800">
              <a:buSzPct val="120000"/>
              <a:buFontTx/>
              <a:buChar char="•"/>
              <a:tabLst>
                <a:tab pos="1714500" algn="ctr"/>
              </a:tabLst>
              <a:defRPr/>
            </a:pPr>
            <a:r>
              <a:rPr lang="en-US" altLang="ko-KR" sz="1400" dirty="0"/>
              <a:t>Test and Measurement</a:t>
            </a:r>
          </a:p>
        </p:txBody>
      </p:sp>
      <p:sp>
        <p:nvSpPr>
          <p:cNvPr id="18" name="WordArt 52"/>
          <p:cNvSpPr>
            <a:spLocks noChangeArrowheads="1" noChangeShapeType="1" noTextEdit="1"/>
          </p:cNvSpPr>
          <p:nvPr/>
        </p:nvSpPr>
        <p:spPr bwMode="auto">
          <a:xfrm>
            <a:off x="327025" y="7937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9" name="Text Box 15"/>
          <p:cNvSpPr txBox="1">
            <a:spLocks noChangeArrowheads="1"/>
          </p:cNvSpPr>
          <p:nvPr/>
        </p:nvSpPr>
        <p:spPr bwMode="auto">
          <a:xfrm>
            <a:off x="261938" y="5878513"/>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TID = 150kRad(Si)</a:t>
            </a:r>
          </a:p>
        </p:txBody>
      </p:sp>
      <p:sp>
        <p:nvSpPr>
          <p:cNvPr id="20"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21" name="Text Box 6"/>
          <p:cNvSpPr txBox="1">
            <a:spLocks noChangeArrowheads="1"/>
          </p:cNvSpPr>
          <p:nvPr/>
        </p:nvSpPr>
        <p:spPr bwMode="auto">
          <a:xfrm>
            <a:off x="203200" y="1093447"/>
            <a:ext cx="5069444" cy="2893100"/>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defRPr/>
            </a:pPr>
            <a:r>
              <a:rPr lang="en-US" altLang="ko-KR" sz="1400" dirty="0"/>
              <a:t>Minimum Gain= 0dB</a:t>
            </a:r>
          </a:p>
          <a:p>
            <a:pPr marL="174625" indent="-174625" defTabSz="685800">
              <a:buSzPct val="120000"/>
              <a:buFontTx/>
              <a:buChar char="•"/>
              <a:tabLst>
                <a:tab pos="1714500" algn="ctr"/>
              </a:tabLst>
              <a:defRPr/>
            </a:pPr>
            <a:r>
              <a:rPr lang="en-US" altLang="ko-KR" sz="1400" dirty="0"/>
              <a:t>Small Signal Bandwidth: 1600 MHz (G=0dB)</a:t>
            </a:r>
          </a:p>
          <a:p>
            <a:pPr marL="174625" indent="-174625" defTabSz="685800">
              <a:buSzPct val="120000"/>
              <a:buFontTx/>
              <a:buChar char="•"/>
              <a:tabLst>
                <a:tab pos="1714500" algn="ctr"/>
              </a:tabLst>
              <a:defRPr/>
            </a:pPr>
            <a:r>
              <a:rPr lang="en-US" altLang="ko-KR" sz="1400" dirty="0"/>
              <a:t>Slew Rate: 4900 V/µs (2V step, G=0dB)</a:t>
            </a:r>
          </a:p>
          <a:p>
            <a:pPr marL="174625" indent="-174625" defTabSz="685800">
              <a:buSzPct val="120000"/>
              <a:buFontTx/>
              <a:buChar char="•"/>
              <a:tabLst>
                <a:tab pos="1714500" algn="ctr"/>
              </a:tabLst>
              <a:defRPr/>
            </a:pPr>
            <a:r>
              <a:rPr lang="en-US" altLang="ko-KR" sz="1400" dirty="0"/>
              <a:t>Settling Time: 3.3ns (2V step, G=0dB, RL=100Ω, 0.1%)</a:t>
            </a:r>
          </a:p>
          <a:p>
            <a:pPr marL="174625" indent="-174625" defTabSz="685800">
              <a:buSzPct val="120000"/>
              <a:buFontTx/>
              <a:buChar char="•"/>
              <a:tabLst>
                <a:tab pos="1714500" algn="ctr"/>
              </a:tabLst>
              <a:defRPr/>
            </a:pPr>
            <a:r>
              <a:rPr lang="en-US" altLang="ko-KR" sz="1400" dirty="0"/>
              <a:t>HD2: -72dBc at 100MHz (2Vpp, G=0dB, RL=200Ω)</a:t>
            </a:r>
          </a:p>
          <a:p>
            <a:pPr marL="174625" indent="-174625" defTabSz="685800">
              <a:buSzPct val="120000"/>
              <a:buFontTx/>
              <a:buChar char="•"/>
              <a:tabLst>
                <a:tab pos="1714500" algn="ctr"/>
              </a:tabLst>
              <a:defRPr/>
            </a:pPr>
            <a:r>
              <a:rPr lang="en-US" altLang="ko-KR" sz="1400" dirty="0"/>
              <a:t>HD3: -87dBc at 100MHz (2Vpp, G=0dB, RL=200Ω)</a:t>
            </a:r>
          </a:p>
          <a:p>
            <a:pPr marL="174625" indent="-174625" defTabSz="685800">
              <a:buSzPct val="120000"/>
              <a:buFontTx/>
              <a:buChar char="•"/>
              <a:tabLst>
                <a:tab pos="1714500" algn="ctr"/>
              </a:tabLst>
              <a:defRPr/>
            </a:pPr>
            <a:r>
              <a:rPr lang="en-US" altLang="ko-KR" sz="1400" dirty="0"/>
              <a:t>Input Voltage Noise: 2nV/√Hz (f&gt;10 MHz)</a:t>
            </a:r>
          </a:p>
          <a:p>
            <a:pPr marL="174625" indent="-174625" defTabSz="685800">
              <a:buSzPct val="120000"/>
              <a:buFontTx/>
              <a:buChar char="•"/>
              <a:tabLst>
                <a:tab pos="1714500" algn="ctr"/>
              </a:tabLst>
              <a:defRPr/>
            </a:pPr>
            <a:r>
              <a:rPr lang="en-US" altLang="ko-KR" sz="1400" dirty="0"/>
              <a:t>Output Common-Mode Control</a:t>
            </a:r>
          </a:p>
          <a:p>
            <a:pPr marL="174625" indent="-174625" defTabSz="685800">
              <a:buSzPct val="120000"/>
              <a:buFontTx/>
              <a:buChar char="•"/>
              <a:tabLst>
                <a:tab pos="1714500" algn="ctr"/>
              </a:tabLst>
              <a:defRPr/>
            </a:pPr>
            <a:r>
              <a:rPr lang="en-US" altLang="ko-KR" sz="1400" dirty="0"/>
              <a:t>+5V Single-ended Power Supply</a:t>
            </a:r>
          </a:p>
          <a:p>
            <a:pPr marL="174625" indent="-174625" defTabSz="685800">
              <a:buSzPct val="120000"/>
              <a:buFontTx/>
              <a:buChar char="•"/>
              <a:tabLst>
                <a:tab pos="1714500" algn="ctr"/>
              </a:tabLst>
              <a:defRPr/>
            </a:pPr>
            <a:r>
              <a:rPr lang="en-US" altLang="ko-KR" sz="1400" dirty="0"/>
              <a:t>Power-Down Capability: 0.65mA</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Available in 16-pin Ceramic FP (W) Package</a:t>
            </a:r>
          </a:p>
        </p:txBody>
      </p:sp>
      <p:sp>
        <p:nvSpPr>
          <p:cNvPr id="22" name="Rectangle 8"/>
          <p:cNvSpPr>
            <a:spLocks noChangeArrowheads="1"/>
          </p:cNvSpPr>
          <p:nvPr/>
        </p:nvSpPr>
        <p:spPr bwMode="auto">
          <a:xfrm>
            <a:off x="5246688" y="1054100"/>
            <a:ext cx="3886200" cy="2803525"/>
          </a:xfrm>
          <a:prstGeom prst="rect">
            <a:avLst/>
          </a:prstGeom>
          <a:noFill/>
          <a:ln w="9525">
            <a:noFill/>
            <a:miter lim="800000"/>
            <a:headEnd/>
            <a:tailEnd/>
          </a:ln>
        </p:spPr>
        <p:txBody>
          <a:bodyPr/>
          <a:lstStyle/>
          <a:p>
            <a:pPr marL="174625" indent="-174625" defTabSz="685800">
              <a:buSzPct val="120000"/>
              <a:buFontTx/>
              <a:buChar char="•"/>
              <a:tabLst>
                <a:tab pos="1714500" algn="ctr"/>
              </a:tabLst>
            </a:pPr>
            <a:r>
              <a:rPr lang="en-US" altLang="ja-JP" sz="1400" dirty="0">
                <a:ea typeface="MS PGothic" charset="-128"/>
              </a:rPr>
              <a:t>Single-supply data acquisition systems</a:t>
            </a:r>
          </a:p>
          <a:p>
            <a:pPr marL="174625" indent="-174625" defTabSz="685800" eaLnBrk="0" hangingPunct="0">
              <a:buSzPct val="120000"/>
              <a:buFontTx/>
              <a:buChar char="•"/>
              <a:tabLst>
                <a:tab pos="1714500" algn="ctr"/>
              </a:tabLst>
            </a:pPr>
            <a:r>
              <a:rPr lang="en-US" altLang="ja-JP" sz="1400" dirty="0">
                <a:ea typeface="MS PGothic" charset="-128"/>
              </a:rPr>
              <a:t>High Speed, High Resolution data acquisition</a:t>
            </a:r>
          </a:p>
          <a:p>
            <a:pPr marL="174625" indent="-174625" defTabSz="685800" eaLnBrk="0" hangingPunct="0">
              <a:buSzPct val="120000"/>
              <a:buFontTx/>
              <a:buChar char="•"/>
              <a:tabLst>
                <a:tab pos="1714500" algn="ctr"/>
              </a:tabLst>
            </a:pPr>
            <a:r>
              <a:rPr lang="en-US" altLang="ja-JP" sz="1400" dirty="0">
                <a:ea typeface="MS PGothic" charset="-128"/>
              </a:rPr>
              <a:t>Robust input supports signals below the negative rail</a:t>
            </a:r>
          </a:p>
          <a:p>
            <a:pPr marL="174625" indent="-174625" defTabSz="685800">
              <a:buSzPct val="120000"/>
              <a:buFontTx/>
              <a:buChar char="•"/>
              <a:tabLst>
                <a:tab pos="1714500" algn="ctr"/>
              </a:tabLst>
            </a:pPr>
            <a:r>
              <a:rPr lang="en-US" altLang="ja-JP" sz="1400" dirty="0">
                <a:ea typeface="MS PGothic" charset="-128"/>
              </a:rPr>
              <a:t>Complementary </a:t>
            </a:r>
            <a:r>
              <a:rPr lang="en-US" altLang="ja-JP" sz="1400" dirty="0" err="1">
                <a:ea typeface="MS PGothic" charset="-128"/>
              </a:rPr>
              <a:t>SiGe</a:t>
            </a:r>
            <a:r>
              <a:rPr lang="en-US" altLang="ja-JP" sz="1400" dirty="0">
                <a:ea typeface="MS PGothic" charset="-128"/>
              </a:rPr>
              <a:t> Technology</a:t>
            </a:r>
          </a:p>
          <a:p>
            <a:pPr marL="174625" lvl="1" indent="-174625" defTabSz="685800">
              <a:buSzPct val="120000"/>
              <a:buFontTx/>
              <a:buChar char="•"/>
              <a:tabLst>
                <a:tab pos="1714500" algn="ctr"/>
              </a:tabLst>
              <a:defRPr/>
            </a:pPr>
            <a:r>
              <a:rPr lang="en-US" altLang="ja-JP" sz="1400" dirty="0">
                <a:solidFill>
                  <a:srgbClr val="000000"/>
                </a:solidFill>
              </a:rPr>
              <a:t>QML-V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 5962-07222</a:t>
            </a:r>
          </a:p>
          <a:p>
            <a:pPr marL="174625" indent="-174625" defTabSz="685800">
              <a:buSzPct val="120000"/>
              <a:tabLst>
                <a:tab pos="1714500" algn="ctr"/>
              </a:tabLst>
            </a:pPr>
            <a:endParaRPr lang="en-US" altLang="ja-JP" sz="1400" dirty="0">
              <a:ea typeface="MS PGothic" charset="-128"/>
            </a:endParaRPr>
          </a:p>
        </p:txBody>
      </p:sp>
      <p:sp>
        <p:nvSpPr>
          <p:cNvPr id="23"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24" name="WordArt 53"/>
          <p:cNvSpPr>
            <a:spLocks noChangeArrowheads="1" noChangeShapeType="1" noTextEdit="1"/>
          </p:cNvSpPr>
          <p:nvPr/>
        </p:nvSpPr>
        <p:spPr bwMode="auto">
          <a:xfrm>
            <a:off x="5172075" y="793750"/>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pic>
        <p:nvPicPr>
          <p:cNvPr id="25" name="Picture 2"/>
          <p:cNvPicPr>
            <a:picLocks noChangeAspect="1" noChangeArrowheads="1"/>
          </p:cNvPicPr>
          <p:nvPr/>
        </p:nvPicPr>
        <p:blipFill>
          <a:blip r:embed="rId3" cstate="screen"/>
          <a:srcRect/>
          <a:stretch>
            <a:fillRect/>
          </a:stretch>
        </p:blipFill>
        <p:spPr bwMode="auto">
          <a:xfrm>
            <a:off x="4500563" y="3533775"/>
            <a:ext cx="4429125" cy="2609850"/>
          </a:xfrm>
          <a:prstGeom prst="rect">
            <a:avLst/>
          </a:prstGeom>
          <a:noFill/>
          <a:ln w="9525">
            <a:noFill/>
            <a:miter lim="800000"/>
            <a:headEnd/>
            <a:tailEnd/>
          </a:ln>
          <a:effectLst/>
        </p:spPr>
      </p:pic>
      <p:sp>
        <p:nvSpPr>
          <p:cNvPr id="13" name="Rectangle 12"/>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4"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0000"/>
                </a:solidFill>
                <a:effectLst/>
                <a:uLnTx/>
                <a:uFillTx/>
                <a:latin typeface="+mj-lt"/>
                <a:ea typeface="+mj-ea"/>
                <a:cs typeface="+mj-cs"/>
              </a:rPr>
              <a:t>THS4513</a:t>
            </a:r>
            <a:r>
              <a:rPr kumimoji="0" lang="en-US" sz="3200" b="1" i="0" u="none" strike="noStrike" kern="0" cap="none" spc="0" normalizeH="0" baseline="0" noProof="0">
                <a:ln>
                  <a:noFill/>
                </a:ln>
                <a:solidFill>
                  <a:schemeClr val="tx2"/>
                </a:solidFill>
                <a:effectLst/>
                <a:uLnTx/>
                <a:uFillTx/>
                <a:latin typeface="+mj-lt"/>
                <a:ea typeface="+mj-ea"/>
                <a:cs typeface="+mj-cs"/>
              </a:rPr>
              <a:t>-SP</a:t>
            </a:r>
            <a:br>
              <a:rPr kumimoji="0" lang="en-US" sz="3600" b="1" i="0" u="none" strike="noStrike" kern="0" cap="none" spc="0" normalizeH="0" baseline="0" noProof="0">
                <a:ln>
                  <a:noFill/>
                </a:ln>
                <a:solidFill>
                  <a:srgbClr val="FF0000"/>
                </a:solidFill>
                <a:effectLst/>
                <a:uLnTx/>
                <a:uFillTx/>
                <a:latin typeface="+mj-lt"/>
                <a:ea typeface="+mj-ea"/>
                <a:cs typeface="+mj-cs"/>
              </a:rPr>
            </a:br>
            <a:r>
              <a:rPr kumimoji="0" lang="en-US" sz="1800" b="1" i="0" u="none" strike="noStrike" kern="0" cap="none" spc="0" normalizeH="0" baseline="0" noProof="0">
                <a:ln>
                  <a:noFill/>
                </a:ln>
                <a:solidFill>
                  <a:schemeClr val="tx2"/>
                </a:solidFill>
                <a:effectLst/>
                <a:uLnTx/>
                <a:uFillTx/>
                <a:latin typeface="TimesNewRomanPS-BoldMT"/>
                <a:ea typeface="+mj-ea"/>
                <a:cs typeface="+mj-cs"/>
              </a:rPr>
              <a:t> </a:t>
            </a:r>
            <a:r>
              <a:rPr kumimoji="0" lang="en-US" sz="1800" b="1" i="0" u="none" strike="noStrike" kern="0" cap="none" spc="0" normalizeH="0" baseline="0" noProof="0">
                <a:ln>
                  <a:noFill/>
                </a:ln>
                <a:solidFill>
                  <a:srgbClr val="FF0000"/>
                </a:solidFill>
                <a:effectLst/>
                <a:uLnTx/>
                <a:uFillTx/>
                <a:latin typeface="+mj-lt"/>
                <a:ea typeface="+mj-ea"/>
                <a:cs typeface="+mj-cs"/>
              </a:rPr>
              <a:t>Fully Differential High Speed Amplifier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WordArt 52"/>
          <p:cNvSpPr>
            <a:spLocks noChangeArrowheads="1" noChangeShapeType="1" noTextEdit="1"/>
          </p:cNvSpPr>
          <p:nvPr/>
        </p:nvSpPr>
        <p:spPr bwMode="auto">
          <a:xfrm>
            <a:off x="327025" y="889000"/>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6" name="Text Box 15"/>
          <p:cNvSpPr txBox="1">
            <a:spLocks noChangeArrowheads="1"/>
          </p:cNvSpPr>
          <p:nvPr/>
        </p:nvSpPr>
        <p:spPr bwMode="auto">
          <a:xfrm>
            <a:off x="261938" y="6021388"/>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TID = 150kRad(Si)</a:t>
            </a:r>
          </a:p>
        </p:txBody>
      </p:sp>
      <p:sp>
        <p:nvSpPr>
          <p:cNvPr id="7" name="WordArt 51"/>
          <p:cNvSpPr>
            <a:spLocks noChangeArrowheads="1" noChangeShapeType="1" noTextEdit="1"/>
          </p:cNvSpPr>
          <p:nvPr/>
        </p:nvSpPr>
        <p:spPr bwMode="auto">
          <a:xfrm>
            <a:off x="306388" y="56594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8" name="Text Box 6"/>
          <p:cNvSpPr txBox="1">
            <a:spLocks noChangeArrowheads="1"/>
          </p:cNvSpPr>
          <p:nvPr/>
        </p:nvSpPr>
        <p:spPr bwMode="auto">
          <a:xfrm>
            <a:off x="203200" y="1198224"/>
            <a:ext cx="4868863" cy="2893100"/>
          </a:xfrm>
          <a:prstGeom prst="rect">
            <a:avLst/>
          </a:prstGeom>
          <a:noFill/>
          <a:ln w="3175">
            <a:noFill/>
            <a:miter lim="800000"/>
            <a:headEnd/>
            <a:tailEnd/>
          </a:ln>
          <a:effectLst/>
        </p:spPr>
        <p:txBody>
          <a:bodyPr anchor="ctr">
            <a:spAutoFit/>
          </a:bodyPr>
          <a:lstStyle/>
          <a:p>
            <a:pPr marL="174625" indent="-174625" defTabSz="685800">
              <a:buSzPct val="120000"/>
              <a:buFontTx/>
              <a:buChar char="•"/>
              <a:tabLst>
                <a:tab pos="1714500" algn="ctr"/>
              </a:tabLst>
              <a:defRPr/>
            </a:pPr>
            <a:r>
              <a:rPr lang="en-US" altLang="ko-KR" sz="1400" dirty="0"/>
              <a:t>Minimum Gain: 1V/V (0dB)</a:t>
            </a:r>
          </a:p>
          <a:p>
            <a:pPr marL="174625" indent="-174625" defTabSz="685800">
              <a:buSzPct val="120000"/>
              <a:buFontTx/>
              <a:buChar char="•"/>
              <a:tabLst>
                <a:tab pos="1714500" algn="ctr"/>
              </a:tabLst>
              <a:defRPr/>
            </a:pPr>
            <a:r>
              <a:rPr lang="en-US" altLang="ko-KR" sz="1400" dirty="0"/>
              <a:t>Small Signal Bandwidth: 1100 MHz (G=6dB)</a:t>
            </a:r>
          </a:p>
          <a:p>
            <a:pPr marL="174625" indent="-174625" defTabSz="685800">
              <a:buSzPct val="120000"/>
              <a:buFontTx/>
              <a:buChar char="•"/>
              <a:tabLst>
                <a:tab pos="1714500" algn="ctr"/>
              </a:tabLst>
              <a:defRPr/>
            </a:pPr>
            <a:r>
              <a:rPr lang="en-US" altLang="ko-KR" sz="1400" dirty="0"/>
              <a:t>Slew Rate: 5100 V/µs (2V step, G=0dB)</a:t>
            </a:r>
          </a:p>
          <a:p>
            <a:pPr marL="174625" indent="-174625" defTabSz="685800">
              <a:buSzPct val="120000"/>
              <a:buFontTx/>
              <a:buChar char="•"/>
              <a:tabLst>
                <a:tab pos="1714500" algn="ctr"/>
              </a:tabLst>
              <a:defRPr/>
            </a:pPr>
            <a:r>
              <a:rPr lang="en-US" altLang="ko-KR" sz="1400" dirty="0"/>
              <a:t>Settling Time: 16ns to 0.1% (2V step, G=6dB, R</a:t>
            </a:r>
            <a:r>
              <a:rPr lang="en-US" altLang="ko-KR" sz="1400" baseline="-25000" dirty="0"/>
              <a:t>L</a:t>
            </a:r>
            <a:r>
              <a:rPr lang="en-US" altLang="ko-KR" sz="1400" dirty="0"/>
              <a:t>=100Ω)</a:t>
            </a:r>
          </a:p>
          <a:p>
            <a:pPr marL="174625" indent="-174625" defTabSz="685800">
              <a:buSzPct val="120000"/>
              <a:buFontTx/>
              <a:buChar char="•"/>
              <a:tabLst>
                <a:tab pos="1714500" algn="ctr"/>
              </a:tabLst>
              <a:defRPr/>
            </a:pPr>
            <a:r>
              <a:rPr lang="en-US" altLang="ko-KR" sz="1400" dirty="0"/>
              <a:t>HD2: -75dBc at 70MHz (2Vpp, G=0dB, R</a:t>
            </a:r>
            <a:r>
              <a:rPr lang="en-US" altLang="ko-KR" sz="1400" baseline="-25000" dirty="0"/>
              <a:t>L</a:t>
            </a:r>
            <a:r>
              <a:rPr lang="en-US" altLang="ko-KR" sz="1400" dirty="0"/>
              <a:t>=200Ω)</a:t>
            </a:r>
          </a:p>
          <a:p>
            <a:pPr marL="174625" indent="-174625" defTabSz="685800">
              <a:buSzPct val="120000"/>
              <a:buFontTx/>
              <a:buChar char="•"/>
              <a:tabLst>
                <a:tab pos="1714500" algn="ctr"/>
              </a:tabLst>
              <a:defRPr/>
            </a:pPr>
            <a:r>
              <a:rPr lang="en-US" altLang="ko-KR" sz="1400" dirty="0"/>
              <a:t>HD3: -86dBc at 70MHz (2Vpp, G=0dB, R</a:t>
            </a:r>
            <a:r>
              <a:rPr lang="en-US" altLang="ko-KR" sz="1400" baseline="-25000" dirty="0"/>
              <a:t>L</a:t>
            </a:r>
            <a:r>
              <a:rPr lang="en-US" altLang="ko-KR" sz="1400" dirty="0"/>
              <a:t>=200Ω)</a:t>
            </a:r>
          </a:p>
          <a:p>
            <a:pPr marL="174625" indent="-174625" defTabSz="685800">
              <a:buSzPct val="120000"/>
              <a:buFontTx/>
              <a:buChar char="•"/>
              <a:tabLst>
                <a:tab pos="1714500" algn="ctr"/>
              </a:tabLst>
              <a:defRPr/>
            </a:pPr>
            <a:r>
              <a:rPr lang="en-US" altLang="ko-KR" sz="1400" dirty="0"/>
              <a:t>Input Voltage Noise: 2.2nV/√Hz (f&gt;10 MHz)</a:t>
            </a:r>
          </a:p>
          <a:p>
            <a:pPr marL="174625" indent="-174625" defTabSz="685800">
              <a:buSzPct val="120000"/>
              <a:buFontTx/>
              <a:buChar char="•"/>
              <a:tabLst>
                <a:tab pos="1714500" algn="ctr"/>
              </a:tabLst>
              <a:defRPr/>
            </a:pPr>
            <a:r>
              <a:rPr lang="en-US" altLang="ko-KR" sz="1400" dirty="0"/>
              <a:t>Output Common-Mode Control</a:t>
            </a:r>
          </a:p>
          <a:p>
            <a:pPr marL="174625" indent="-174625" defTabSz="685800">
              <a:buSzPct val="120000"/>
              <a:buFontTx/>
              <a:buChar char="•"/>
              <a:tabLst>
                <a:tab pos="1714500" algn="ctr"/>
              </a:tabLst>
              <a:defRPr/>
            </a:pPr>
            <a:r>
              <a:rPr lang="en-US" altLang="ko-KR" sz="1400" dirty="0"/>
              <a:t>Power Supply Voltage: +3V to +5V</a:t>
            </a:r>
          </a:p>
          <a:p>
            <a:pPr marL="174625" indent="-174625" defTabSz="685800">
              <a:buSzPct val="120000"/>
              <a:buFontTx/>
              <a:buChar char="•"/>
              <a:tabLst>
                <a:tab pos="1714500" algn="ctr"/>
              </a:tabLst>
              <a:defRPr/>
            </a:pPr>
            <a:r>
              <a:rPr lang="en-US" altLang="ko-KR" sz="1400" dirty="0"/>
              <a:t>Power-Down Capability: 0.65mA</a:t>
            </a:r>
            <a:endParaRPr lang="en-US" altLang="ja-JP" sz="1400" dirty="0"/>
          </a:p>
          <a:p>
            <a:pPr marL="174625" indent="-174625" defTabSz="685800">
              <a:buSzPct val="120000"/>
              <a:buFontTx/>
              <a:buChar char="•"/>
              <a:tabLst>
                <a:tab pos="1714500" algn="ctr"/>
              </a:tabLst>
              <a:defRPr/>
            </a:pPr>
            <a:r>
              <a:rPr lang="en-US" altLang="ko-KR" sz="1400" dirty="0"/>
              <a:t>Temperature Range: -55°C to +125°C</a:t>
            </a:r>
          </a:p>
          <a:p>
            <a:pPr marL="174625" indent="-174625" defTabSz="685800">
              <a:buSzPct val="120000"/>
              <a:buFontTx/>
              <a:buChar char="•"/>
              <a:tabLst>
                <a:tab pos="1714500" algn="ctr"/>
              </a:tabLst>
              <a:defRPr/>
            </a:pPr>
            <a:r>
              <a:rPr lang="en-US" altLang="ja-JP" sz="1400" dirty="0"/>
              <a:t>Available in 16-pin Ceramic FP (W) Package</a:t>
            </a:r>
          </a:p>
        </p:txBody>
      </p:sp>
      <p:sp>
        <p:nvSpPr>
          <p:cNvPr id="9" name="WordArt 51"/>
          <p:cNvSpPr>
            <a:spLocks noChangeArrowheads="1" noChangeShapeType="1" noTextEdit="1"/>
          </p:cNvSpPr>
          <p:nvPr/>
        </p:nvSpPr>
        <p:spPr bwMode="auto">
          <a:xfrm>
            <a:off x="301625" y="4210050"/>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0" name="WordArt 53"/>
          <p:cNvSpPr>
            <a:spLocks noChangeArrowheads="1" noChangeShapeType="1" noTextEdit="1"/>
          </p:cNvSpPr>
          <p:nvPr/>
        </p:nvSpPr>
        <p:spPr bwMode="auto">
          <a:xfrm>
            <a:off x="5343525" y="9080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3" name="Rectangle 8"/>
          <p:cNvSpPr>
            <a:spLocks noChangeArrowheads="1"/>
          </p:cNvSpPr>
          <p:nvPr/>
        </p:nvSpPr>
        <p:spPr bwMode="auto">
          <a:xfrm>
            <a:off x="5246688" y="1196975"/>
            <a:ext cx="3886200"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altLang="ja-JP" sz="1400" dirty="0">
                <a:ea typeface="MS PGothic" charset="-128"/>
              </a:rPr>
              <a:t>High Speed, High Resolution data acquisition</a:t>
            </a:r>
          </a:p>
          <a:p>
            <a:pPr marL="174625" indent="-174625" defTabSz="685800">
              <a:buSzPct val="120000"/>
              <a:buFontTx/>
              <a:buChar char="•"/>
              <a:tabLst>
                <a:tab pos="1714500" algn="ctr"/>
              </a:tabLst>
            </a:pPr>
            <a:r>
              <a:rPr lang="en-US" altLang="ja-JP" sz="1400" dirty="0">
                <a:ea typeface="MS PGothic" charset="-128"/>
              </a:rPr>
              <a:t>Complementary </a:t>
            </a:r>
            <a:r>
              <a:rPr lang="en-US" altLang="ja-JP" sz="1400" dirty="0" err="1">
                <a:ea typeface="MS PGothic" charset="-128"/>
              </a:rPr>
              <a:t>SiGe</a:t>
            </a:r>
            <a:r>
              <a:rPr lang="en-US" altLang="ja-JP" sz="1400" dirty="0">
                <a:ea typeface="MS PGothic" charset="-128"/>
              </a:rPr>
              <a:t> Technology</a:t>
            </a:r>
          </a:p>
          <a:p>
            <a:pPr marL="174625" lvl="1" indent="-174625" defTabSz="685800">
              <a:buSzPct val="120000"/>
              <a:buFontTx/>
              <a:buChar char="•"/>
              <a:tabLst>
                <a:tab pos="1714500" algn="ctr"/>
              </a:tabLst>
              <a:defRPr/>
            </a:pPr>
            <a:r>
              <a:rPr lang="en-US" altLang="ja-JP" sz="1400" dirty="0">
                <a:solidFill>
                  <a:srgbClr val="000000"/>
                </a:solidFill>
              </a:rPr>
              <a:t>QML-V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 5962-07223</a:t>
            </a:r>
          </a:p>
          <a:p>
            <a:pPr marL="174625" indent="-174625" defTabSz="685800">
              <a:buSzPct val="120000"/>
              <a:tabLst>
                <a:tab pos="1714500" algn="ctr"/>
              </a:tabLst>
            </a:pPr>
            <a:endParaRPr lang="en-US" altLang="ja-JP" sz="1400" dirty="0">
              <a:ea typeface="MS PGothic" charset="-128"/>
            </a:endParaRPr>
          </a:p>
        </p:txBody>
      </p:sp>
      <p:sp>
        <p:nvSpPr>
          <p:cNvPr id="14" name="Text Box 15"/>
          <p:cNvSpPr txBox="1">
            <a:spLocks noChangeArrowheads="1"/>
          </p:cNvSpPr>
          <p:nvPr/>
        </p:nvSpPr>
        <p:spPr bwMode="auto">
          <a:xfrm>
            <a:off x="257175" y="4514274"/>
            <a:ext cx="3930650" cy="1169551"/>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Military and Space</a:t>
            </a:r>
          </a:p>
          <a:p>
            <a:pPr marL="174625" indent="-174625" defTabSz="685800">
              <a:buSzPct val="120000"/>
              <a:buFontTx/>
              <a:buChar char="•"/>
              <a:tabLst>
                <a:tab pos="1714500" algn="ctr"/>
              </a:tabLst>
              <a:defRPr/>
            </a:pPr>
            <a:r>
              <a:rPr lang="en-US" altLang="ko-KR" sz="1400" dirty="0"/>
              <a:t>Wireless Infrastructure</a:t>
            </a:r>
          </a:p>
          <a:p>
            <a:pPr marL="174625" indent="-174625" defTabSz="685800">
              <a:buSzPct val="120000"/>
              <a:buFontTx/>
              <a:buChar char="•"/>
              <a:tabLst>
                <a:tab pos="1714500" algn="ctr"/>
              </a:tabLst>
              <a:defRPr/>
            </a:pPr>
            <a:r>
              <a:rPr lang="en-US" altLang="ko-KR" sz="1400" dirty="0"/>
              <a:t>Medical Imaging</a:t>
            </a:r>
          </a:p>
          <a:p>
            <a:pPr marL="174625" indent="-174625" defTabSz="685800">
              <a:buSzPct val="120000"/>
              <a:buFontTx/>
              <a:buChar char="•"/>
              <a:tabLst>
                <a:tab pos="1714500" algn="ctr"/>
              </a:tabLst>
              <a:defRPr/>
            </a:pPr>
            <a:r>
              <a:rPr lang="en-US" altLang="ko-KR" sz="1400" dirty="0"/>
              <a:t>Test and Measurement</a:t>
            </a:r>
          </a:p>
          <a:p>
            <a:pPr marL="174625" indent="-174625" defTabSz="685800">
              <a:buSzPct val="120000"/>
              <a:buFontTx/>
              <a:buChar char="•"/>
              <a:tabLst>
                <a:tab pos="1714500" algn="ctr"/>
              </a:tabLst>
              <a:defRPr/>
            </a:pPr>
            <a:r>
              <a:rPr lang="en-US" altLang="ko-KR" sz="1400" dirty="0"/>
              <a:t>Industrial</a:t>
            </a:r>
          </a:p>
        </p:txBody>
      </p:sp>
      <p:sp>
        <p:nvSpPr>
          <p:cNvPr id="15" name="Text Box 10"/>
          <p:cNvSpPr txBox="1">
            <a:spLocks noChangeArrowheads="1"/>
          </p:cNvSpPr>
          <p:nvPr/>
        </p:nvSpPr>
        <p:spPr bwMode="auto">
          <a:xfrm>
            <a:off x="5812101" y="5905825"/>
            <a:ext cx="3463159" cy="329321"/>
          </a:xfrm>
          <a:prstGeom prst="rect">
            <a:avLst/>
          </a:prstGeom>
          <a:noFill/>
          <a:ln w="9525">
            <a:noFill/>
            <a:miter lim="800000"/>
            <a:headEnd/>
            <a:tailEnd/>
          </a:ln>
        </p:spPr>
        <p:txBody>
          <a:bodyPr wrap="square">
            <a:spAutoFit/>
          </a:bodyPr>
          <a:lstStyle/>
          <a:p>
            <a:pPr eaLnBrk="0" hangingPunct="0">
              <a:lnSpc>
                <a:spcPct val="110000"/>
              </a:lnSpc>
              <a:spcBef>
                <a:spcPct val="20000"/>
              </a:spcBef>
              <a:buFont typeface="Arial" pitchFamily="34" charset="0"/>
              <a:buNone/>
            </a:pPr>
            <a:r>
              <a:rPr lang="en-US" sz="1400" b="1" dirty="0"/>
              <a:t>THS4513 and ADS5500</a:t>
            </a:r>
            <a:endParaRPr lang="en-US" sz="3200" i="1" dirty="0"/>
          </a:p>
        </p:txBody>
      </p:sp>
      <p:graphicFrame>
        <p:nvGraphicFramePr>
          <p:cNvPr id="16" name="Object 2"/>
          <p:cNvGraphicFramePr>
            <a:graphicFrameLocks noChangeAspect="1"/>
          </p:cNvGraphicFramePr>
          <p:nvPr/>
        </p:nvGraphicFramePr>
        <p:xfrm>
          <a:off x="4538663" y="4421188"/>
          <a:ext cx="4041775" cy="1585912"/>
        </p:xfrm>
        <a:graphic>
          <a:graphicData uri="http://schemas.openxmlformats.org/presentationml/2006/ole">
            <mc:AlternateContent xmlns:mc="http://schemas.openxmlformats.org/markup-compatibility/2006">
              <mc:Choice xmlns:v="urn:schemas-microsoft-com:vml" Requires="v">
                <p:oleObj spid="_x0000_s1028" name="Visio" r:id="rId4" imgW="4042029" imgH="1585773" progId="">
                  <p:embed/>
                </p:oleObj>
              </mc:Choice>
              <mc:Fallback>
                <p:oleObj name="Visio" r:id="rId4" imgW="4042029" imgH="1585773"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663" y="4421188"/>
                        <a:ext cx="4041775"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8" name="Picture 12" descr="PreviousButton">
            <a:hlinkClick r:id="" action="ppaction://hlinkshowjump?jump=lastslideviewed"/>
          </p:cNvPr>
          <p:cNvPicPr>
            <a:picLocks noChangeAspect="1" noChangeArrowheads="1"/>
          </p:cNvPicPr>
          <p:nvPr/>
        </p:nvPicPr>
        <p:blipFill>
          <a:blip r:embed="rId6"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mj-lt"/>
                <a:ea typeface="+mj-ea"/>
                <a:cs typeface="+mj-cs"/>
              </a:rPr>
              <a:t>THS4304</a:t>
            </a:r>
            <a:r>
              <a:rPr kumimoji="0" lang="en-US" sz="3200" b="1" i="0" u="none" strike="noStrike" kern="0" cap="none" spc="0" normalizeH="0" baseline="0" noProof="0" dirty="0">
                <a:ln>
                  <a:noFill/>
                </a:ln>
                <a:solidFill>
                  <a:schemeClr val="tx2"/>
                </a:solidFill>
                <a:effectLst/>
                <a:uLnTx/>
                <a:uFillTx/>
                <a:latin typeface="+mj-lt"/>
                <a:ea typeface="+mj-ea"/>
                <a:cs typeface="+mj-cs"/>
              </a:rPr>
              <a:t>-SP</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a:t>
            </a:r>
            <a:r>
              <a:rPr kumimoji="0" lang="en-US" sz="1800" b="1" i="0" u="none" strike="noStrike" kern="0" cap="none" spc="0" normalizeH="0" baseline="0" noProof="0" dirty="0">
                <a:ln>
                  <a:noFill/>
                </a:ln>
                <a:solidFill>
                  <a:srgbClr val="FF0000"/>
                </a:solidFill>
                <a:effectLst/>
                <a:uLnTx/>
                <a:uFillTx/>
                <a:latin typeface="+mj-lt"/>
                <a:ea typeface="+mj-ea"/>
                <a:cs typeface="+mj-cs"/>
              </a:rPr>
              <a:t>Unity Gain, 1GHz, High Speed Amplifier</a:t>
            </a:r>
          </a:p>
        </p:txBody>
      </p:sp>
      <p:sp>
        <p:nvSpPr>
          <p:cNvPr id="5" name="Text Box 15"/>
          <p:cNvSpPr txBox="1">
            <a:spLocks noChangeArrowheads="1"/>
          </p:cNvSpPr>
          <p:nvPr/>
        </p:nvSpPr>
        <p:spPr bwMode="auto">
          <a:xfrm>
            <a:off x="257175" y="4058211"/>
            <a:ext cx="3930650" cy="1643527"/>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ja-JP" sz="1400" dirty="0">
                <a:ea typeface="MS PGothic" charset="-128"/>
              </a:rPr>
              <a:t>Satellite</a:t>
            </a:r>
          </a:p>
          <a:p>
            <a:pPr marL="174625" indent="-174625" defTabSz="685800">
              <a:buSzPct val="120000"/>
              <a:buFontTx/>
              <a:buChar char="•"/>
              <a:tabLst>
                <a:tab pos="1714500" algn="ctr"/>
              </a:tabLst>
              <a:defRPr/>
            </a:pPr>
            <a:r>
              <a:rPr lang="en-US" altLang="ja-JP" sz="1400" dirty="0">
                <a:ea typeface="MS PGothic" charset="-128"/>
              </a:rPr>
              <a:t>Active Filters</a:t>
            </a:r>
          </a:p>
          <a:p>
            <a:pPr marL="174625" indent="-174625" defTabSz="685800">
              <a:buSzPct val="120000"/>
              <a:buFontTx/>
              <a:buChar char="•"/>
              <a:tabLst>
                <a:tab pos="1714500" algn="ctr"/>
              </a:tabLst>
              <a:defRPr/>
            </a:pPr>
            <a:r>
              <a:rPr lang="en-US" altLang="ja-JP" sz="1400" dirty="0">
                <a:ea typeface="MS PGothic" charset="-128"/>
              </a:rPr>
              <a:t>ADC Driver</a:t>
            </a:r>
          </a:p>
          <a:p>
            <a:pPr marL="174625" indent="-174625" defTabSz="685800">
              <a:buSzPct val="120000"/>
              <a:buFontTx/>
              <a:buChar char="•"/>
              <a:tabLst>
                <a:tab pos="1714500" algn="ctr"/>
              </a:tabLst>
              <a:defRPr/>
            </a:pPr>
            <a:r>
              <a:rPr lang="en-US" altLang="ja-JP" sz="1400" dirty="0">
                <a:ea typeface="MS PGothic" charset="-128"/>
              </a:rPr>
              <a:t>Medical – Ultrasound</a:t>
            </a:r>
          </a:p>
          <a:p>
            <a:pPr marL="174625" indent="-174625" defTabSz="685800" eaLnBrk="0" hangingPunct="0">
              <a:lnSpc>
                <a:spcPct val="110000"/>
              </a:lnSpc>
              <a:buSzPct val="120000"/>
              <a:buFontTx/>
              <a:buChar char="•"/>
              <a:tabLst>
                <a:tab pos="1714500" algn="ctr"/>
              </a:tabLst>
            </a:pPr>
            <a:r>
              <a:rPr lang="en-US" altLang="ja-JP" sz="1400" dirty="0">
                <a:ea typeface="MS PGothic" charset="-128"/>
                <a:sym typeface="Symbol" pitchFamily="18" charset="2"/>
              </a:rPr>
              <a:t>Gamma Camera</a:t>
            </a:r>
          </a:p>
          <a:p>
            <a:pPr marL="174625" indent="-174625" defTabSz="685800" eaLnBrk="0" hangingPunct="0">
              <a:lnSpc>
                <a:spcPct val="110000"/>
              </a:lnSpc>
              <a:buSzPct val="120000"/>
              <a:buFontTx/>
              <a:buChar char="•"/>
              <a:tabLst>
                <a:tab pos="1714500" algn="ctr"/>
              </a:tabLst>
            </a:pPr>
            <a:r>
              <a:rPr lang="en-US" altLang="ja-JP" sz="1400" dirty="0">
                <a:ea typeface="MS PGothic" charset="-128"/>
                <a:sym typeface="Symbol" pitchFamily="18" charset="2"/>
              </a:rPr>
              <a:t>RF/Telecom</a:t>
            </a:r>
          </a:p>
          <a:p>
            <a:pPr marL="177800" indent="-177800">
              <a:buFontTx/>
              <a:buChar char="•"/>
              <a:defRPr/>
            </a:pPr>
            <a:endParaRPr lang="en-US" altLang="ko-KR" sz="1400" dirty="0">
              <a:solidFill>
                <a:srgbClr val="000000"/>
              </a:solidFill>
            </a:endParaRPr>
          </a:p>
        </p:txBody>
      </p:sp>
      <p:sp>
        <p:nvSpPr>
          <p:cNvPr id="6" name="WordArt 52"/>
          <p:cNvSpPr>
            <a:spLocks noChangeArrowheads="1" noChangeShapeType="1" noTextEdit="1"/>
          </p:cNvSpPr>
          <p:nvPr/>
        </p:nvSpPr>
        <p:spPr bwMode="auto">
          <a:xfrm>
            <a:off x="327025" y="812800"/>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Text Box 15"/>
          <p:cNvSpPr txBox="1">
            <a:spLocks noChangeArrowheads="1"/>
          </p:cNvSpPr>
          <p:nvPr/>
        </p:nvSpPr>
        <p:spPr bwMode="auto">
          <a:xfrm>
            <a:off x="261938" y="5945188"/>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pPr>
            <a:r>
              <a:rPr lang="en-US" altLang="ja-JP" sz="1400" dirty="0">
                <a:ea typeface="MS PGothic" charset="-128"/>
              </a:rPr>
              <a:t>TID = 150kRad(Si)</a:t>
            </a:r>
          </a:p>
        </p:txBody>
      </p:sp>
      <p:sp>
        <p:nvSpPr>
          <p:cNvPr id="8" name="WordArt 51"/>
          <p:cNvSpPr>
            <a:spLocks noChangeArrowheads="1" noChangeShapeType="1" noTextEdit="1"/>
          </p:cNvSpPr>
          <p:nvPr/>
        </p:nvSpPr>
        <p:spPr bwMode="auto">
          <a:xfrm>
            <a:off x="306388" y="55832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9" name="Text Box 6"/>
          <p:cNvSpPr txBox="1">
            <a:spLocks noChangeArrowheads="1"/>
          </p:cNvSpPr>
          <p:nvPr/>
        </p:nvSpPr>
        <p:spPr bwMode="auto">
          <a:xfrm>
            <a:off x="203200" y="1110970"/>
            <a:ext cx="5128821" cy="2462213"/>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defRPr/>
            </a:pPr>
            <a:r>
              <a:rPr lang="en-US" altLang="ja-JP" sz="1400" dirty="0"/>
              <a:t>Unity Gain Stable </a:t>
            </a:r>
          </a:p>
          <a:p>
            <a:pPr marL="174625" indent="-174625" defTabSz="685800" eaLnBrk="0" hangingPunct="0">
              <a:buSzPct val="120000"/>
              <a:buFontTx/>
              <a:buChar char="•"/>
              <a:tabLst>
                <a:tab pos="1714500" algn="ctr"/>
              </a:tabLst>
              <a:defRPr/>
            </a:pPr>
            <a:r>
              <a:rPr lang="en-US" altLang="ja-JP" sz="1400" dirty="0">
                <a:sym typeface="Symbol" pitchFamily="18" charset="2"/>
              </a:rPr>
              <a:t>Bandwidth:		</a:t>
            </a:r>
            <a:r>
              <a:rPr lang="en-US" altLang="ja-JP" sz="1400" dirty="0">
                <a:solidFill>
                  <a:srgbClr val="FF0000"/>
                </a:solidFill>
                <a:sym typeface="Symbol" pitchFamily="18" charset="2"/>
              </a:rPr>
              <a:t>1 GHz </a:t>
            </a:r>
          </a:p>
          <a:p>
            <a:pPr marL="174625" indent="-174625" defTabSz="685800" eaLnBrk="0" hangingPunct="0">
              <a:buSzPct val="120000"/>
              <a:tabLst>
                <a:tab pos="1714500" algn="ctr"/>
              </a:tabLst>
              <a:defRPr/>
            </a:pPr>
            <a:r>
              <a:rPr lang="en-US" altLang="ja-JP" sz="1400" dirty="0">
                <a:solidFill>
                  <a:srgbClr val="FF0000"/>
                </a:solidFill>
                <a:sym typeface="Symbol" pitchFamily="18" charset="2"/>
              </a:rPr>
              <a:t>			</a:t>
            </a:r>
            <a:r>
              <a:rPr lang="en-US" altLang="ja-JP" sz="1400" dirty="0">
                <a:sym typeface="Symbol" pitchFamily="18" charset="2"/>
              </a:rPr>
              <a:t>(small signal unity gain)</a:t>
            </a:r>
          </a:p>
          <a:p>
            <a:pPr marL="174625" indent="-174625" defTabSz="685800" eaLnBrk="0" hangingPunct="0">
              <a:buSzPct val="120000"/>
              <a:buFontTx/>
              <a:buChar char="•"/>
              <a:tabLst>
                <a:tab pos="1714500" algn="ctr"/>
              </a:tabLst>
              <a:defRPr/>
            </a:pPr>
            <a:r>
              <a:rPr lang="en-US" altLang="ja-JP" sz="1400" dirty="0">
                <a:sym typeface="Symbol" pitchFamily="18" charset="2"/>
              </a:rPr>
              <a:t>0.01% Settling time:</a:t>
            </a:r>
            <a:r>
              <a:rPr lang="en-US" altLang="ja-JP" sz="1400" dirty="0">
                <a:solidFill>
                  <a:srgbClr val="FF0000"/>
                </a:solidFill>
                <a:sym typeface="Symbol" pitchFamily="18" charset="2"/>
              </a:rPr>
              <a:t>11ns</a:t>
            </a:r>
            <a:r>
              <a:rPr lang="en-US" altLang="ja-JP" sz="1400" dirty="0">
                <a:sym typeface="Symbol" pitchFamily="18" charset="2"/>
              </a:rPr>
              <a:t> (2V step)</a:t>
            </a:r>
          </a:p>
          <a:p>
            <a:pPr marL="174625" indent="-174625" defTabSz="685800" eaLnBrk="0" hangingPunct="0">
              <a:buSzPct val="120000"/>
              <a:buFontTx/>
              <a:buChar char="•"/>
              <a:tabLst>
                <a:tab pos="1714500" algn="ctr"/>
              </a:tabLst>
              <a:defRPr/>
            </a:pPr>
            <a:r>
              <a:rPr lang="en-US" altLang="ja-JP" sz="1400" dirty="0">
                <a:sym typeface="Symbol" pitchFamily="18" charset="2"/>
              </a:rPr>
              <a:t>Slew Rate:		</a:t>
            </a:r>
            <a:r>
              <a:rPr lang="en-US" altLang="ja-JP" sz="1400" dirty="0">
                <a:solidFill>
                  <a:srgbClr val="FF0000"/>
                </a:solidFill>
                <a:sym typeface="Symbol" pitchFamily="18" charset="2"/>
              </a:rPr>
              <a:t>800 V/</a:t>
            </a:r>
            <a:r>
              <a:rPr lang="el-GR" altLang="ja-JP" sz="1400" dirty="0">
                <a:solidFill>
                  <a:srgbClr val="FF0000"/>
                </a:solidFill>
                <a:sym typeface="Symbol" pitchFamily="18" charset="2"/>
              </a:rPr>
              <a:t>μ</a:t>
            </a:r>
            <a:r>
              <a:rPr lang="en-US" altLang="ja-JP" sz="1400" dirty="0">
                <a:solidFill>
                  <a:srgbClr val="FF0000"/>
                </a:solidFill>
                <a:sym typeface="Symbol" pitchFamily="18" charset="2"/>
              </a:rPr>
              <a:t>s</a:t>
            </a:r>
          </a:p>
          <a:p>
            <a:pPr marL="174625" indent="-174625" defTabSz="685800" eaLnBrk="0" hangingPunct="0">
              <a:buSzPct val="120000"/>
              <a:buFontTx/>
              <a:buChar char="•"/>
              <a:tabLst>
                <a:tab pos="1714500" algn="ctr"/>
              </a:tabLst>
              <a:defRPr/>
            </a:pPr>
            <a:r>
              <a:rPr lang="en-US" altLang="ja-JP" sz="1400" dirty="0">
                <a:sym typeface="Symbol" pitchFamily="18" charset="2"/>
              </a:rPr>
              <a:t>Voltage Noise:		</a:t>
            </a:r>
            <a:r>
              <a:rPr lang="en-US" altLang="ja-JP" sz="1400" dirty="0">
                <a:solidFill>
                  <a:srgbClr val="FF0000"/>
                </a:solidFill>
                <a:sym typeface="Symbol" pitchFamily="18" charset="2"/>
              </a:rPr>
              <a:t>2.4 </a:t>
            </a:r>
            <a:r>
              <a:rPr lang="en-US" altLang="ja-JP" sz="1400" dirty="0" err="1">
                <a:solidFill>
                  <a:srgbClr val="FF0000"/>
                </a:solidFill>
                <a:sym typeface="Symbol" pitchFamily="18" charset="2"/>
              </a:rPr>
              <a:t>nV</a:t>
            </a:r>
            <a:r>
              <a:rPr lang="en-US" altLang="ja-JP" sz="1400" dirty="0">
                <a:solidFill>
                  <a:srgbClr val="FF0000"/>
                </a:solidFill>
                <a:sym typeface="Symbol" pitchFamily="18" charset="2"/>
              </a:rPr>
              <a:t>/</a:t>
            </a:r>
            <a:r>
              <a:rPr lang="en-US" altLang="ja-JP" sz="1400" dirty="0" err="1">
                <a:solidFill>
                  <a:srgbClr val="FF0000"/>
                </a:solidFill>
                <a:sym typeface="Symbol" pitchFamily="18" charset="2"/>
              </a:rPr>
              <a:t>rtHz</a:t>
            </a:r>
            <a:endParaRPr lang="en-US" altLang="ja-JP" sz="1400" dirty="0">
              <a:solidFill>
                <a:srgbClr val="FF0000"/>
              </a:solidFill>
              <a:sym typeface="Symbol" pitchFamily="18" charset="2"/>
            </a:endParaRPr>
          </a:p>
          <a:p>
            <a:pPr marL="174625" indent="-174625" defTabSz="685800" eaLnBrk="0" hangingPunct="0">
              <a:buSzPct val="120000"/>
              <a:buFontTx/>
              <a:buChar char="•"/>
              <a:tabLst>
                <a:tab pos="1714500" algn="ctr"/>
              </a:tabLst>
              <a:defRPr/>
            </a:pPr>
            <a:r>
              <a:rPr lang="en-US" altLang="ja-JP" sz="1400" dirty="0">
                <a:sym typeface="Symbol" pitchFamily="18" charset="2"/>
              </a:rPr>
              <a:t>HD2 @ 10 MHz:  	</a:t>
            </a:r>
            <a:r>
              <a:rPr lang="en-US" altLang="ja-JP" sz="1400" dirty="0">
                <a:solidFill>
                  <a:srgbClr val="FF0000"/>
                </a:solidFill>
                <a:sym typeface="Symbol" pitchFamily="18" charset="2"/>
              </a:rPr>
              <a:t>-67 </a:t>
            </a:r>
            <a:r>
              <a:rPr lang="en-US" altLang="ja-JP" sz="1400" dirty="0" err="1">
                <a:solidFill>
                  <a:srgbClr val="FF0000"/>
                </a:solidFill>
                <a:sym typeface="Symbol" pitchFamily="18" charset="2"/>
              </a:rPr>
              <a:t>dBc</a:t>
            </a:r>
            <a:r>
              <a:rPr lang="en-US" altLang="ja-JP" sz="1400" dirty="0">
                <a:solidFill>
                  <a:srgbClr val="FF0000"/>
                </a:solidFill>
                <a:sym typeface="Symbol" pitchFamily="18" charset="2"/>
              </a:rPr>
              <a:t> </a:t>
            </a:r>
            <a:r>
              <a:rPr lang="en-US" altLang="ja-JP" sz="1400" dirty="0">
                <a:sym typeface="Symbol" pitchFamily="18" charset="2"/>
              </a:rPr>
              <a:t>(2Vpp into 100Ω load)</a:t>
            </a:r>
          </a:p>
          <a:p>
            <a:pPr marL="174625" indent="-174625" defTabSz="685800" eaLnBrk="0" hangingPunct="0">
              <a:buSzPct val="120000"/>
              <a:buFontTx/>
              <a:buChar char="•"/>
              <a:tabLst>
                <a:tab pos="1714500" algn="ctr"/>
              </a:tabLst>
              <a:defRPr/>
            </a:pPr>
            <a:r>
              <a:rPr lang="en-US" altLang="ja-JP" sz="1400" dirty="0">
                <a:sym typeface="Symbol" pitchFamily="18" charset="2"/>
              </a:rPr>
              <a:t>HD3 @ 10 MHz:  	</a:t>
            </a:r>
            <a:r>
              <a:rPr lang="en-US" altLang="ja-JP" sz="1400" dirty="0">
                <a:solidFill>
                  <a:srgbClr val="FF0000"/>
                </a:solidFill>
                <a:sym typeface="Symbol" pitchFamily="18" charset="2"/>
              </a:rPr>
              <a:t>-100 </a:t>
            </a:r>
            <a:r>
              <a:rPr lang="en-US" altLang="ja-JP" sz="1400" dirty="0" err="1">
                <a:solidFill>
                  <a:srgbClr val="FF0000"/>
                </a:solidFill>
                <a:sym typeface="Symbol" pitchFamily="18" charset="2"/>
              </a:rPr>
              <a:t>dBc</a:t>
            </a:r>
            <a:r>
              <a:rPr lang="en-US" altLang="ja-JP" sz="1400" dirty="0">
                <a:solidFill>
                  <a:srgbClr val="FF0000"/>
                </a:solidFill>
                <a:sym typeface="Symbol" pitchFamily="18" charset="2"/>
              </a:rPr>
              <a:t> </a:t>
            </a:r>
            <a:r>
              <a:rPr lang="en-US" altLang="ja-JP" sz="1400" dirty="0">
                <a:sym typeface="Symbol" pitchFamily="18" charset="2"/>
              </a:rPr>
              <a:t>(2Vpp into 100Ω load)</a:t>
            </a:r>
          </a:p>
          <a:p>
            <a:pPr marL="174625" indent="-174625" defTabSz="685800" eaLnBrk="0" hangingPunct="0">
              <a:buSzPct val="120000"/>
              <a:buFontTx/>
              <a:buChar char="•"/>
              <a:tabLst>
                <a:tab pos="1714500" algn="ctr"/>
              </a:tabLst>
              <a:defRPr/>
            </a:pPr>
            <a:r>
              <a:rPr lang="en-US" altLang="ko-KR" sz="1400" dirty="0">
                <a:sym typeface="Symbol" pitchFamily="18" charset="2"/>
              </a:rPr>
              <a:t>Power Supply:		</a:t>
            </a:r>
            <a:r>
              <a:rPr lang="en-US" altLang="ko-KR" sz="1400" dirty="0">
                <a:solidFill>
                  <a:srgbClr val="FF0000"/>
                </a:solidFill>
                <a:sym typeface="Symbol" pitchFamily="18" charset="2"/>
              </a:rPr>
              <a:t>2.7V to 5V</a:t>
            </a:r>
            <a:endParaRPr lang="en-US" altLang="ja-JP" sz="1400" dirty="0"/>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Available in 10-pin Ceramic FP (U) Package</a:t>
            </a:r>
          </a:p>
        </p:txBody>
      </p:sp>
      <p:sp>
        <p:nvSpPr>
          <p:cNvPr id="10" name="WordArt 51"/>
          <p:cNvSpPr>
            <a:spLocks noChangeArrowheads="1" noChangeShapeType="1" noTextEdit="1"/>
          </p:cNvSpPr>
          <p:nvPr/>
        </p:nvSpPr>
        <p:spPr bwMode="auto">
          <a:xfrm>
            <a:off x="301625" y="37147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3"/>
          <p:cNvSpPr>
            <a:spLocks noChangeArrowheads="1" noChangeShapeType="1" noTextEdit="1"/>
          </p:cNvSpPr>
          <p:nvPr/>
        </p:nvSpPr>
        <p:spPr bwMode="auto">
          <a:xfrm>
            <a:off x="5343525" y="8318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Rectangle 8"/>
          <p:cNvSpPr>
            <a:spLocks noChangeArrowheads="1"/>
          </p:cNvSpPr>
          <p:nvPr/>
        </p:nvSpPr>
        <p:spPr bwMode="auto">
          <a:xfrm>
            <a:off x="5246688" y="1120775"/>
            <a:ext cx="3886200"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altLang="ja-JP" sz="1400" dirty="0">
                <a:ea typeface="MS PGothic" charset="-128"/>
              </a:rPr>
              <a:t>Hi</a:t>
            </a:r>
            <a:r>
              <a:rPr lang="en-US" sz="1400" dirty="0">
                <a:solidFill>
                  <a:srgbClr val="000000"/>
                </a:solidFill>
                <a:sym typeface="Symbol" pitchFamily="18" charset="2"/>
              </a:rPr>
              <a:t>ghest bandwidth and fastest settling time op amp available</a:t>
            </a:r>
          </a:p>
          <a:p>
            <a:pPr marL="174625" indent="-174625" defTabSz="685800">
              <a:buSzPct val="120000"/>
              <a:buFontTx/>
              <a:buChar char="•"/>
              <a:tabLst>
                <a:tab pos="1714500" algn="ctr"/>
              </a:tabLst>
            </a:pPr>
            <a:r>
              <a:rPr lang="en-US" altLang="ja-JP" sz="1400" dirty="0" err="1">
                <a:ea typeface="MS PGothic" charset="-128"/>
              </a:rPr>
              <a:t>BiCOM</a:t>
            </a:r>
            <a:r>
              <a:rPr lang="en-US" altLang="ja-JP" sz="1400" dirty="0">
                <a:ea typeface="MS PGothic" charset="-128"/>
              </a:rPr>
              <a:t>-III Process technology</a:t>
            </a:r>
          </a:p>
          <a:p>
            <a:pPr marL="174625" lvl="1" indent="-174625" defTabSz="685800">
              <a:buSzPct val="120000"/>
              <a:buFontTx/>
              <a:buChar char="•"/>
              <a:tabLst>
                <a:tab pos="1714500" algn="ctr"/>
              </a:tabLst>
              <a:defRPr/>
            </a:pPr>
            <a:r>
              <a:rPr lang="en-US" altLang="ja-JP" sz="1400" dirty="0">
                <a:solidFill>
                  <a:srgbClr val="000000"/>
                </a:solidFill>
              </a:rPr>
              <a:t>QML-V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 </a:t>
            </a:r>
            <a:r>
              <a:rPr lang="en-US" sz="1400" dirty="0">
                <a:solidFill>
                  <a:srgbClr val="000000"/>
                </a:solidFill>
                <a:sym typeface="Symbol" pitchFamily="18" charset="2"/>
              </a:rPr>
              <a:t>5962-0721901VHA </a:t>
            </a:r>
            <a:endParaRPr lang="en-US" altLang="ja-JP" sz="1400" dirty="0">
              <a:ea typeface="MS PGothic" charset="-128"/>
            </a:endParaRPr>
          </a:p>
          <a:p>
            <a:pPr marL="174625" indent="-174625" defTabSz="685800">
              <a:buSzPct val="120000"/>
              <a:tabLst>
                <a:tab pos="1714500" algn="ctr"/>
              </a:tabLst>
            </a:pPr>
            <a:endParaRPr lang="en-US" altLang="ja-JP" sz="1400" dirty="0">
              <a:ea typeface="MS PGothic" charset="-128"/>
            </a:endParaRPr>
          </a:p>
        </p:txBody>
      </p:sp>
      <p:sp>
        <p:nvSpPr>
          <p:cNvPr id="15" name="Text Box 25"/>
          <p:cNvSpPr txBox="1">
            <a:spLocks noChangeArrowheads="1"/>
          </p:cNvSpPr>
          <p:nvPr/>
        </p:nvSpPr>
        <p:spPr bwMode="auto">
          <a:xfrm>
            <a:off x="4584635" y="6049365"/>
            <a:ext cx="3387790" cy="307777"/>
          </a:xfrm>
          <a:prstGeom prst="rect">
            <a:avLst/>
          </a:prstGeom>
          <a:noFill/>
          <a:ln w="9525">
            <a:noFill/>
            <a:miter lim="800000"/>
            <a:headEnd/>
            <a:tailEnd/>
          </a:ln>
          <a:effectLst/>
        </p:spPr>
        <p:txBody>
          <a:bodyPr wrap="square">
            <a:spAutoFit/>
          </a:bodyPr>
          <a:lstStyle/>
          <a:p>
            <a:pPr algn="ctr">
              <a:spcBef>
                <a:spcPct val="50000"/>
              </a:spcBef>
            </a:pPr>
            <a:r>
              <a:rPr lang="en-US" sz="1400" b="1" dirty="0">
                <a:solidFill>
                  <a:srgbClr val="006600"/>
                </a:solidFill>
              </a:rPr>
              <a:t>ADS5500 Drive Circuit</a:t>
            </a:r>
          </a:p>
        </p:txBody>
      </p:sp>
      <p:pic>
        <p:nvPicPr>
          <p:cNvPr id="16" name="Picture 30"/>
          <p:cNvPicPr>
            <a:picLocks noChangeAspect="1" noChangeArrowheads="1"/>
          </p:cNvPicPr>
          <p:nvPr/>
        </p:nvPicPr>
        <p:blipFill>
          <a:blip r:embed="rId3" cstate="screen"/>
          <a:srcRect/>
          <a:stretch>
            <a:fillRect/>
          </a:stretch>
        </p:blipFill>
        <p:spPr bwMode="auto">
          <a:xfrm>
            <a:off x="3562350" y="3708123"/>
            <a:ext cx="5373688" cy="2479951"/>
          </a:xfrm>
          <a:prstGeom prst="rect">
            <a:avLst/>
          </a:prstGeom>
          <a:noFill/>
          <a:ln w="9525">
            <a:noFill/>
            <a:miter lim="800000"/>
            <a:headEnd/>
            <a:tailEnd/>
          </a:ln>
          <a:effectLst/>
        </p:spPr>
      </p:pic>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8"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 Determination &amp; Control System</a:t>
            </a:r>
          </a:p>
        </p:txBody>
      </p:sp>
      <p:sp>
        <p:nvSpPr>
          <p:cNvPr id="4" name="Slide Number Placeholder 3"/>
          <p:cNvSpPr>
            <a:spLocks noGrp="1"/>
          </p:cNvSpPr>
          <p:nvPr>
            <p:ph type="sldNum" sz="quarter" idx="10"/>
          </p:nvPr>
        </p:nvSpPr>
        <p:spPr/>
        <p:txBody>
          <a:bodyPr/>
          <a:lstStyle/>
          <a:p>
            <a:fld id="{B0501D11-0227-4FF5-B7E4-0C8C175F9C66}" type="slidenum">
              <a:rPr lang="en-US" smtClean="0"/>
              <a:pPr/>
              <a:t>5</a:t>
            </a:fld>
            <a:endParaRPr lang="en-US"/>
          </a:p>
        </p:txBody>
      </p:sp>
      <p:grpSp>
        <p:nvGrpSpPr>
          <p:cNvPr id="76" name="Group 75"/>
          <p:cNvGrpSpPr/>
          <p:nvPr/>
        </p:nvGrpSpPr>
        <p:grpSpPr>
          <a:xfrm>
            <a:off x="457201" y="847725"/>
            <a:ext cx="8324849" cy="5426406"/>
            <a:chOff x="704851" y="371577"/>
            <a:chExt cx="8143874" cy="6978879"/>
          </a:xfrm>
        </p:grpSpPr>
        <p:sp>
          <p:nvSpPr>
            <p:cNvPr id="12" name="Rounded Rectangle 6"/>
            <p:cNvSpPr/>
            <p:nvPr/>
          </p:nvSpPr>
          <p:spPr bwMode="auto">
            <a:xfrm>
              <a:off x="3846002" y="866775"/>
              <a:ext cx="2269048" cy="5867400"/>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3" name="Rounded Rectangle 6">
              <a:hlinkClick r:id="rId3" action="ppaction://hlinksldjump"/>
            </p:cNvPr>
            <p:cNvSpPr/>
            <p:nvPr/>
          </p:nvSpPr>
          <p:spPr bwMode="auto">
            <a:xfrm>
              <a:off x="704851" y="1390752"/>
              <a:ext cx="1053572"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Star Sensor</a:t>
              </a:r>
            </a:p>
          </p:txBody>
        </p:sp>
        <p:sp>
          <p:nvSpPr>
            <p:cNvPr id="14" name="Rounded Rectangle 6">
              <a:hlinkClick r:id="rId4" action="ppaction://hlinksldjump"/>
            </p:cNvPr>
            <p:cNvSpPr/>
            <p:nvPr/>
          </p:nvSpPr>
          <p:spPr bwMode="auto">
            <a:xfrm>
              <a:off x="723901" y="2448027"/>
              <a:ext cx="1034522"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Horizon Sensor</a:t>
              </a:r>
            </a:p>
          </p:txBody>
        </p:sp>
        <p:sp>
          <p:nvSpPr>
            <p:cNvPr id="15" name="Rounded Rectangle 6">
              <a:hlinkClick r:id="rId5" action="ppaction://hlinksldjump"/>
            </p:cNvPr>
            <p:cNvSpPr/>
            <p:nvPr/>
          </p:nvSpPr>
          <p:spPr bwMode="auto">
            <a:xfrm>
              <a:off x="714375" y="3524352"/>
              <a:ext cx="1044047"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Accelerometer</a:t>
              </a:r>
            </a:p>
          </p:txBody>
        </p:sp>
        <p:sp>
          <p:nvSpPr>
            <p:cNvPr id="16" name="Rounded Rectangle 6">
              <a:hlinkClick r:id="rId6" action="ppaction://hlinksldjump"/>
            </p:cNvPr>
            <p:cNvSpPr/>
            <p:nvPr/>
          </p:nvSpPr>
          <p:spPr bwMode="auto">
            <a:xfrm>
              <a:off x="714376" y="371577"/>
              <a:ext cx="1053572"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Sun Sensor</a:t>
              </a:r>
            </a:p>
            <a:p>
              <a:pPr algn="ctr">
                <a:defRPr/>
              </a:pPr>
              <a:endParaRPr lang="en-US" sz="1400" b="1" dirty="0">
                <a:solidFill>
                  <a:srgbClr val="000000"/>
                </a:solidFill>
              </a:endParaRPr>
            </a:p>
          </p:txBody>
        </p:sp>
        <p:sp>
          <p:nvSpPr>
            <p:cNvPr id="17" name="Rounded Rectangle 6">
              <a:hlinkClick r:id="rId7" action="ppaction://hlinksldjump"/>
            </p:cNvPr>
            <p:cNvSpPr/>
            <p:nvPr/>
          </p:nvSpPr>
          <p:spPr bwMode="auto">
            <a:xfrm>
              <a:off x="714375" y="4581627"/>
              <a:ext cx="1044047"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Magneto meter</a:t>
              </a:r>
            </a:p>
          </p:txBody>
        </p:sp>
        <p:sp>
          <p:nvSpPr>
            <p:cNvPr id="18" name="Rounded Rectangle 6">
              <a:hlinkClick r:id="rId8" action="ppaction://hlinksldjump"/>
            </p:cNvPr>
            <p:cNvSpPr/>
            <p:nvPr/>
          </p:nvSpPr>
          <p:spPr bwMode="auto">
            <a:xfrm>
              <a:off x="714374" y="5591277"/>
              <a:ext cx="103452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Gyro Sensor</a:t>
              </a:r>
            </a:p>
          </p:txBody>
        </p:sp>
        <p:sp>
          <p:nvSpPr>
            <p:cNvPr id="19" name="Rounded Rectangle 6"/>
            <p:cNvSpPr/>
            <p:nvPr/>
          </p:nvSpPr>
          <p:spPr bwMode="auto">
            <a:xfrm>
              <a:off x="2085974" y="600178"/>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0" name="Rounded Rectangle 6"/>
            <p:cNvSpPr/>
            <p:nvPr/>
          </p:nvSpPr>
          <p:spPr bwMode="auto">
            <a:xfrm>
              <a:off x="2085974" y="1571728"/>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1" name="Rounded Rectangle 6"/>
            <p:cNvSpPr/>
            <p:nvPr/>
          </p:nvSpPr>
          <p:spPr bwMode="auto">
            <a:xfrm>
              <a:off x="2085974" y="2657578"/>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2" name="Rounded Rectangle 6"/>
            <p:cNvSpPr/>
            <p:nvPr/>
          </p:nvSpPr>
          <p:spPr bwMode="auto">
            <a:xfrm>
              <a:off x="2085974" y="3705328"/>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3" name="Rounded Rectangle 6"/>
            <p:cNvSpPr/>
            <p:nvPr/>
          </p:nvSpPr>
          <p:spPr bwMode="auto">
            <a:xfrm>
              <a:off x="2095499" y="4772128"/>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4" name="Rounded Rectangle 6"/>
            <p:cNvSpPr/>
            <p:nvPr/>
          </p:nvSpPr>
          <p:spPr bwMode="auto">
            <a:xfrm>
              <a:off x="2095499" y="5772253"/>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7" name="Rounded Rectangle 6">
              <a:hlinkClick r:id="rId9" action="ppaction://hlinksldjump"/>
            </p:cNvPr>
            <p:cNvSpPr/>
            <p:nvPr/>
          </p:nvSpPr>
          <p:spPr bwMode="auto">
            <a:xfrm>
              <a:off x="742951" y="6562827"/>
              <a:ext cx="996422"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GPS</a:t>
              </a:r>
            </a:p>
          </p:txBody>
        </p:sp>
        <p:sp>
          <p:nvSpPr>
            <p:cNvPr id="28" name="Rounded Rectangle 6"/>
            <p:cNvSpPr/>
            <p:nvPr/>
          </p:nvSpPr>
          <p:spPr bwMode="auto">
            <a:xfrm>
              <a:off x="2085974" y="6743803"/>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9" name="Rounded Rectangle 6"/>
            <p:cNvSpPr/>
            <p:nvPr/>
          </p:nvSpPr>
          <p:spPr bwMode="auto">
            <a:xfrm>
              <a:off x="6638925" y="2190749"/>
              <a:ext cx="2209800" cy="2066925"/>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Actuator Electronics</a:t>
              </a:r>
              <a:endParaRPr lang="en-US" sz="1400" dirty="0">
                <a:solidFill>
                  <a:srgbClr val="FF0000"/>
                </a:solidFill>
              </a:endParaRPr>
            </a:p>
            <a:p>
              <a:pPr algn="ctr">
                <a:defRPr/>
              </a:pPr>
              <a:endParaRPr lang="en-US" sz="1400" b="1" dirty="0">
                <a:solidFill>
                  <a:srgbClr val="000000"/>
                </a:solidFill>
              </a:endParaRPr>
            </a:p>
          </p:txBody>
        </p:sp>
        <p:sp>
          <p:nvSpPr>
            <p:cNvPr id="30" name="Rounded Rectangle 6"/>
            <p:cNvSpPr/>
            <p:nvPr/>
          </p:nvSpPr>
          <p:spPr bwMode="auto">
            <a:xfrm>
              <a:off x="7067549" y="4638675"/>
              <a:ext cx="1362075" cy="1400176"/>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Actuator s</a:t>
              </a:r>
              <a:endParaRPr lang="en-US" sz="1400" dirty="0">
                <a:solidFill>
                  <a:srgbClr val="FF0000"/>
                </a:solidFill>
              </a:endParaRPr>
            </a:p>
          </p:txBody>
        </p:sp>
        <p:cxnSp>
          <p:nvCxnSpPr>
            <p:cNvPr id="32" name="Straight Arrow Connector 31"/>
            <p:cNvCxnSpPr>
              <a:stCxn id="29" idx="1"/>
            </p:cNvCxnSpPr>
            <p:nvPr/>
          </p:nvCxnSpPr>
          <p:spPr>
            <a:xfrm rot="10800000" flipV="1">
              <a:off x="6076951" y="3224211"/>
              <a:ext cx="561975" cy="4763"/>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9" idx="2"/>
              <a:endCxn id="30" idx="0"/>
            </p:cNvCxnSpPr>
            <p:nvPr/>
          </p:nvCxnSpPr>
          <p:spPr>
            <a:xfrm rot="16200000" flipH="1">
              <a:off x="7555706" y="4445793"/>
              <a:ext cx="381001" cy="476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3"/>
            </p:cNvCxnSpPr>
            <p:nvPr/>
          </p:nvCxnSpPr>
          <p:spPr>
            <a:xfrm flipV="1">
              <a:off x="3200400" y="1771650"/>
              <a:ext cx="647700" cy="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1" idx="3"/>
            </p:cNvCxnSpPr>
            <p:nvPr/>
          </p:nvCxnSpPr>
          <p:spPr>
            <a:xfrm>
              <a:off x="3200400" y="2857552"/>
              <a:ext cx="628650" cy="94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190875" y="3895725"/>
              <a:ext cx="647700" cy="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200400" y="4962525"/>
              <a:ext cx="647700" cy="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190875" y="5962650"/>
              <a:ext cx="647700" cy="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hape 54"/>
            <p:cNvCxnSpPr/>
            <p:nvPr/>
          </p:nvCxnSpPr>
          <p:spPr>
            <a:xfrm>
              <a:off x="3190875" y="790575"/>
              <a:ext cx="695325" cy="6858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4"/>
            <p:cNvCxnSpPr/>
            <p:nvPr/>
          </p:nvCxnSpPr>
          <p:spPr>
            <a:xfrm flipV="1">
              <a:off x="3200400" y="6353175"/>
              <a:ext cx="657225" cy="6477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Line 23"/>
            <p:cNvSpPr>
              <a:spLocks noChangeShapeType="1"/>
            </p:cNvSpPr>
            <p:nvPr/>
          </p:nvSpPr>
          <p:spPr bwMode="auto">
            <a:xfrm>
              <a:off x="1769607" y="1797865"/>
              <a:ext cx="335418" cy="2360"/>
            </a:xfrm>
            <a:prstGeom prst="line">
              <a:avLst/>
            </a:prstGeom>
            <a:noFill/>
            <a:ln w="28575">
              <a:solidFill>
                <a:schemeClr val="tx1"/>
              </a:solidFill>
              <a:round/>
              <a:headEnd/>
              <a:tailEnd type="triangle" w="med" len="med"/>
            </a:ln>
          </p:spPr>
          <p:txBody>
            <a:bodyPr/>
            <a:lstStyle/>
            <a:p>
              <a:endParaRPr lang="en-US"/>
            </a:p>
          </p:txBody>
        </p:sp>
        <p:sp>
          <p:nvSpPr>
            <p:cNvPr id="70" name="Line 23"/>
            <p:cNvSpPr>
              <a:spLocks noChangeShapeType="1"/>
            </p:cNvSpPr>
            <p:nvPr/>
          </p:nvSpPr>
          <p:spPr bwMode="auto">
            <a:xfrm>
              <a:off x="1750557" y="2845615"/>
              <a:ext cx="335418" cy="2360"/>
            </a:xfrm>
            <a:prstGeom prst="line">
              <a:avLst/>
            </a:prstGeom>
            <a:noFill/>
            <a:ln w="28575">
              <a:solidFill>
                <a:schemeClr val="tx1"/>
              </a:solidFill>
              <a:round/>
              <a:headEnd/>
              <a:tailEnd type="triangle" w="med" len="med"/>
            </a:ln>
          </p:spPr>
          <p:txBody>
            <a:bodyPr/>
            <a:lstStyle/>
            <a:p>
              <a:endParaRPr lang="en-US"/>
            </a:p>
          </p:txBody>
        </p:sp>
        <p:sp>
          <p:nvSpPr>
            <p:cNvPr id="71" name="Line 23"/>
            <p:cNvSpPr>
              <a:spLocks noChangeShapeType="1"/>
            </p:cNvSpPr>
            <p:nvPr/>
          </p:nvSpPr>
          <p:spPr bwMode="auto">
            <a:xfrm>
              <a:off x="1779132" y="788215"/>
              <a:ext cx="335418" cy="2360"/>
            </a:xfrm>
            <a:prstGeom prst="line">
              <a:avLst/>
            </a:prstGeom>
            <a:noFill/>
            <a:ln w="28575">
              <a:solidFill>
                <a:schemeClr val="tx1"/>
              </a:solidFill>
              <a:round/>
              <a:headEnd/>
              <a:tailEnd type="triangle" w="med" len="med"/>
            </a:ln>
          </p:spPr>
          <p:txBody>
            <a:bodyPr/>
            <a:lstStyle/>
            <a:p>
              <a:endParaRPr lang="en-US"/>
            </a:p>
          </p:txBody>
        </p:sp>
        <p:sp>
          <p:nvSpPr>
            <p:cNvPr id="72" name="Line 23"/>
            <p:cNvSpPr>
              <a:spLocks noChangeShapeType="1"/>
            </p:cNvSpPr>
            <p:nvPr/>
          </p:nvSpPr>
          <p:spPr bwMode="auto">
            <a:xfrm>
              <a:off x="1760082" y="3893365"/>
              <a:ext cx="335418" cy="2360"/>
            </a:xfrm>
            <a:prstGeom prst="line">
              <a:avLst/>
            </a:prstGeom>
            <a:noFill/>
            <a:ln w="28575">
              <a:solidFill>
                <a:schemeClr val="tx1"/>
              </a:solidFill>
              <a:round/>
              <a:headEnd/>
              <a:tailEnd type="triangle" w="med" len="med"/>
            </a:ln>
          </p:spPr>
          <p:txBody>
            <a:bodyPr/>
            <a:lstStyle/>
            <a:p>
              <a:endParaRPr lang="en-US"/>
            </a:p>
          </p:txBody>
        </p:sp>
        <p:sp>
          <p:nvSpPr>
            <p:cNvPr id="73" name="Line 23"/>
            <p:cNvSpPr>
              <a:spLocks noChangeShapeType="1"/>
            </p:cNvSpPr>
            <p:nvPr/>
          </p:nvSpPr>
          <p:spPr bwMode="auto">
            <a:xfrm>
              <a:off x="1769607" y="4950640"/>
              <a:ext cx="335418" cy="2360"/>
            </a:xfrm>
            <a:prstGeom prst="line">
              <a:avLst/>
            </a:prstGeom>
            <a:noFill/>
            <a:ln w="28575">
              <a:solidFill>
                <a:schemeClr val="tx1"/>
              </a:solidFill>
              <a:round/>
              <a:headEnd/>
              <a:tailEnd type="triangle" w="med" len="med"/>
            </a:ln>
          </p:spPr>
          <p:txBody>
            <a:bodyPr/>
            <a:lstStyle/>
            <a:p>
              <a:endParaRPr lang="en-US"/>
            </a:p>
          </p:txBody>
        </p:sp>
        <p:sp>
          <p:nvSpPr>
            <p:cNvPr id="74" name="Line 23"/>
            <p:cNvSpPr>
              <a:spLocks noChangeShapeType="1"/>
            </p:cNvSpPr>
            <p:nvPr/>
          </p:nvSpPr>
          <p:spPr bwMode="auto">
            <a:xfrm>
              <a:off x="1760082" y="5969815"/>
              <a:ext cx="335418" cy="2360"/>
            </a:xfrm>
            <a:prstGeom prst="line">
              <a:avLst/>
            </a:prstGeom>
            <a:noFill/>
            <a:ln w="28575">
              <a:solidFill>
                <a:schemeClr val="tx1"/>
              </a:solidFill>
              <a:round/>
              <a:headEnd/>
              <a:tailEnd type="triangle" w="med" len="med"/>
            </a:ln>
          </p:spPr>
          <p:txBody>
            <a:bodyPr/>
            <a:lstStyle/>
            <a:p>
              <a:endParaRPr lang="en-US"/>
            </a:p>
          </p:txBody>
        </p:sp>
        <p:sp>
          <p:nvSpPr>
            <p:cNvPr id="75" name="Line 23"/>
            <p:cNvSpPr>
              <a:spLocks noChangeShapeType="1"/>
            </p:cNvSpPr>
            <p:nvPr/>
          </p:nvSpPr>
          <p:spPr bwMode="auto">
            <a:xfrm>
              <a:off x="1750557" y="6941365"/>
              <a:ext cx="335418" cy="2360"/>
            </a:xfrm>
            <a:prstGeom prst="line">
              <a:avLst/>
            </a:prstGeom>
            <a:noFill/>
            <a:ln w="28575">
              <a:solidFill>
                <a:schemeClr val="tx1"/>
              </a:solidFill>
              <a:round/>
              <a:headEnd/>
              <a:tailEnd type="triangle" w="med" len="med"/>
            </a:ln>
          </p:spPr>
          <p:txBody>
            <a:bodyPr/>
            <a:lstStyle/>
            <a:p>
              <a:endParaRPr lang="en-US"/>
            </a:p>
          </p:txBody>
        </p:sp>
      </p:grpSp>
      <p:sp>
        <p:nvSpPr>
          <p:cNvPr id="38" name="U-Turn Arrow 37">
            <a:hlinkClick r:id="rId10" action="ppaction://hlinksldjump"/>
          </p:cNvPr>
          <p:cNvSpPr/>
          <p:nvPr/>
        </p:nvSpPr>
        <p:spPr>
          <a:xfrm>
            <a:off x="8201025" y="5924550"/>
            <a:ext cx="400050"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lvl="0">
              <a:defRPr/>
            </a:pPr>
            <a:r>
              <a:rPr lang="en-US" sz="3200" b="1" kern="0" dirty="0">
                <a:solidFill>
                  <a:srgbClr val="FF0000"/>
                </a:solidFill>
                <a:latin typeface="+mj-lt"/>
                <a:ea typeface="+mj-ea"/>
                <a:cs typeface="+mj-cs"/>
              </a:rPr>
              <a:t>LMH6628QML</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a:t>
            </a:r>
            <a:r>
              <a:rPr lang="en-US" b="1" kern="0" dirty="0">
                <a:solidFill>
                  <a:srgbClr val="FF0000"/>
                </a:solidFill>
                <a:latin typeface="+mj-lt"/>
                <a:ea typeface="+mj-ea"/>
                <a:cs typeface="+mj-cs"/>
              </a:rPr>
              <a:t>Dual Wideband Video Operational Amplifier</a:t>
            </a:r>
          </a:p>
        </p:txBody>
      </p:sp>
      <p:sp>
        <p:nvSpPr>
          <p:cNvPr id="5" name="Text Box 15"/>
          <p:cNvSpPr txBox="1">
            <a:spLocks noChangeArrowheads="1"/>
          </p:cNvSpPr>
          <p:nvPr/>
        </p:nvSpPr>
        <p:spPr bwMode="auto">
          <a:xfrm>
            <a:off x="266700" y="4606005"/>
            <a:ext cx="3930650" cy="954107"/>
          </a:xfrm>
          <a:prstGeom prst="rect">
            <a:avLst/>
          </a:prstGeom>
          <a:noFill/>
          <a:ln w="3175">
            <a:noFill/>
            <a:miter lim="800000"/>
            <a:headEnd/>
            <a:tailEnd/>
          </a:ln>
        </p:spPr>
        <p:txBody>
          <a:bodyPr wrap="square" lIns="45720" rIns="45720" anchor="ctr">
            <a:spAutoFit/>
          </a:bodyPr>
          <a:lstStyle/>
          <a:p>
            <a:pPr marL="174625" indent="-174625" defTabSz="685800">
              <a:buSzPct val="120000"/>
              <a:buFontTx/>
              <a:buChar char="•"/>
              <a:tabLst>
                <a:tab pos="1714500" algn="ctr"/>
              </a:tabLst>
              <a:defRPr/>
            </a:pPr>
            <a:r>
              <a:rPr lang="en-US" altLang="ko-KR" sz="1400" dirty="0"/>
              <a:t>Satellite</a:t>
            </a:r>
          </a:p>
          <a:p>
            <a:pPr marL="174625" indent="-174625" defTabSz="685800">
              <a:buSzPct val="120000"/>
              <a:buFontTx/>
              <a:buChar char="•"/>
              <a:tabLst>
                <a:tab pos="1714500" algn="ctr"/>
              </a:tabLst>
              <a:defRPr/>
            </a:pPr>
            <a:r>
              <a:rPr lang="en-US" altLang="ko-KR" sz="1400" dirty="0"/>
              <a:t>Wide Dynamic-Range IF Amplifiers</a:t>
            </a:r>
          </a:p>
          <a:p>
            <a:pPr marL="174625" indent="-174625" defTabSz="685800">
              <a:buSzPct val="120000"/>
              <a:buFontTx/>
              <a:buChar char="•"/>
              <a:tabLst>
                <a:tab pos="1714500" algn="ctr"/>
              </a:tabLst>
              <a:defRPr/>
            </a:pPr>
            <a:r>
              <a:rPr lang="en-US" altLang="ko-KR" sz="1400" dirty="0"/>
              <a:t>Radar/communication Receivers</a:t>
            </a:r>
          </a:p>
          <a:p>
            <a:pPr marL="174625" indent="-174625" defTabSz="685800">
              <a:buSzPct val="120000"/>
              <a:buFontTx/>
              <a:buChar char="•"/>
              <a:tabLst>
                <a:tab pos="1714500" algn="ctr"/>
              </a:tabLst>
              <a:defRPr/>
            </a:pPr>
            <a:r>
              <a:rPr lang="en-US" altLang="ko-KR" sz="1400" dirty="0"/>
              <a:t>High-Speed dual Op-Amp </a:t>
            </a:r>
          </a:p>
        </p:txBody>
      </p:sp>
      <p:sp>
        <p:nvSpPr>
          <p:cNvPr id="6" name="WordArt 52"/>
          <p:cNvSpPr>
            <a:spLocks noChangeArrowheads="1" noChangeShapeType="1" noTextEdit="1"/>
          </p:cNvSpPr>
          <p:nvPr/>
        </p:nvSpPr>
        <p:spPr bwMode="auto">
          <a:xfrm>
            <a:off x="327025" y="81280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Text Box 15"/>
          <p:cNvSpPr txBox="1">
            <a:spLocks noChangeArrowheads="1"/>
          </p:cNvSpPr>
          <p:nvPr/>
        </p:nvSpPr>
        <p:spPr bwMode="auto">
          <a:xfrm>
            <a:off x="261938" y="5945188"/>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TID = 300kRad(Si)</a:t>
            </a:r>
          </a:p>
        </p:txBody>
      </p:sp>
      <p:sp>
        <p:nvSpPr>
          <p:cNvPr id="8" name="WordArt 51"/>
          <p:cNvSpPr>
            <a:spLocks noChangeArrowheads="1" noChangeShapeType="1" noTextEdit="1"/>
          </p:cNvSpPr>
          <p:nvPr/>
        </p:nvSpPr>
        <p:spPr bwMode="auto">
          <a:xfrm>
            <a:off x="306388" y="55832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10" name="WordArt 51"/>
          <p:cNvSpPr>
            <a:spLocks noChangeArrowheads="1" noChangeShapeType="1" noTextEdit="1"/>
          </p:cNvSpPr>
          <p:nvPr/>
        </p:nvSpPr>
        <p:spPr bwMode="auto">
          <a:xfrm>
            <a:off x="301625" y="42862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3"/>
          <p:cNvSpPr>
            <a:spLocks noChangeArrowheads="1" noChangeShapeType="1" noTextEdit="1"/>
          </p:cNvSpPr>
          <p:nvPr/>
        </p:nvSpPr>
        <p:spPr bwMode="auto">
          <a:xfrm>
            <a:off x="5343525" y="8318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Rectangle 8"/>
          <p:cNvSpPr>
            <a:spLocks noChangeArrowheads="1"/>
          </p:cNvSpPr>
          <p:nvPr/>
        </p:nvSpPr>
        <p:spPr bwMode="auto">
          <a:xfrm>
            <a:off x="5246688" y="1120775"/>
            <a:ext cx="3707307"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sz="1400" dirty="0">
                <a:solidFill>
                  <a:srgbClr val="000000"/>
                </a:solidFill>
              </a:rPr>
              <a:t>High Speed</a:t>
            </a:r>
          </a:p>
          <a:p>
            <a:pPr marL="174625" indent="-174625" defTabSz="685800" eaLnBrk="0" hangingPunct="0">
              <a:buSzPct val="120000"/>
              <a:buFontTx/>
              <a:buChar char="•"/>
              <a:tabLst>
                <a:tab pos="1714500" algn="ctr"/>
              </a:tabLst>
            </a:pPr>
            <a:r>
              <a:rPr lang="en-US" sz="1400" dirty="0">
                <a:solidFill>
                  <a:srgbClr val="000000"/>
                </a:solidFill>
              </a:rPr>
              <a:t>Low distortion</a:t>
            </a:r>
          </a:p>
          <a:p>
            <a:pPr marL="174625" indent="-174625" defTabSz="685800" eaLnBrk="0" hangingPunct="0">
              <a:buSzPct val="120000"/>
              <a:buFontTx/>
              <a:buChar char="•"/>
              <a:tabLst>
                <a:tab pos="1714500" algn="ctr"/>
              </a:tabLst>
            </a:pPr>
            <a:r>
              <a:rPr lang="en-US" altLang="ja-JP" sz="1400" dirty="0">
                <a:solidFill>
                  <a:srgbClr val="000000"/>
                </a:solidFill>
              </a:rPr>
              <a:t>RHA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 </a:t>
            </a:r>
            <a:r>
              <a:rPr lang="en-US" sz="1400" dirty="0">
                <a:solidFill>
                  <a:srgbClr val="000000"/>
                </a:solidFill>
                <a:sym typeface="Symbol" pitchFamily="18" charset="2"/>
              </a:rPr>
              <a:t>5962F0254501VZA </a:t>
            </a:r>
          </a:p>
          <a:p>
            <a:pPr marL="631825" lvl="1" indent="-174625" defTabSz="685800">
              <a:buSzPct val="120000"/>
              <a:tabLst>
                <a:tab pos="1714500" algn="ctr"/>
              </a:tabLst>
            </a:pPr>
            <a:r>
              <a:rPr lang="en-US" sz="1400" dirty="0">
                <a:solidFill>
                  <a:srgbClr val="000000"/>
                </a:solidFill>
                <a:sym typeface="Symbol" pitchFamily="18" charset="2"/>
              </a:rPr>
              <a:t> </a:t>
            </a:r>
            <a:endParaRPr lang="en-US" altLang="ja-JP" sz="1400" dirty="0">
              <a:ea typeface="MS PGothic" charset="-128"/>
            </a:endParaRPr>
          </a:p>
          <a:p>
            <a:pPr marL="174625" indent="-174625" defTabSz="685800">
              <a:buSzPct val="120000"/>
              <a:tabLst>
                <a:tab pos="1714500" algn="ctr"/>
              </a:tabLst>
            </a:pPr>
            <a:endParaRPr lang="en-US" altLang="ja-JP" sz="1400" dirty="0">
              <a:ea typeface="MS PGothic" charset="-128"/>
            </a:endParaRP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8" name="Rectangle 40"/>
          <p:cNvSpPr>
            <a:spLocks noChangeArrowheads="1"/>
          </p:cNvSpPr>
          <p:nvPr/>
        </p:nvSpPr>
        <p:spPr bwMode="auto">
          <a:xfrm>
            <a:off x="4689475" y="3146425"/>
            <a:ext cx="4418013" cy="330200"/>
          </a:xfrm>
          <a:prstGeom prst="rect">
            <a:avLst/>
          </a:prstGeom>
          <a:noFill/>
          <a:ln w="25400">
            <a:noFill/>
            <a:miter lim="800000"/>
            <a:headEnd/>
            <a:tailEnd/>
          </a:ln>
        </p:spPr>
        <p:txBody>
          <a:bodyPr lIns="92075" tIns="46038" rIns="92075" bIns="46038"/>
          <a:lstStyle/>
          <a:p>
            <a:pPr marL="230188" indent="-230188" algn="ctr"/>
            <a:endParaRPr lang="en-US" sz="1400" dirty="0">
              <a:solidFill>
                <a:srgbClr val="000000"/>
              </a:solidFill>
            </a:endParaRPr>
          </a:p>
        </p:txBody>
      </p:sp>
      <p:pic>
        <p:nvPicPr>
          <p:cNvPr id="22" name="Picture 21" descr="744px-National_Semiconductor_Logo_svg.png"/>
          <p:cNvPicPr>
            <a:picLocks noChangeAspect="1"/>
          </p:cNvPicPr>
          <p:nvPr/>
        </p:nvPicPr>
        <p:blipFill>
          <a:blip r:embed="rId3" cstate="screen"/>
          <a:stretch>
            <a:fillRect/>
          </a:stretch>
        </p:blipFill>
        <p:spPr>
          <a:xfrm>
            <a:off x="6159500" y="0"/>
            <a:ext cx="1498600" cy="461263"/>
          </a:xfrm>
          <a:prstGeom prst="rect">
            <a:avLst/>
          </a:prstGeom>
        </p:spPr>
      </p:pic>
      <p:sp>
        <p:nvSpPr>
          <p:cNvPr id="465921" name="Rectangle 1"/>
          <p:cNvSpPr>
            <a:spLocks noChangeArrowheads="1"/>
          </p:cNvSpPr>
          <p:nvPr/>
        </p:nvSpPr>
        <p:spPr bwMode="auto">
          <a:xfrm>
            <a:off x="5769179" y="2884721"/>
            <a:ext cx="2412900" cy="262239"/>
          </a:xfrm>
          <a:prstGeom prst="rect">
            <a:avLst/>
          </a:prstGeom>
          <a:noFill/>
          <a:ln w="9525">
            <a:noFill/>
            <a:miter lim="800000"/>
            <a:headEnd/>
            <a:tailEnd/>
          </a:ln>
          <a:effectLst/>
        </p:spPr>
        <p:txBody>
          <a:bodyPr vert="horz" wrap="square" lIns="-6348" tIns="-7935" rIns="-6348" bIns="-7935" numCol="1" anchor="ctr" anchorCtr="0" compatLnSpc="1">
            <a:prstTxWarp prst="textNoShape">
              <a:avLst/>
            </a:prstTxWarp>
            <a:spAutoFit/>
          </a:bodyPr>
          <a:lstStyle/>
          <a:p>
            <a:pPr lvl="0"/>
            <a:r>
              <a:rPr lang="en-US" b="1" dirty="0">
                <a:latin typeface="Arial" pitchFamily="34" charset="0"/>
              </a:rPr>
              <a:t>Typical</a:t>
            </a:r>
            <a:r>
              <a:rPr lang="en-US" sz="1400" b="1" dirty="0">
                <a:latin typeface="Arial" pitchFamily="34" charset="0"/>
              </a:rPr>
              <a:t> </a:t>
            </a:r>
            <a:r>
              <a:rPr lang="en-US" b="1" dirty="0">
                <a:latin typeface="Arial" pitchFamily="34" charset="0"/>
              </a:rPr>
              <a:t>Performance</a:t>
            </a:r>
            <a:r>
              <a:rPr lang="en-US" sz="1400" dirty="0">
                <a:latin typeface="Arial" pitchFamily="34" charset="0"/>
              </a:rPr>
              <a:t> </a:t>
            </a:r>
          </a:p>
        </p:txBody>
      </p:sp>
      <p:pic>
        <p:nvPicPr>
          <p:cNvPr id="465922" name="Picture 2" descr="http://www.national.com/images/pf/LMH6628/20038513.jpg">
            <a:hlinkClick r:id="rId4"/>
          </p:cNvPr>
          <p:cNvPicPr>
            <a:picLocks noChangeAspect="1" noChangeArrowheads="1"/>
          </p:cNvPicPr>
          <p:nvPr/>
        </p:nvPicPr>
        <p:blipFill>
          <a:blip r:embed="rId5" cstate="screen"/>
          <a:srcRect/>
          <a:stretch>
            <a:fillRect/>
          </a:stretch>
        </p:blipFill>
        <p:spPr bwMode="auto">
          <a:xfrm>
            <a:off x="5375029" y="3253563"/>
            <a:ext cx="3347213" cy="2784881"/>
          </a:xfrm>
          <a:prstGeom prst="rect">
            <a:avLst/>
          </a:prstGeom>
          <a:noFill/>
        </p:spPr>
      </p:pic>
      <p:sp>
        <p:nvSpPr>
          <p:cNvPr id="19" name="Text Box 6"/>
          <p:cNvSpPr txBox="1">
            <a:spLocks noChangeArrowheads="1"/>
          </p:cNvSpPr>
          <p:nvPr/>
        </p:nvSpPr>
        <p:spPr bwMode="auto">
          <a:xfrm>
            <a:off x="224465" y="1113409"/>
            <a:ext cx="4868863" cy="2031325"/>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defRPr/>
            </a:pPr>
            <a:r>
              <a:rPr lang="en-US" altLang="ko-KR" sz="1400" dirty="0"/>
              <a:t>Wide unity gain bandwidth: 	300 MHz</a:t>
            </a:r>
          </a:p>
          <a:p>
            <a:pPr marL="174625" indent="-174625" defTabSz="685800">
              <a:buSzPct val="120000"/>
              <a:buFontTx/>
              <a:buChar char="•"/>
              <a:tabLst>
                <a:tab pos="1714500" algn="ctr"/>
              </a:tabLst>
              <a:defRPr/>
            </a:pPr>
            <a:r>
              <a:rPr lang="en-US" altLang="ko-KR" sz="1400" dirty="0"/>
              <a:t>Low </a:t>
            </a:r>
            <a:r>
              <a:rPr lang="en-US" altLang="ja-JP" sz="1400" dirty="0"/>
              <a:t>noise 2nV/ </a:t>
            </a:r>
          </a:p>
          <a:p>
            <a:pPr marL="174625" indent="-174625" defTabSz="685800">
              <a:buSzPct val="120000"/>
              <a:buFontTx/>
              <a:buChar char="•"/>
              <a:tabLst>
                <a:tab pos="1714500" algn="ctr"/>
              </a:tabLst>
              <a:defRPr/>
            </a:pPr>
            <a:r>
              <a:rPr lang="en-US" altLang="ja-JP" sz="1400" dirty="0"/>
              <a:t>Low Distortion: -65/-74dBc (10MHz) </a:t>
            </a:r>
          </a:p>
          <a:p>
            <a:pPr marL="174625" indent="-174625" defTabSz="685800">
              <a:buSzPct val="120000"/>
              <a:buFontTx/>
              <a:buChar char="•"/>
              <a:tabLst>
                <a:tab pos="1714500" algn="ctr"/>
              </a:tabLst>
              <a:defRPr/>
            </a:pPr>
            <a:r>
              <a:rPr lang="en-US" altLang="ja-JP" sz="1400" dirty="0"/>
              <a:t>Settling time: 12ns to 0.1% </a:t>
            </a:r>
          </a:p>
          <a:p>
            <a:pPr marL="174625" indent="-174625" defTabSz="685800">
              <a:buSzPct val="120000"/>
              <a:buFontTx/>
              <a:buChar char="•"/>
              <a:tabLst>
                <a:tab pos="1714500" algn="ctr"/>
              </a:tabLst>
              <a:defRPr/>
            </a:pPr>
            <a:r>
              <a:rPr lang="en-US" altLang="ja-JP" sz="1400" dirty="0"/>
              <a:t>Wide supply voltage range: ±2.5V to ±6V </a:t>
            </a:r>
          </a:p>
          <a:p>
            <a:pPr marL="174625" indent="-174625" defTabSz="685800">
              <a:buSzPct val="120000"/>
              <a:buFontTx/>
              <a:buChar char="•"/>
              <a:tabLst>
                <a:tab pos="1714500" algn="ctr"/>
              </a:tabLst>
              <a:defRPr/>
            </a:pPr>
            <a:r>
              <a:rPr lang="en-US" altLang="ja-JP" sz="1400" dirty="0"/>
              <a:t>High output current: ±85mA</a:t>
            </a:r>
          </a:p>
          <a:p>
            <a:pPr marL="174625" indent="-174625" defTabSz="685800">
              <a:buSzPct val="120000"/>
              <a:buFontTx/>
              <a:buChar char="•"/>
              <a:tabLst>
                <a:tab pos="1714500" algn="ctr"/>
              </a:tabLst>
              <a:defRPr/>
            </a:pPr>
            <a:r>
              <a:rPr lang="en-US" altLang="ko-KR" sz="1400" dirty="0"/>
              <a:t>Temperature Range: -</a:t>
            </a:r>
            <a:r>
              <a:rPr lang="en-US" altLang="ja-JP" sz="1400" dirty="0"/>
              <a:t>55°C to +125°C</a:t>
            </a:r>
          </a:p>
          <a:p>
            <a:pPr marL="174625" indent="-174625" defTabSz="685800">
              <a:buSzPct val="120000"/>
              <a:buFontTx/>
              <a:buChar char="•"/>
              <a:tabLst>
                <a:tab pos="1714500" algn="ctr"/>
              </a:tabLst>
              <a:defRPr/>
            </a:pPr>
            <a:r>
              <a:rPr lang="en-US" altLang="ja-JP" sz="1400" dirty="0"/>
              <a:t>Available in 10-pin Ceramic DIP Package</a:t>
            </a:r>
          </a:p>
          <a:p>
            <a:pPr marL="174625" indent="-174625" defTabSz="685800">
              <a:buSzPct val="120000"/>
              <a:buFontTx/>
              <a:buChar char="•"/>
              <a:tabLst>
                <a:tab pos="1714500" algn="ctr"/>
              </a:tabLst>
              <a:defRPr/>
            </a:pPr>
            <a:endParaRPr lang="en-US" altLang="ko-KR" sz="1400" dirty="0"/>
          </a:p>
        </p:txBody>
      </p:sp>
      <p:pic>
        <p:nvPicPr>
          <p:cNvPr id="16" name="Picture 12" descr="PreviousButton">
            <a:hlinkClick r:id="" action="ppaction://hlinkshowjump?jump=lastslideviewed"/>
          </p:cNvPr>
          <p:cNvPicPr>
            <a:picLocks noChangeAspect="1" noChangeArrowheads="1"/>
          </p:cNvPicPr>
          <p:nvPr/>
        </p:nvPicPr>
        <p:blipFill>
          <a:blip r:embed="rId6"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lvl="0">
              <a:defRPr/>
            </a:pPr>
            <a:r>
              <a:rPr lang="en-US" sz="3200" b="1" kern="0" dirty="0">
                <a:solidFill>
                  <a:srgbClr val="FF0000"/>
                </a:solidFill>
                <a:latin typeface="+mj-lt"/>
                <a:ea typeface="+mj-ea"/>
                <a:cs typeface="+mj-cs"/>
              </a:rPr>
              <a:t>LMH6702QML</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1.7 GHz,</a:t>
            </a:r>
            <a:r>
              <a:rPr kumimoji="0" lang="en-US" sz="1800" b="1" i="0" u="none" strike="noStrike" kern="0" cap="none" spc="0" normalizeH="0" noProof="0" dirty="0">
                <a:ln>
                  <a:noFill/>
                </a:ln>
                <a:solidFill>
                  <a:schemeClr val="tx2"/>
                </a:solidFill>
                <a:effectLst/>
                <a:uLnTx/>
                <a:uFillTx/>
                <a:latin typeface="TimesNewRomanPS-BoldMT"/>
                <a:ea typeface="+mj-ea"/>
                <a:cs typeface="+mj-cs"/>
              </a:rPr>
              <a:t> Low-Distortion, Wideband, Operational Amplifier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Text Box 15"/>
          <p:cNvSpPr txBox="1">
            <a:spLocks noChangeArrowheads="1"/>
          </p:cNvSpPr>
          <p:nvPr/>
        </p:nvSpPr>
        <p:spPr bwMode="auto">
          <a:xfrm>
            <a:off x="266700" y="4606005"/>
            <a:ext cx="3930650" cy="954107"/>
          </a:xfrm>
          <a:prstGeom prst="rect">
            <a:avLst/>
          </a:prstGeom>
          <a:noFill/>
          <a:ln w="3175">
            <a:noFill/>
            <a:miter lim="800000"/>
            <a:headEnd/>
            <a:tailEnd/>
          </a:ln>
        </p:spPr>
        <p:txBody>
          <a:bodyPr wrap="square" lIns="45720" rIns="45720" anchor="ctr">
            <a:spAutoFit/>
          </a:bodyPr>
          <a:lstStyle/>
          <a:p>
            <a:pPr marL="174625" indent="-174625" defTabSz="685800">
              <a:buSzPct val="120000"/>
              <a:buFontTx/>
              <a:buChar char="•"/>
              <a:tabLst>
                <a:tab pos="1714500" algn="ctr"/>
              </a:tabLst>
              <a:defRPr/>
            </a:pPr>
            <a:r>
              <a:rPr lang="en-US" altLang="ko-KR" sz="1400" dirty="0"/>
              <a:t>Satellite</a:t>
            </a:r>
          </a:p>
          <a:p>
            <a:pPr marL="174625" indent="-174625" defTabSz="685800">
              <a:buSzPct val="120000"/>
              <a:buFontTx/>
              <a:buChar char="•"/>
              <a:tabLst>
                <a:tab pos="1714500" algn="ctr"/>
              </a:tabLst>
              <a:defRPr/>
            </a:pPr>
            <a:r>
              <a:rPr lang="en-US" altLang="ko-KR" sz="1400" dirty="0"/>
              <a:t>Wide Dynamic-Range IF Amplifiers</a:t>
            </a:r>
          </a:p>
          <a:p>
            <a:pPr marL="174625" indent="-174625" defTabSz="685800">
              <a:buSzPct val="120000"/>
              <a:buFontTx/>
              <a:buChar char="•"/>
              <a:tabLst>
                <a:tab pos="1714500" algn="ctr"/>
              </a:tabLst>
              <a:defRPr/>
            </a:pPr>
            <a:r>
              <a:rPr lang="en-US" altLang="ko-KR" sz="1400" dirty="0"/>
              <a:t>Radar/Communication Receivers</a:t>
            </a:r>
          </a:p>
          <a:p>
            <a:pPr marL="174625" indent="-174625" defTabSz="685800">
              <a:buSzPct val="120000"/>
              <a:buFontTx/>
              <a:buChar char="•"/>
              <a:tabLst>
                <a:tab pos="1714500" algn="ctr"/>
              </a:tabLst>
              <a:defRPr/>
            </a:pPr>
            <a:r>
              <a:rPr lang="en-US" altLang="ko-KR" sz="1400" dirty="0"/>
              <a:t>High-Resolution Video</a:t>
            </a:r>
          </a:p>
        </p:txBody>
      </p:sp>
      <p:sp>
        <p:nvSpPr>
          <p:cNvPr id="6" name="WordArt 52"/>
          <p:cNvSpPr>
            <a:spLocks noChangeArrowheads="1" noChangeShapeType="1" noTextEdit="1"/>
          </p:cNvSpPr>
          <p:nvPr/>
        </p:nvSpPr>
        <p:spPr bwMode="auto">
          <a:xfrm>
            <a:off x="327025" y="812800"/>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Text Box 15"/>
          <p:cNvSpPr txBox="1">
            <a:spLocks noChangeArrowheads="1"/>
          </p:cNvSpPr>
          <p:nvPr/>
        </p:nvSpPr>
        <p:spPr bwMode="auto">
          <a:xfrm>
            <a:off x="261938" y="5945188"/>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TID = 300kRad(Si)</a:t>
            </a:r>
          </a:p>
        </p:txBody>
      </p:sp>
      <p:sp>
        <p:nvSpPr>
          <p:cNvPr id="8" name="WordArt 51"/>
          <p:cNvSpPr>
            <a:spLocks noChangeArrowheads="1" noChangeShapeType="1" noTextEdit="1"/>
          </p:cNvSpPr>
          <p:nvPr/>
        </p:nvSpPr>
        <p:spPr bwMode="auto">
          <a:xfrm>
            <a:off x="306388" y="55832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9" name="Text Box 6"/>
          <p:cNvSpPr txBox="1">
            <a:spLocks noChangeArrowheads="1"/>
          </p:cNvSpPr>
          <p:nvPr/>
        </p:nvSpPr>
        <p:spPr bwMode="auto">
          <a:xfrm>
            <a:off x="203200" y="1083925"/>
            <a:ext cx="4868863" cy="2893100"/>
          </a:xfrm>
          <a:prstGeom prst="rect">
            <a:avLst/>
          </a:prstGeom>
          <a:noFill/>
          <a:ln w="3175">
            <a:noFill/>
            <a:miter lim="800000"/>
            <a:headEnd/>
            <a:tailEnd/>
          </a:ln>
          <a:effectLst/>
        </p:spPr>
        <p:txBody>
          <a:bodyPr anchor="ctr">
            <a:spAutoFit/>
          </a:bodyPr>
          <a:lstStyle/>
          <a:p>
            <a:pPr marL="174625" indent="-174625" defTabSz="685800">
              <a:buSzPct val="120000"/>
              <a:buFontTx/>
              <a:buChar char="•"/>
              <a:tabLst>
                <a:tab pos="1714500" algn="ctr"/>
              </a:tabLst>
              <a:defRPr/>
            </a:pPr>
            <a:r>
              <a:rPr lang="en-US" sz="1400" dirty="0">
                <a:solidFill>
                  <a:srgbClr val="000000"/>
                </a:solidFill>
              </a:rPr>
              <a:t>V</a:t>
            </a:r>
            <a:r>
              <a:rPr lang="en-US" sz="1400" baseline="-25000" dirty="0">
                <a:solidFill>
                  <a:srgbClr val="000000"/>
                </a:solidFill>
              </a:rPr>
              <a:t>S</a:t>
            </a:r>
            <a:r>
              <a:rPr lang="en-US" sz="1400" dirty="0">
                <a:solidFill>
                  <a:srgbClr val="000000"/>
                </a:solidFill>
              </a:rPr>
              <a:t> = ±5V, T</a:t>
            </a:r>
            <a:r>
              <a:rPr lang="en-US" sz="1400" baseline="-25000" dirty="0">
                <a:solidFill>
                  <a:srgbClr val="000000"/>
                </a:solidFill>
              </a:rPr>
              <a:t>A </a:t>
            </a:r>
            <a:r>
              <a:rPr lang="en-US" sz="1400" dirty="0">
                <a:solidFill>
                  <a:srgbClr val="000000"/>
                </a:solidFill>
              </a:rPr>
              <a:t>= 25°C, AV = +2V/V, R</a:t>
            </a:r>
            <a:r>
              <a:rPr lang="en-US" sz="1400" baseline="-25000" dirty="0">
                <a:solidFill>
                  <a:srgbClr val="000000"/>
                </a:solidFill>
              </a:rPr>
              <a:t>L </a:t>
            </a:r>
            <a:r>
              <a:rPr lang="en-US" sz="1400" dirty="0">
                <a:solidFill>
                  <a:srgbClr val="000000"/>
                </a:solidFill>
              </a:rPr>
              <a:t>= 100</a:t>
            </a:r>
            <a:r>
              <a:rPr lang="el-GR" sz="1400" dirty="0">
                <a:solidFill>
                  <a:srgbClr val="000000"/>
                </a:solidFill>
              </a:rPr>
              <a:t>Ω,</a:t>
            </a:r>
            <a:r>
              <a:rPr lang="en-US" sz="1400" dirty="0">
                <a:solidFill>
                  <a:srgbClr val="000000"/>
                </a:solidFill>
              </a:rPr>
              <a:t> V</a:t>
            </a:r>
            <a:r>
              <a:rPr lang="en-US" sz="1400" baseline="-25000" dirty="0">
                <a:solidFill>
                  <a:srgbClr val="000000"/>
                </a:solidFill>
              </a:rPr>
              <a:t>OUT </a:t>
            </a:r>
            <a:r>
              <a:rPr lang="en-US" sz="1400" dirty="0">
                <a:solidFill>
                  <a:srgbClr val="000000"/>
                </a:solidFill>
              </a:rPr>
              <a:t>= 2V</a:t>
            </a:r>
            <a:r>
              <a:rPr lang="en-US" sz="1400" baseline="-25000" dirty="0">
                <a:solidFill>
                  <a:srgbClr val="000000"/>
                </a:solidFill>
              </a:rPr>
              <a:t>PP</a:t>
            </a:r>
            <a:r>
              <a:rPr lang="en-US" sz="1400" dirty="0">
                <a:solidFill>
                  <a:srgbClr val="000000"/>
                </a:solidFill>
              </a:rPr>
              <a:t>, Typical unless Noted:</a:t>
            </a:r>
          </a:p>
          <a:p>
            <a:pPr marL="174625" indent="-174625" defTabSz="685800">
              <a:buSzPct val="120000"/>
              <a:buFontTx/>
              <a:buChar char="•"/>
              <a:tabLst>
                <a:tab pos="1714500" algn="ctr"/>
              </a:tabLst>
              <a:defRPr/>
            </a:pPr>
            <a:r>
              <a:rPr lang="en-US" sz="1400" dirty="0"/>
              <a:t>HD2/HD3 (5MHz, SOT23-5)  −100/−96dBc</a:t>
            </a:r>
          </a:p>
          <a:p>
            <a:pPr marL="174625" indent="-174625" defTabSz="685800">
              <a:buSzPct val="120000"/>
              <a:buFontTx/>
              <a:buChar char="•"/>
              <a:tabLst>
                <a:tab pos="1714500" algn="ctr"/>
              </a:tabLst>
              <a:defRPr/>
            </a:pPr>
            <a:r>
              <a:rPr lang="en-US" sz="1400" b="1" dirty="0">
                <a:solidFill>
                  <a:srgbClr val="FF0000"/>
                </a:solidFill>
              </a:rPr>
              <a:t>−3dB BW (V</a:t>
            </a:r>
            <a:r>
              <a:rPr lang="en-US" sz="1400" b="1" baseline="-25000" dirty="0">
                <a:solidFill>
                  <a:srgbClr val="FF0000"/>
                </a:solidFill>
              </a:rPr>
              <a:t>OUT </a:t>
            </a:r>
            <a:r>
              <a:rPr lang="en-US" sz="1400" b="1" dirty="0">
                <a:solidFill>
                  <a:srgbClr val="FF0000"/>
                </a:solidFill>
              </a:rPr>
              <a:t>=0.2V</a:t>
            </a:r>
            <a:r>
              <a:rPr lang="en-US" sz="1400" b="1" baseline="-25000" dirty="0">
                <a:solidFill>
                  <a:srgbClr val="FF0000"/>
                </a:solidFill>
              </a:rPr>
              <a:t>PP</a:t>
            </a:r>
            <a:r>
              <a:rPr lang="en-US" sz="1400" b="1" dirty="0">
                <a:solidFill>
                  <a:srgbClr val="FF0000"/>
                </a:solidFill>
              </a:rPr>
              <a:t>)  	720 MHz</a:t>
            </a:r>
          </a:p>
          <a:p>
            <a:pPr marL="174625" indent="-174625" defTabSz="685800">
              <a:buSzPct val="120000"/>
              <a:buFontTx/>
              <a:buChar char="•"/>
              <a:tabLst>
                <a:tab pos="1714500" algn="ctr"/>
              </a:tabLst>
              <a:defRPr/>
            </a:pPr>
            <a:r>
              <a:rPr lang="en-US" sz="1400" dirty="0">
                <a:solidFill>
                  <a:srgbClr val="000000"/>
                </a:solidFill>
              </a:rPr>
              <a:t>Low noise 			1.83nV/</a:t>
            </a:r>
            <a:r>
              <a:rPr lang="en-US" sz="1400" dirty="0" err="1">
                <a:solidFill>
                  <a:srgbClr val="000000"/>
                </a:solidFill>
              </a:rPr>
              <a:t>sqrtHz</a:t>
            </a:r>
            <a:endParaRPr lang="en-US" sz="1400" dirty="0">
              <a:solidFill>
                <a:srgbClr val="000000"/>
              </a:solidFill>
            </a:endParaRPr>
          </a:p>
          <a:p>
            <a:pPr marL="174625" indent="-174625" defTabSz="685800">
              <a:buSzPct val="120000"/>
              <a:buFontTx/>
              <a:buChar char="•"/>
              <a:tabLst>
                <a:tab pos="1714500" algn="ctr"/>
              </a:tabLst>
              <a:defRPr/>
            </a:pPr>
            <a:r>
              <a:rPr lang="en-US" sz="1400" dirty="0">
                <a:solidFill>
                  <a:srgbClr val="000000"/>
                </a:solidFill>
              </a:rPr>
              <a:t>Fast settling to 0.1% 	13.4ns</a:t>
            </a:r>
          </a:p>
          <a:p>
            <a:pPr marL="174625" indent="-174625" defTabSz="685800">
              <a:buSzPct val="120000"/>
              <a:buFontTx/>
              <a:buChar char="•"/>
              <a:tabLst>
                <a:tab pos="1714500" algn="ctr"/>
              </a:tabLst>
              <a:defRPr/>
            </a:pPr>
            <a:r>
              <a:rPr lang="en-US" sz="1400" dirty="0">
                <a:solidFill>
                  <a:srgbClr val="000000"/>
                </a:solidFill>
              </a:rPr>
              <a:t>Fast slew rate 			3100V/</a:t>
            </a:r>
            <a:r>
              <a:rPr lang="el-GR" sz="1400" dirty="0">
                <a:solidFill>
                  <a:srgbClr val="000000"/>
                </a:solidFill>
              </a:rPr>
              <a:t>μ</a:t>
            </a:r>
            <a:r>
              <a:rPr lang="en-US" sz="1400" dirty="0">
                <a:solidFill>
                  <a:srgbClr val="000000"/>
                </a:solidFill>
              </a:rPr>
              <a:t>s</a:t>
            </a:r>
          </a:p>
          <a:p>
            <a:pPr marL="174625" indent="-174625" defTabSz="685800">
              <a:buSzPct val="120000"/>
              <a:buFontTx/>
              <a:buChar char="•"/>
              <a:tabLst>
                <a:tab pos="1714500" algn="ctr"/>
              </a:tabLst>
              <a:defRPr/>
            </a:pPr>
            <a:r>
              <a:rPr lang="en-US" sz="1400" dirty="0">
                <a:solidFill>
                  <a:srgbClr val="000000"/>
                </a:solidFill>
              </a:rPr>
              <a:t>Supply current 			12.5mA</a:t>
            </a:r>
          </a:p>
          <a:p>
            <a:pPr marL="174625" indent="-174625" defTabSz="685800">
              <a:buSzPct val="120000"/>
              <a:buFontTx/>
              <a:buChar char="•"/>
              <a:tabLst>
                <a:tab pos="1714500" algn="ctr"/>
              </a:tabLst>
              <a:defRPr/>
            </a:pPr>
            <a:r>
              <a:rPr lang="en-US" sz="1400" dirty="0">
                <a:solidFill>
                  <a:srgbClr val="000000"/>
                </a:solidFill>
              </a:rPr>
              <a:t>Output current 			80mA</a:t>
            </a:r>
          </a:p>
          <a:p>
            <a:pPr marL="174625" indent="-174625" defTabSz="685800">
              <a:buSzPct val="120000"/>
              <a:buFontTx/>
              <a:buChar char="•"/>
              <a:tabLst>
                <a:tab pos="1714500" algn="ctr"/>
              </a:tabLst>
              <a:defRPr/>
            </a:pPr>
            <a:r>
              <a:rPr lang="en-US" sz="1400" b="1" dirty="0">
                <a:solidFill>
                  <a:srgbClr val="FF0000"/>
                </a:solidFill>
              </a:rPr>
              <a:t>Low IMD (75MHz) 		−67dBc</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Available in 8-pin Ceramic DIP and 10-pin Ceramic SOIC Packages</a:t>
            </a:r>
          </a:p>
        </p:txBody>
      </p:sp>
      <p:sp>
        <p:nvSpPr>
          <p:cNvPr id="10" name="WordArt 51"/>
          <p:cNvSpPr>
            <a:spLocks noChangeArrowheads="1" noChangeShapeType="1" noTextEdit="1"/>
          </p:cNvSpPr>
          <p:nvPr/>
        </p:nvSpPr>
        <p:spPr bwMode="auto">
          <a:xfrm>
            <a:off x="301625" y="42862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3"/>
          <p:cNvSpPr>
            <a:spLocks noChangeArrowheads="1" noChangeShapeType="1" noTextEdit="1"/>
          </p:cNvSpPr>
          <p:nvPr/>
        </p:nvSpPr>
        <p:spPr bwMode="auto">
          <a:xfrm>
            <a:off x="5343525" y="8318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Rectangle 8"/>
          <p:cNvSpPr>
            <a:spLocks noChangeArrowheads="1"/>
          </p:cNvSpPr>
          <p:nvPr/>
        </p:nvSpPr>
        <p:spPr bwMode="auto">
          <a:xfrm>
            <a:off x="5246688" y="1120775"/>
            <a:ext cx="3886200"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sz="1400" dirty="0">
                <a:solidFill>
                  <a:srgbClr val="000000"/>
                </a:solidFill>
              </a:rPr>
              <a:t>Wideband ADC driver</a:t>
            </a:r>
          </a:p>
          <a:p>
            <a:pPr marL="174625" indent="-174625" defTabSz="685800" eaLnBrk="0" hangingPunct="0">
              <a:buSzPct val="120000"/>
              <a:buFontTx/>
              <a:buChar char="•"/>
              <a:tabLst>
                <a:tab pos="1714500" algn="ctr"/>
              </a:tabLst>
            </a:pPr>
            <a:r>
              <a:rPr lang="en-US" sz="1400" dirty="0">
                <a:solidFill>
                  <a:srgbClr val="000000"/>
                </a:solidFill>
              </a:rPr>
              <a:t>Ability to drive heavy loads</a:t>
            </a:r>
          </a:p>
          <a:p>
            <a:pPr marL="174625" indent="-174625" defTabSz="685800" eaLnBrk="0" hangingPunct="0">
              <a:buSzPct val="120000"/>
              <a:buFontTx/>
              <a:buChar char="•"/>
              <a:tabLst>
                <a:tab pos="1714500" algn="ctr"/>
              </a:tabLst>
            </a:pPr>
            <a:r>
              <a:rPr lang="en-US" sz="1400" dirty="0">
                <a:solidFill>
                  <a:srgbClr val="000000"/>
                </a:solidFill>
              </a:rPr>
              <a:t>Minimized video distortion</a:t>
            </a:r>
          </a:p>
          <a:p>
            <a:pPr marL="174625" indent="-174625" defTabSz="685800" eaLnBrk="0" hangingPunct="0">
              <a:buSzPct val="120000"/>
              <a:buFontTx/>
              <a:buChar char="•"/>
              <a:tabLst>
                <a:tab pos="1714500" algn="ctr"/>
              </a:tabLst>
            </a:pPr>
            <a:r>
              <a:rPr lang="en-US" altLang="ja-JP" sz="1400" dirty="0">
                <a:solidFill>
                  <a:srgbClr val="000000"/>
                </a:solidFill>
              </a:rPr>
              <a:t>RHA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a:t>
            </a:r>
          </a:p>
          <a:p>
            <a:pPr marL="631825" lvl="1" indent="-174625" defTabSz="685800">
              <a:buSzPct val="120000"/>
              <a:buFontTx/>
              <a:buChar char="•"/>
              <a:tabLst>
                <a:tab pos="1714500" algn="ctr"/>
              </a:tabLst>
            </a:pPr>
            <a:r>
              <a:rPr lang="en-US" sz="1400" dirty="0">
                <a:solidFill>
                  <a:srgbClr val="000000"/>
                </a:solidFill>
                <a:sym typeface="Symbol" pitchFamily="18" charset="2"/>
              </a:rPr>
              <a:t>5962F</a:t>
            </a:r>
            <a:r>
              <a:rPr lang="en-US" sz="1400" dirty="0"/>
              <a:t>0254602VPA</a:t>
            </a:r>
            <a:r>
              <a:rPr lang="en-US" sz="1400" dirty="0">
                <a:solidFill>
                  <a:srgbClr val="000000"/>
                </a:solidFill>
                <a:sym typeface="Symbol" pitchFamily="18" charset="2"/>
              </a:rPr>
              <a:t> </a:t>
            </a:r>
          </a:p>
          <a:p>
            <a:pPr marL="631825" lvl="1" indent="-174625" defTabSz="685800">
              <a:buSzPct val="120000"/>
              <a:buFontTx/>
              <a:buChar char="•"/>
              <a:tabLst>
                <a:tab pos="1714500" algn="ctr"/>
              </a:tabLst>
            </a:pPr>
            <a:r>
              <a:rPr lang="en-US" sz="1400" dirty="0">
                <a:solidFill>
                  <a:srgbClr val="000000"/>
                </a:solidFill>
                <a:sym typeface="Symbol" pitchFamily="18" charset="2"/>
              </a:rPr>
              <a:t>5</a:t>
            </a:r>
            <a:r>
              <a:rPr lang="en-US" sz="1400" dirty="0"/>
              <a:t>962F0254602VZA</a:t>
            </a:r>
            <a:r>
              <a:rPr lang="en-US" sz="1400" dirty="0">
                <a:solidFill>
                  <a:srgbClr val="000000"/>
                </a:solidFill>
                <a:sym typeface="Symbol" pitchFamily="18" charset="2"/>
              </a:rPr>
              <a:t> </a:t>
            </a:r>
            <a:endParaRPr lang="en-US" altLang="ja-JP" sz="1400" dirty="0">
              <a:ea typeface="MS PGothic" charset="-128"/>
            </a:endParaRPr>
          </a:p>
          <a:p>
            <a:pPr marL="174625" indent="-174625" defTabSz="685800">
              <a:buSzPct val="120000"/>
              <a:tabLst>
                <a:tab pos="1714500" algn="ctr"/>
              </a:tabLst>
            </a:pPr>
            <a:endParaRPr lang="en-US" altLang="ja-JP" sz="1400" dirty="0">
              <a:ea typeface="MS PGothic" charset="-128"/>
            </a:endParaRP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8" name="Rectangle 40"/>
          <p:cNvSpPr>
            <a:spLocks noChangeArrowheads="1"/>
          </p:cNvSpPr>
          <p:nvPr/>
        </p:nvSpPr>
        <p:spPr bwMode="auto">
          <a:xfrm>
            <a:off x="4689475" y="3146425"/>
            <a:ext cx="4418013" cy="330200"/>
          </a:xfrm>
          <a:prstGeom prst="rect">
            <a:avLst/>
          </a:prstGeom>
          <a:noFill/>
          <a:ln w="25400">
            <a:noFill/>
            <a:miter lim="800000"/>
            <a:headEnd/>
            <a:tailEnd/>
          </a:ln>
        </p:spPr>
        <p:txBody>
          <a:bodyPr lIns="92075" tIns="46038" rIns="92075" bIns="46038"/>
          <a:lstStyle/>
          <a:p>
            <a:pPr marL="230188" indent="-230188" algn="ctr"/>
            <a:r>
              <a:rPr lang="en-US" sz="1400">
                <a:solidFill>
                  <a:srgbClr val="000000"/>
                </a:solidFill>
              </a:rPr>
              <a:t>Non-Inverting Gain Configuration</a:t>
            </a:r>
          </a:p>
        </p:txBody>
      </p:sp>
      <p:pic>
        <p:nvPicPr>
          <p:cNvPr id="19" name="Picture 2"/>
          <p:cNvPicPr>
            <a:picLocks noChangeAspect="1" noChangeArrowheads="1"/>
          </p:cNvPicPr>
          <p:nvPr/>
        </p:nvPicPr>
        <p:blipFill>
          <a:blip r:embed="rId3" cstate="screen"/>
          <a:srcRect/>
          <a:stretch>
            <a:fillRect/>
          </a:stretch>
        </p:blipFill>
        <p:spPr bwMode="auto">
          <a:xfrm>
            <a:off x="5094288" y="3497263"/>
            <a:ext cx="3059112" cy="2403475"/>
          </a:xfrm>
          <a:prstGeom prst="rect">
            <a:avLst/>
          </a:prstGeom>
          <a:noFill/>
          <a:ln w="9525">
            <a:noFill/>
            <a:miter lim="800000"/>
            <a:headEnd/>
            <a:tailEnd/>
          </a:ln>
        </p:spPr>
      </p:pic>
      <p:sp>
        <p:nvSpPr>
          <p:cNvPr id="20" name="Text Box 11"/>
          <p:cNvSpPr txBox="1">
            <a:spLocks noChangeArrowheads="1"/>
          </p:cNvSpPr>
          <p:nvPr/>
        </p:nvSpPr>
        <p:spPr bwMode="auto">
          <a:xfrm>
            <a:off x="4130675" y="6011863"/>
            <a:ext cx="4419600" cy="276225"/>
          </a:xfrm>
          <a:prstGeom prst="rect">
            <a:avLst/>
          </a:prstGeom>
          <a:noFill/>
          <a:ln w="9525">
            <a:noFill/>
            <a:miter lim="800000"/>
            <a:headEnd/>
            <a:tailEnd/>
          </a:ln>
        </p:spPr>
        <p:txBody>
          <a:bodyPr>
            <a:spAutoFit/>
          </a:bodyPr>
          <a:lstStyle/>
          <a:p>
            <a:pPr eaLnBrk="0" hangingPunct="0">
              <a:buFont typeface="Arial" charset="0"/>
              <a:buNone/>
            </a:pPr>
            <a:r>
              <a:rPr lang="en-US" sz="1200" b="1" dirty="0">
                <a:solidFill>
                  <a:srgbClr val="000000"/>
                </a:solidFill>
              </a:rPr>
              <a:t>EVM PART # (</a:t>
            </a:r>
            <a:r>
              <a:rPr lang="en-US" sz="1200" dirty="0">
                <a:solidFill>
                  <a:srgbClr val="000000"/>
                </a:solidFill>
              </a:rPr>
              <a:t>LMH730216/NOPB, LMH730227/NOPB</a:t>
            </a:r>
            <a:r>
              <a:rPr lang="en-US" sz="1200" dirty="0"/>
              <a:t>)</a:t>
            </a:r>
            <a:endParaRPr lang="en-US" sz="1200" dirty="0">
              <a:solidFill>
                <a:srgbClr val="000000"/>
              </a:solidFill>
            </a:endParaRPr>
          </a:p>
        </p:txBody>
      </p:sp>
      <p:pic>
        <p:nvPicPr>
          <p:cNvPr id="22" name="Picture 21"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pic>
        <p:nvPicPr>
          <p:cNvPr id="16"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lvl="0">
              <a:defRPr/>
            </a:pPr>
            <a:r>
              <a:rPr lang="en-US" sz="3200" b="1" kern="0" dirty="0">
                <a:solidFill>
                  <a:srgbClr val="FF0000"/>
                </a:solidFill>
                <a:latin typeface="+mj-lt"/>
                <a:ea typeface="+mj-ea"/>
                <a:cs typeface="+mj-cs"/>
              </a:rPr>
              <a:t>LMP2012QML</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lang="en-US" b="1" dirty="0">
                <a:solidFill>
                  <a:schemeClr val="tx2"/>
                </a:solidFill>
                <a:latin typeface="TimesNewRomanPS-BoldMT"/>
                <a:ea typeface="+mj-ea"/>
                <a:cs typeface="+mj-cs"/>
              </a:rPr>
              <a:t>Dual, High Precision, Rail-to-Rail Output Operational Amplifier </a:t>
            </a:r>
          </a:p>
        </p:txBody>
      </p:sp>
      <p:sp>
        <p:nvSpPr>
          <p:cNvPr id="5" name="Text Box 15"/>
          <p:cNvSpPr txBox="1">
            <a:spLocks noChangeArrowheads="1"/>
          </p:cNvSpPr>
          <p:nvPr/>
        </p:nvSpPr>
        <p:spPr bwMode="auto">
          <a:xfrm>
            <a:off x="266700" y="4606005"/>
            <a:ext cx="3930650" cy="954107"/>
          </a:xfrm>
          <a:prstGeom prst="rect">
            <a:avLst/>
          </a:prstGeom>
          <a:noFill/>
          <a:ln w="3175">
            <a:noFill/>
            <a:miter lim="800000"/>
            <a:headEnd/>
            <a:tailEnd/>
          </a:ln>
        </p:spPr>
        <p:txBody>
          <a:bodyPr wrap="square" lIns="45720" rIns="45720" anchor="ctr">
            <a:spAutoFit/>
          </a:bodyPr>
          <a:lstStyle/>
          <a:p>
            <a:pPr marL="174625" indent="-174625" defTabSz="685800">
              <a:buSzPct val="120000"/>
              <a:buFontTx/>
              <a:buChar char="•"/>
              <a:tabLst>
                <a:tab pos="1714500" algn="ctr"/>
              </a:tabLst>
              <a:defRPr/>
            </a:pPr>
            <a:r>
              <a:rPr lang="en-US" sz="1400" dirty="0"/>
              <a:t>Satellite</a:t>
            </a:r>
          </a:p>
          <a:p>
            <a:pPr marL="174625" indent="-174625" defTabSz="685800">
              <a:buSzPct val="120000"/>
              <a:buFontTx/>
              <a:buChar char="•"/>
              <a:tabLst>
                <a:tab pos="1714500" algn="ctr"/>
              </a:tabLst>
              <a:defRPr/>
            </a:pPr>
            <a:r>
              <a:rPr lang="en-US" sz="1400" dirty="0"/>
              <a:t>Gyroscopes</a:t>
            </a:r>
          </a:p>
          <a:p>
            <a:pPr marL="174625" indent="-174625" defTabSz="685800">
              <a:buSzPct val="120000"/>
              <a:buFontTx/>
              <a:buChar char="•"/>
              <a:tabLst>
                <a:tab pos="1714500" algn="ctr"/>
              </a:tabLst>
              <a:defRPr/>
            </a:pPr>
            <a:r>
              <a:rPr lang="en-US" sz="1400" dirty="0"/>
              <a:t>Star Trackers</a:t>
            </a:r>
          </a:p>
          <a:p>
            <a:pPr marL="174625" indent="-174625" defTabSz="685800">
              <a:buSzPct val="120000"/>
              <a:buFontTx/>
              <a:buChar char="•"/>
              <a:tabLst>
                <a:tab pos="1714500" algn="ctr"/>
              </a:tabLst>
              <a:defRPr/>
            </a:pPr>
            <a:r>
              <a:rPr lang="en-US" sz="1400" dirty="0"/>
              <a:t>Reaction Wheels </a:t>
            </a:r>
          </a:p>
        </p:txBody>
      </p:sp>
      <p:sp>
        <p:nvSpPr>
          <p:cNvPr id="6" name="WordArt 52"/>
          <p:cNvSpPr>
            <a:spLocks noChangeArrowheads="1" noChangeShapeType="1" noTextEdit="1"/>
          </p:cNvSpPr>
          <p:nvPr/>
        </p:nvSpPr>
        <p:spPr bwMode="auto">
          <a:xfrm>
            <a:off x="327025" y="81280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Text Box 15"/>
          <p:cNvSpPr txBox="1">
            <a:spLocks noChangeArrowheads="1"/>
          </p:cNvSpPr>
          <p:nvPr/>
        </p:nvSpPr>
        <p:spPr bwMode="auto">
          <a:xfrm>
            <a:off x="261937" y="5945287"/>
            <a:ext cx="5129459" cy="307777"/>
          </a:xfrm>
          <a:prstGeom prst="rect">
            <a:avLst/>
          </a:prstGeom>
          <a:noFill/>
          <a:ln w="3175">
            <a:noFill/>
            <a:miter lim="800000"/>
            <a:headEnd/>
            <a:tailEnd/>
          </a:ln>
        </p:spPr>
        <p:txBody>
          <a:bodyPr wrap="square" lIns="45720" rIns="45720" anchor="ctr">
            <a:spAutoFit/>
          </a:bodyPr>
          <a:lstStyle/>
          <a:p>
            <a:pPr marL="174625" indent="-174625" defTabSz="685800">
              <a:buSzPct val="120000"/>
              <a:buFontTx/>
              <a:buChar char="•"/>
              <a:tabLst>
                <a:tab pos="1714500" algn="ctr"/>
              </a:tabLst>
              <a:defRPr/>
            </a:pPr>
            <a:r>
              <a:rPr lang="en-US" sz="1400" dirty="0"/>
              <a:t>TID = 50kRad(Si)  and available as ELDRS free  </a:t>
            </a:r>
          </a:p>
        </p:txBody>
      </p:sp>
      <p:sp>
        <p:nvSpPr>
          <p:cNvPr id="8" name="WordArt 51"/>
          <p:cNvSpPr>
            <a:spLocks noChangeArrowheads="1" noChangeShapeType="1" noTextEdit="1"/>
          </p:cNvSpPr>
          <p:nvPr/>
        </p:nvSpPr>
        <p:spPr bwMode="auto">
          <a:xfrm>
            <a:off x="306388" y="55832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9" name="Text Box 6"/>
          <p:cNvSpPr txBox="1">
            <a:spLocks noChangeArrowheads="1"/>
          </p:cNvSpPr>
          <p:nvPr/>
        </p:nvSpPr>
        <p:spPr bwMode="auto">
          <a:xfrm>
            <a:off x="224465" y="1094739"/>
            <a:ext cx="4868863" cy="2462213"/>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pPr>
            <a:r>
              <a:rPr lang="en-US" sz="1400" dirty="0"/>
              <a:t>Low guaranteed VIO over temperature 60 µV</a:t>
            </a:r>
          </a:p>
          <a:p>
            <a:pPr marL="174625" indent="-174625" defTabSz="685800">
              <a:buSzPct val="120000"/>
              <a:buFontTx/>
              <a:buChar char="•"/>
              <a:tabLst>
                <a:tab pos="1714500" algn="ctr"/>
              </a:tabLst>
            </a:pPr>
            <a:r>
              <a:rPr lang="en-US" sz="1400" dirty="0"/>
              <a:t>Low noise with no 1/f  35nV/ </a:t>
            </a:r>
          </a:p>
          <a:p>
            <a:pPr marL="174625" indent="-174625" defTabSz="685800">
              <a:buSzPct val="120000"/>
              <a:buFontTx/>
              <a:buChar char="•"/>
              <a:tabLst>
                <a:tab pos="1714500" algn="ctr"/>
              </a:tabLst>
            </a:pPr>
            <a:r>
              <a:rPr lang="en-US" sz="1400" dirty="0"/>
              <a:t>High CMRR:	90 dB</a:t>
            </a:r>
          </a:p>
          <a:p>
            <a:pPr marL="174625" indent="-174625" defTabSz="685800">
              <a:buSzPct val="120000"/>
              <a:buFontTx/>
              <a:buChar char="•"/>
              <a:tabLst>
                <a:tab pos="1714500" algn="ctr"/>
              </a:tabLst>
            </a:pPr>
            <a:r>
              <a:rPr lang="en-US" sz="1400" dirty="0"/>
              <a:t>High PSRR:	90 dB</a:t>
            </a:r>
          </a:p>
          <a:p>
            <a:pPr marL="174625" indent="-174625" defTabSz="685800">
              <a:buSzPct val="120000"/>
              <a:buFontTx/>
              <a:buChar char="•"/>
              <a:tabLst>
                <a:tab pos="1714500" algn="ctr"/>
              </a:tabLst>
            </a:pPr>
            <a:r>
              <a:rPr lang="en-US" sz="1400" dirty="0"/>
              <a:t>High AVOL:	85 dB</a:t>
            </a:r>
          </a:p>
          <a:p>
            <a:pPr marL="174625" indent="-174625" defTabSz="685800">
              <a:buSzPct val="120000"/>
              <a:buFontTx/>
              <a:buChar char="•"/>
              <a:tabLst>
                <a:tab pos="1714500" algn="ctr"/>
              </a:tabLst>
            </a:pPr>
            <a:r>
              <a:rPr lang="en-US" sz="1400" dirty="0"/>
              <a:t>Wide gain-bandwidth product: 3 MHz </a:t>
            </a:r>
          </a:p>
          <a:p>
            <a:pPr marL="174625" indent="-174625" defTabSz="685800">
              <a:buSzPct val="120000"/>
              <a:buFontTx/>
              <a:buChar char="•"/>
              <a:tabLst>
                <a:tab pos="1714500" algn="ctr"/>
              </a:tabLst>
            </a:pPr>
            <a:r>
              <a:rPr lang="en-US" sz="1400" dirty="0"/>
              <a:t>High slew rate:		4V/µs</a:t>
            </a:r>
          </a:p>
          <a:p>
            <a:pPr marL="174625" indent="-174625" defTabSz="685800">
              <a:buSzPct val="120000"/>
              <a:buFontTx/>
              <a:buChar char="•"/>
              <a:tabLst>
                <a:tab pos="1714500" algn="ctr"/>
              </a:tabLst>
            </a:pPr>
            <a:r>
              <a:rPr lang="en-US" sz="1400" dirty="0"/>
              <a:t>Rail-to-rail output: 30mV</a:t>
            </a:r>
          </a:p>
          <a:p>
            <a:pPr marL="174625" indent="-174625" defTabSz="685800">
              <a:buSzPct val="120000"/>
              <a:buFontTx/>
              <a:buChar char="•"/>
              <a:tabLst>
                <a:tab pos="1714500" algn="ctr"/>
              </a:tabLst>
            </a:pPr>
            <a:r>
              <a:rPr lang="en-US" sz="1400" dirty="0"/>
              <a:t>No external capacitors required</a:t>
            </a:r>
          </a:p>
          <a:p>
            <a:pPr marL="174625" indent="-174625" defTabSz="685800">
              <a:buSzPct val="120000"/>
              <a:buFontTx/>
              <a:buChar char="•"/>
              <a:tabLst>
                <a:tab pos="1714500" algn="ctr"/>
              </a:tabLst>
            </a:pPr>
            <a:r>
              <a:rPr lang="en-US" altLang="ko-KR" sz="1400" dirty="0"/>
              <a:t>Temperature Range: -</a:t>
            </a:r>
            <a:r>
              <a:rPr lang="en-US" sz="1400" dirty="0"/>
              <a:t>55°C to +125°C</a:t>
            </a:r>
          </a:p>
          <a:p>
            <a:pPr marL="174625" indent="-174625" defTabSz="685800">
              <a:buSzPct val="120000"/>
              <a:buFontTx/>
              <a:buChar char="•"/>
              <a:tabLst>
                <a:tab pos="1714500" algn="ctr"/>
              </a:tabLst>
            </a:pPr>
            <a:r>
              <a:rPr lang="en-US" altLang="ja-JP" sz="1400" dirty="0"/>
              <a:t>Available in 10-pin Ceramic SOIC</a:t>
            </a:r>
          </a:p>
        </p:txBody>
      </p:sp>
      <p:sp>
        <p:nvSpPr>
          <p:cNvPr id="10" name="WordArt 51"/>
          <p:cNvSpPr>
            <a:spLocks noChangeArrowheads="1" noChangeShapeType="1" noTextEdit="1"/>
          </p:cNvSpPr>
          <p:nvPr/>
        </p:nvSpPr>
        <p:spPr bwMode="auto">
          <a:xfrm>
            <a:off x="301625" y="42862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3"/>
          <p:cNvSpPr>
            <a:spLocks noChangeArrowheads="1" noChangeShapeType="1" noTextEdit="1"/>
          </p:cNvSpPr>
          <p:nvPr/>
        </p:nvSpPr>
        <p:spPr bwMode="auto">
          <a:xfrm>
            <a:off x="5343525" y="8318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Rectangle 8"/>
          <p:cNvSpPr>
            <a:spLocks noChangeArrowheads="1"/>
          </p:cNvSpPr>
          <p:nvPr/>
        </p:nvSpPr>
        <p:spPr bwMode="auto">
          <a:xfrm>
            <a:off x="5246688" y="1120775"/>
            <a:ext cx="3886200"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sz="1400" dirty="0">
                <a:solidFill>
                  <a:srgbClr val="000000"/>
                </a:solidFill>
              </a:rPr>
              <a:t>Very Stable – Low temp co</a:t>
            </a:r>
          </a:p>
          <a:p>
            <a:pPr marL="174625" indent="-174625" defTabSz="685800" eaLnBrk="0" hangingPunct="0">
              <a:buSzPct val="120000"/>
              <a:buFontTx/>
              <a:buChar char="•"/>
              <a:tabLst>
                <a:tab pos="1714500" algn="ctr"/>
              </a:tabLst>
            </a:pPr>
            <a:r>
              <a:rPr lang="en-US" altLang="ja-JP" sz="1400" dirty="0">
                <a:ea typeface="MS PGothic" charset="-128"/>
              </a:rPr>
              <a:t>QMLV qualified for space based applications</a:t>
            </a: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a:t>
            </a:r>
          </a:p>
          <a:p>
            <a:pPr marL="631825" lvl="1" indent="-174625" defTabSz="685800">
              <a:buSzPct val="120000"/>
              <a:buFontTx/>
              <a:buChar char="•"/>
              <a:tabLst>
                <a:tab pos="1714500" algn="ctr"/>
              </a:tabLst>
            </a:pPr>
            <a:r>
              <a:rPr lang="en-US" sz="1400" dirty="0">
                <a:solidFill>
                  <a:srgbClr val="000000"/>
                </a:solidFill>
                <a:sym typeface="Symbol" pitchFamily="18" charset="2"/>
              </a:rPr>
              <a:t>5962L0620602VZA</a:t>
            </a:r>
          </a:p>
          <a:p>
            <a:pPr marL="631825" lvl="1" indent="-174625" defTabSz="685800">
              <a:buSzPct val="120000"/>
              <a:buFontTx/>
              <a:buChar char="•"/>
              <a:tabLst>
                <a:tab pos="1714500" algn="ctr"/>
              </a:tabLst>
            </a:pPr>
            <a:r>
              <a:rPr lang="en-US" sz="1400" dirty="0">
                <a:solidFill>
                  <a:srgbClr val="000000"/>
                </a:solidFill>
                <a:sym typeface="Symbol" pitchFamily="18" charset="2"/>
              </a:rPr>
              <a:t>5962L0620601VZA</a:t>
            </a:r>
            <a:endParaRPr lang="en-US" altLang="ja-JP" sz="1400" dirty="0">
              <a:ea typeface="MS PGothic" charset="-128"/>
            </a:endParaRP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8" name="Rectangle 40"/>
          <p:cNvSpPr>
            <a:spLocks noChangeArrowheads="1"/>
          </p:cNvSpPr>
          <p:nvPr/>
        </p:nvSpPr>
        <p:spPr bwMode="auto">
          <a:xfrm>
            <a:off x="4689475" y="3146425"/>
            <a:ext cx="4418013" cy="330200"/>
          </a:xfrm>
          <a:prstGeom prst="rect">
            <a:avLst/>
          </a:prstGeom>
          <a:noFill/>
          <a:ln w="25400">
            <a:noFill/>
            <a:miter lim="800000"/>
            <a:headEnd/>
            <a:tailEnd/>
          </a:ln>
        </p:spPr>
        <p:txBody>
          <a:bodyPr lIns="92075" tIns="46038" rIns="92075" bIns="46038"/>
          <a:lstStyle/>
          <a:p>
            <a:pPr marL="230188" indent="-230188" algn="ctr"/>
            <a:endParaRPr lang="en-US" sz="1400" dirty="0">
              <a:solidFill>
                <a:srgbClr val="000000"/>
              </a:solidFill>
            </a:endParaRPr>
          </a:p>
        </p:txBody>
      </p:sp>
      <p:pic>
        <p:nvPicPr>
          <p:cNvPr id="22" name="Picture 21" descr="744px-National_Semiconductor_Logo_svg.png"/>
          <p:cNvPicPr>
            <a:picLocks noChangeAspect="1"/>
          </p:cNvPicPr>
          <p:nvPr/>
        </p:nvPicPr>
        <p:blipFill>
          <a:blip r:embed="rId3" cstate="screen"/>
          <a:stretch>
            <a:fillRect/>
          </a:stretch>
        </p:blipFill>
        <p:spPr>
          <a:xfrm>
            <a:off x="6159500" y="0"/>
            <a:ext cx="1498600" cy="461263"/>
          </a:xfrm>
          <a:prstGeom prst="rect">
            <a:avLst/>
          </a:prstGeom>
        </p:spPr>
      </p:pic>
      <p:sp>
        <p:nvSpPr>
          <p:cNvPr id="465921" name="Rectangle 1"/>
          <p:cNvSpPr>
            <a:spLocks noChangeArrowheads="1"/>
          </p:cNvSpPr>
          <p:nvPr/>
        </p:nvSpPr>
        <p:spPr bwMode="auto">
          <a:xfrm>
            <a:off x="5498141" y="2908473"/>
            <a:ext cx="3432103" cy="260974"/>
          </a:xfrm>
          <a:prstGeom prst="rect">
            <a:avLst/>
          </a:prstGeom>
          <a:noFill/>
          <a:ln w="9525">
            <a:noFill/>
            <a:miter lim="800000"/>
            <a:headEnd/>
            <a:tailEnd/>
          </a:ln>
          <a:effectLst/>
        </p:spPr>
        <p:txBody>
          <a:bodyPr vert="horz" wrap="square" lIns="-6348" tIns="-7935" rIns="-6348" bIns="-7935" numCol="1" anchor="ctr" anchorCtr="0" compatLnSpc="1">
            <a:prstTxWarp prst="textNoShape">
              <a:avLst/>
            </a:prstTxWarp>
            <a:spAutoFit/>
          </a:bodyPr>
          <a:lstStyle/>
          <a:p>
            <a:pPr lvl="0"/>
            <a:r>
              <a:rPr lang="en-US" b="1" dirty="0">
                <a:latin typeface="Arial" pitchFamily="34" charset="0"/>
              </a:rPr>
              <a:t>Typical</a:t>
            </a:r>
            <a:r>
              <a:rPr lang="en-US" sz="1400" b="1" dirty="0">
                <a:latin typeface="Arial" pitchFamily="34" charset="0"/>
              </a:rPr>
              <a:t> </a:t>
            </a:r>
            <a:r>
              <a:rPr lang="en-US" b="1" dirty="0">
                <a:latin typeface="Arial" pitchFamily="34" charset="0"/>
              </a:rPr>
              <a:t>Performance</a:t>
            </a:r>
            <a:r>
              <a:rPr lang="en-US" sz="1400" dirty="0">
                <a:latin typeface="Arial" pitchFamily="34" charset="0"/>
              </a:rPr>
              <a:t> </a:t>
            </a:r>
          </a:p>
        </p:txBody>
      </p:sp>
      <p:pic>
        <p:nvPicPr>
          <p:cNvPr id="472066" name="Picture 2" descr="http://www.national.com/images/pf/LMP2012/20071556.jpg">
            <a:hlinkClick r:id="rId4"/>
          </p:cNvPr>
          <p:cNvPicPr>
            <a:picLocks noChangeAspect="1" noChangeArrowheads="1"/>
          </p:cNvPicPr>
          <p:nvPr/>
        </p:nvPicPr>
        <p:blipFill>
          <a:blip r:embed="rId5" cstate="screen"/>
          <a:srcRect/>
          <a:stretch>
            <a:fillRect/>
          </a:stretch>
        </p:blipFill>
        <p:spPr bwMode="auto">
          <a:xfrm>
            <a:off x="5144623" y="3341830"/>
            <a:ext cx="2857500" cy="2857500"/>
          </a:xfrm>
          <a:prstGeom prst="rect">
            <a:avLst/>
          </a:prstGeom>
          <a:noFill/>
        </p:spPr>
      </p:pic>
      <p:pic>
        <p:nvPicPr>
          <p:cNvPr id="16" name="Picture 12" descr="PreviousButton">
            <a:hlinkClick r:id="" action="ppaction://hlinkshowjump?jump=lastslideviewed"/>
          </p:cNvPr>
          <p:cNvPicPr>
            <a:picLocks noChangeAspect="1" noChangeArrowheads="1"/>
          </p:cNvPicPr>
          <p:nvPr/>
        </p:nvPicPr>
        <p:blipFill>
          <a:blip r:embed="rId6"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txBox="1">
            <a:spLocks noChangeArrowheads="1"/>
          </p:cNvSpPr>
          <p:nvPr/>
        </p:nvSpPr>
        <p:spPr bwMode="auto">
          <a:xfrm>
            <a:off x="242888" y="-4763"/>
            <a:ext cx="7114842" cy="671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kern="0" dirty="0">
                <a:solidFill>
                  <a:srgbClr val="FF0000"/>
                </a:solidFill>
                <a:latin typeface="+mj-lt"/>
                <a:ea typeface="+mj-ea"/>
                <a:cs typeface="+mj-cs"/>
              </a:rPr>
              <a:t>LM117HVQML</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3-Terminal Adjustable</a:t>
            </a:r>
            <a:r>
              <a:rPr kumimoji="0" lang="en-US" sz="1800" b="1" i="0" u="none" strike="noStrike" kern="0" cap="none" spc="0" normalizeH="0" noProof="0" dirty="0">
                <a:ln>
                  <a:noFill/>
                </a:ln>
                <a:solidFill>
                  <a:schemeClr val="tx2"/>
                </a:solidFill>
                <a:effectLst/>
                <a:uLnTx/>
                <a:uFillTx/>
                <a:latin typeface="TimesNewRomanPS-BoldMT"/>
                <a:ea typeface="+mj-ea"/>
                <a:cs typeface="+mj-cs"/>
              </a:rPr>
              <a:t> Positive Voltage Regulator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6" name="WordArt 52"/>
          <p:cNvSpPr>
            <a:spLocks noChangeArrowheads="1" noChangeShapeType="1" noTextEdit="1"/>
          </p:cNvSpPr>
          <p:nvPr/>
        </p:nvSpPr>
        <p:spPr bwMode="auto">
          <a:xfrm>
            <a:off x="327025" y="746125"/>
            <a:ext cx="819150" cy="277469"/>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WordArt 53"/>
          <p:cNvSpPr>
            <a:spLocks noChangeArrowheads="1" noChangeShapeType="1" noTextEdit="1"/>
          </p:cNvSpPr>
          <p:nvPr/>
        </p:nvSpPr>
        <p:spPr bwMode="auto">
          <a:xfrm>
            <a:off x="4886325" y="746125"/>
            <a:ext cx="819150" cy="277469"/>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8" name="Rectangle 8"/>
          <p:cNvSpPr>
            <a:spLocks noChangeArrowheads="1"/>
          </p:cNvSpPr>
          <p:nvPr/>
        </p:nvSpPr>
        <p:spPr bwMode="auto">
          <a:xfrm>
            <a:off x="4665663" y="1054100"/>
            <a:ext cx="4478337" cy="1231899"/>
          </a:xfrm>
          <a:prstGeom prst="rect">
            <a:avLst/>
          </a:prstGeom>
          <a:noFill/>
          <a:ln w="9525">
            <a:noFill/>
            <a:miter lim="800000"/>
            <a:headEnd/>
            <a:tailEnd/>
          </a:ln>
        </p:spPr>
        <p:txBody>
          <a:bodyPr/>
          <a:lstStyle/>
          <a:p>
            <a:pPr marL="174625" indent="-174625" defTabSz="685800">
              <a:buSzPct val="120000"/>
              <a:buFontTx/>
              <a:buChar char="•"/>
              <a:tabLst>
                <a:tab pos="1714500" algn="ctr"/>
              </a:tabLst>
            </a:pPr>
            <a:r>
              <a:rPr lang="en-US" altLang="zh-CN" sz="1400" dirty="0">
                <a:ea typeface="SimSun" charset="-122"/>
              </a:rPr>
              <a:t> Standard transistor packages are easily mountable</a:t>
            </a:r>
          </a:p>
          <a:p>
            <a:pPr marL="174625" indent="-174625" defTabSz="685800">
              <a:buSzPct val="120000"/>
              <a:buFontTx/>
              <a:buChar char="•"/>
              <a:tabLst>
                <a:tab pos="1714500" algn="ctr"/>
              </a:tabLst>
            </a:pPr>
            <a:r>
              <a:rPr lang="en-US" sz="1400" dirty="0"/>
              <a:t> </a:t>
            </a:r>
            <a:r>
              <a:rPr lang="en-US" altLang="ja-JP" sz="1400" dirty="0">
                <a:solidFill>
                  <a:srgbClr val="000000"/>
                </a:solidFill>
              </a:rPr>
              <a:t>RHA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 SMD Orderable: </a:t>
            </a:r>
            <a:r>
              <a:rPr lang="en-US" sz="1400" dirty="0"/>
              <a:t>5962R0722961VXA 		                         5962R0722962VZA</a:t>
            </a:r>
          </a:p>
          <a:p>
            <a:pPr marL="174625" indent="-174625" defTabSz="685800">
              <a:buSzPct val="120000"/>
              <a:tabLst>
                <a:tab pos="1714500" algn="ctr"/>
              </a:tabLst>
            </a:pPr>
            <a:endParaRPr lang="en-US" altLang="ja-JP" sz="1400" dirty="0">
              <a:ea typeface="MS PGothic" charset="-128"/>
            </a:endParaRPr>
          </a:p>
          <a:p>
            <a:pPr marL="174625" indent="-174625" defTabSz="685800">
              <a:buSzPct val="120000"/>
              <a:tabLst>
                <a:tab pos="1714500" algn="ctr"/>
              </a:tabLst>
            </a:pPr>
            <a:endParaRPr lang="en-US" altLang="ko-KR" sz="1400" dirty="0">
              <a:ea typeface="Gulim" charset="-127"/>
            </a:endParaRPr>
          </a:p>
        </p:txBody>
      </p:sp>
      <p:sp>
        <p:nvSpPr>
          <p:cNvPr id="9" name="Text Box 6"/>
          <p:cNvSpPr txBox="1">
            <a:spLocks noChangeArrowheads="1"/>
          </p:cNvSpPr>
          <p:nvPr/>
        </p:nvSpPr>
        <p:spPr bwMode="auto">
          <a:xfrm>
            <a:off x="218981" y="1050115"/>
            <a:ext cx="4366466" cy="2462213"/>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defRPr/>
            </a:pPr>
            <a:r>
              <a:rPr lang="en-US" altLang="zh-CN" sz="1400" dirty="0"/>
              <a:t>V</a:t>
            </a:r>
            <a:r>
              <a:rPr lang="en-US" altLang="zh-CN" sz="1400" baseline="-25000" dirty="0"/>
              <a:t>IN</a:t>
            </a:r>
            <a:r>
              <a:rPr lang="en-US" altLang="zh-CN" sz="1400" dirty="0"/>
              <a:t> = 4.2V to 60V</a:t>
            </a:r>
          </a:p>
          <a:p>
            <a:pPr marL="171450" indent="-171450" defTabSz="685800">
              <a:buSzPct val="120000"/>
              <a:buFontTx/>
              <a:buChar char="•"/>
              <a:tabLst>
                <a:tab pos="1714500" algn="ctr"/>
              </a:tabLst>
              <a:defRPr/>
            </a:pPr>
            <a:r>
              <a:rPr lang="en-US" altLang="zh-CN" sz="1400" dirty="0"/>
              <a:t>V</a:t>
            </a:r>
            <a:r>
              <a:rPr lang="en-US" altLang="zh-CN" sz="1400" baseline="-25000" dirty="0"/>
              <a:t>OUT</a:t>
            </a:r>
            <a:r>
              <a:rPr lang="en-US" altLang="zh-CN" sz="1400" dirty="0"/>
              <a:t> = 1.2V to 57V</a:t>
            </a:r>
          </a:p>
          <a:p>
            <a:pPr marL="171450" indent="-171450" defTabSz="685800">
              <a:buSzPct val="120000"/>
              <a:buFontTx/>
              <a:buChar char="•"/>
              <a:tabLst>
                <a:tab pos="1714500" algn="ctr"/>
              </a:tabLst>
              <a:defRPr/>
            </a:pPr>
            <a:r>
              <a:rPr lang="en-US" sz="1400" dirty="0"/>
              <a:t>Output Current: 500 </a:t>
            </a:r>
            <a:r>
              <a:rPr lang="en-US" sz="1400" dirty="0" err="1"/>
              <a:t>mA</a:t>
            </a:r>
            <a:r>
              <a:rPr lang="en-US" sz="1400" dirty="0"/>
              <a:t> or 1,500 </a:t>
            </a:r>
            <a:r>
              <a:rPr lang="en-US" sz="1400" dirty="0" err="1"/>
              <a:t>mA</a:t>
            </a:r>
            <a:r>
              <a:rPr lang="en-US" sz="1400" dirty="0"/>
              <a:t> </a:t>
            </a:r>
          </a:p>
          <a:p>
            <a:pPr marL="171450" indent="-171450" defTabSz="685800">
              <a:buSzPct val="120000"/>
              <a:buFontTx/>
              <a:buChar char="•"/>
              <a:tabLst>
                <a:tab pos="1714500" algn="ctr"/>
              </a:tabLst>
              <a:defRPr/>
            </a:pPr>
            <a:r>
              <a:rPr lang="en-US" sz="1400" dirty="0"/>
              <a:t>Load regulation typically 0.1%  </a:t>
            </a:r>
            <a:endParaRPr lang="en-US" altLang="ja-JP" sz="1400" dirty="0"/>
          </a:p>
          <a:p>
            <a:pPr marL="174625" indent="-174625" defTabSz="685800">
              <a:buSzPct val="120000"/>
              <a:buFontTx/>
              <a:buChar char="•"/>
              <a:tabLst>
                <a:tab pos="1714500" algn="ctr"/>
              </a:tabLst>
              <a:defRPr/>
            </a:pPr>
            <a:r>
              <a:rPr lang="en-US" sz="1400" dirty="0"/>
              <a:t>Line regulation typically 0.01%/V</a:t>
            </a:r>
          </a:p>
          <a:p>
            <a:pPr marL="174625" indent="-174625" defTabSz="685800">
              <a:buSzPct val="120000"/>
              <a:buFontTx/>
              <a:buChar char="•"/>
              <a:tabLst>
                <a:tab pos="1714500" algn="ctr"/>
              </a:tabLst>
              <a:defRPr/>
            </a:pPr>
            <a:r>
              <a:rPr lang="en-US" sz="1400" dirty="0"/>
              <a:t>80 dB ripple rejection</a:t>
            </a:r>
          </a:p>
          <a:p>
            <a:pPr marL="174625" indent="-174625" defTabSz="685800">
              <a:buSzPct val="120000"/>
              <a:buFontTx/>
              <a:buChar char="•"/>
              <a:tabLst>
                <a:tab pos="1714500" algn="ctr"/>
              </a:tabLst>
              <a:defRPr/>
            </a:pPr>
            <a:r>
              <a:rPr lang="en-US" sz="1400" dirty="0"/>
              <a:t>Current limit constant with temperature</a:t>
            </a:r>
          </a:p>
          <a:p>
            <a:pPr marL="174625" indent="-174625" defTabSz="685800">
              <a:buSzPct val="120000"/>
              <a:buFontTx/>
              <a:buChar char="•"/>
              <a:tabLst>
                <a:tab pos="1714500" algn="ctr"/>
              </a:tabLst>
              <a:defRPr/>
            </a:pPr>
            <a:r>
              <a:rPr lang="en-US" altLang="ko-KR" sz="1400" dirty="0"/>
              <a:t>Output is short-circuit protected through floating regulator architecture</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1450" indent="-171450" defTabSz="685800">
              <a:buSzPct val="120000"/>
              <a:buFontTx/>
              <a:buChar char="•"/>
              <a:tabLst>
                <a:tab pos="1714500" algn="ctr"/>
              </a:tabLst>
              <a:defRPr/>
            </a:pPr>
            <a:r>
              <a:rPr lang="en-US" altLang="ja-JP" sz="1400" dirty="0"/>
              <a:t>Available in 3-pin TO39 (H) Package</a:t>
            </a:r>
          </a:p>
        </p:txBody>
      </p:sp>
      <p:graphicFrame>
        <p:nvGraphicFramePr>
          <p:cNvPr id="10" name="Group 205"/>
          <p:cNvGraphicFramePr>
            <a:graphicFrameLocks noGrp="1"/>
          </p:cNvGraphicFramePr>
          <p:nvPr/>
        </p:nvGraphicFramePr>
        <p:xfrm>
          <a:off x="4965842" y="2682691"/>
          <a:ext cx="3424853" cy="684213"/>
        </p:xfrm>
        <a:graphic>
          <a:graphicData uri="http://schemas.openxmlformats.org/drawingml/2006/table">
            <a:tbl>
              <a:tblPr/>
              <a:tblGrid>
                <a:gridCol w="1003890">
                  <a:extLst>
                    <a:ext uri="{9D8B030D-6E8A-4147-A177-3AD203B41FA5}">
                      <a16:colId xmlns:a16="http://schemas.microsoft.com/office/drawing/2014/main" val="20000"/>
                    </a:ext>
                  </a:extLst>
                </a:gridCol>
                <a:gridCol w="574466">
                  <a:extLst>
                    <a:ext uri="{9D8B030D-6E8A-4147-A177-3AD203B41FA5}">
                      <a16:colId xmlns:a16="http://schemas.microsoft.com/office/drawing/2014/main" val="20001"/>
                    </a:ext>
                  </a:extLst>
                </a:gridCol>
                <a:gridCol w="697566">
                  <a:extLst>
                    <a:ext uri="{9D8B030D-6E8A-4147-A177-3AD203B41FA5}">
                      <a16:colId xmlns:a16="http://schemas.microsoft.com/office/drawing/2014/main" val="20002"/>
                    </a:ext>
                  </a:extLst>
                </a:gridCol>
                <a:gridCol w="629177">
                  <a:extLst>
                    <a:ext uri="{9D8B030D-6E8A-4147-A177-3AD203B41FA5}">
                      <a16:colId xmlns:a16="http://schemas.microsoft.com/office/drawing/2014/main" val="20003"/>
                    </a:ext>
                  </a:extLst>
                </a:gridCol>
                <a:gridCol w="519754">
                  <a:extLst>
                    <a:ext uri="{9D8B030D-6E8A-4147-A177-3AD203B41FA5}">
                      <a16:colId xmlns:a16="http://schemas.microsoft.com/office/drawing/2014/main" val="20004"/>
                    </a:ext>
                  </a:extLst>
                </a:gridCol>
              </a:tblGrid>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Device </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2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 V</a:t>
                      </a:r>
                      <a:r>
                        <a:rPr kumimoji="0" lang="en-US" sz="1000" b="1" i="0" u="none" strike="noStrike" cap="none" normalizeH="0" baseline="-30000">
                          <a:ln>
                            <a:noFill/>
                          </a:ln>
                          <a:solidFill>
                            <a:schemeClr val="tx1"/>
                          </a:solidFill>
                          <a:effectLst/>
                          <a:latin typeface="Arial" pitchFamily="34" charset="0"/>
                          <a:cs typeface="Arial" pitchFamily="34" charset="0"/>
                        </a:rPr>
                        <a:t>IN</a:t>
                      </a:r>
                      <a:endParaRPr kumimoji="0" lang="en-US" sz="900" b="1"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itchFamily="34" charset="0"/>
                          <a:cs typeface="Arial" pitchFamily="34" charset="0"/>
                        </a:rPr>
                        <a:t>(V)</a:t>
                      </a:r>
                      <a:endParaRPr kumimoji="0" lang="en-US" sz="12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I</a:t>
                      </a:r>
                      <a:r>
                        <a:rPr kumimoji="0" lang="en-US" sz="1000" b="1" i="0" u="none" strike="noStrike" cap="none" normalizeH="0" baseline="-30000" dirty="0">
                          <a:ln>
                            <a:noFill/>
                          </a:ln>
                          <a:solidFill>
                            <a:schemeClr val="tx1"/>
                          </a:solidFill>
                          <a:effectLst/>
                          <a:latin typeface="Arial" pitchFamily="34" charset="0"/>
                          <a:cs typeface="Arial" pitchFamily="34" charset="0"/>
                        </a:rPr>
                        <a:t>OUT</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a:t>
                      </a:r>
                      <a:r>
                        <a:rPr kumimoji="0" lang="en-US" sz="800" b="1" i="0" u="none" strike="noStrike" cap="none" normalizeH="0" baseline="0" dirty="0" err="1">
                          <a:ln>
                            <a:noFill/>
                          </a:ln>
                          <a:solidFill>
                            <a:schemeClr val="tx1"/>
                          </a:solidFill>
                          <a:effectLst/>
                          <a:latin typeface="Arial" pitchFamily="34" charset="0"/>
                          <a:cs typeface="Arial" pitchFamily="34" charset="0"/>
                        </a:rPr>
                        <a:t>mA</a:t>
                      </a:r>
                      <a:r>
                        <a:rPr kumimoji="0" lang="en-US" sz="800" b="1" i="0" u="none" strike="noStrike" cap="none" normalizeH="0" baseline="0" dirty="0">
                          <a:ln>
                            <a:noFill/>
                          </a:ln>
                          <a:solidFill>
                            <a:schemeClr val="tx1"/>
                          </a:solidFill>
                          <a:effectLst/>
                          <a:latin typeface="Arial" pitchFamily="34" charset="0"/>
                          <a:cs typeface="Arial" pitchFamily="34" charset="0"/>
                        </a:rPr>
                        <a:t>)</a:t>
                      </a:r>
                      <a:endParaRPr kumimoji="0" lang="en-US" sz="12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 </a:t>
                      </a:r>
                      <a:r>
                        <a:rPr kumimoji="0" lang="en-US" sz="1000" b="1" i="0" u="none" strike="noStrike" cap="none" normalizeH="0" baseline="0" dirty="0">
                          <a:ln>
                            <a:noFill/>
                          </a:ln>
                          <a:solidFill>
                            <a:schemeClr val="tx1"/>
                          </a:solidFill>
                          <a:effectLst/>
                          <a:latin typeface="Arial" pitchFamily="34" charset="0"/>
                          <a:cs typeface="Arial" pitchFamily="34" charset="0"/>
                        </a:rPr>
                        <a:t>V</a:t>
                      </a:r>
                      <a:r>
                        <a:rPr kumimoji="0" lang="en-US" sz="1000" b="1" i="0" u="none" strike="noStrike" cap="none" normalizeH="0" baseline="-30000" dirty="0">
                          <a:ln>
                            <a:noFill/>
                          </a:ln>
                          <a:solidFill>
                            <a:schemeClr val="tx1"/>
                          </a:solidFill>
                          <a:effectLst/>
                          <a:latin typeface="Arial" pitchFamily="34" charset="0"/>
                          <a:cs typeface="Arial" pitchFamily="34" charset="0"/>
                        </a:rPr>
                        <a:t>OUT</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I</a:t>
                      </a:r>
                      <a:r>
                        <a:rPr kumimoji="0" lang="en-US" sz="1000" b="1" i="0" u="none" strike="noStrike" cap="none" normalizeH="0" baseline="-25000" dirty="0">
                          <a:ln>
                            <a:noFill/>
                          </a:ln>
                          <a:solidFill>
                            <a:schemeClr val="tx1"/>
                          </a:solidFill>
                          <a:effectLst/>
                          <a:latin typeface="Arial" pitchFamily="34" charset="0"/>
                          <a:cs typeface="Arial" pitchFamily="34" charset="0"/>
                        </a:rPr>
                        <a:t>Q</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a:t>
                      </a:r>
                      <a:r>
                        <a:rPr kumimoji="0" lang="en-US" sz="900" b="1" i="0" u="none" strike="noStrike" cap="none" normalizeH="0" baseline="0" dirty="0" err="1">
                          <a:ln>
                            <a:noFill/>
                          </a:ln>
                          <a:solidFill>
                            <a:schemeClr val="tx1"/>
                          </a:solidFill>
                          <a:effectLst/>
                          <a:latin typeface="Arial" pitchFamily="34" charset="0"/>
                          <a:cs typeface="+mn-cs"/>
                        </a:rPr>
                        <a:t>m</a:t>
                      </a:r>
                      <a:r>
                        <a:rPr kumimoji="0" lang="en-US" sz="900" b="1" i="0" u="none" strike="noStrike" cap="none" normalizeH="0" baseline="0" dirty="0" err="1">
                          <a:ln>
                            <a:noFill/>
                          </a:ln>
                          <a:solidFill>
                            <a:schemeClr val="tx1"/>
                          </a:solidFill>
                          <a:effectLst/>
                          <a:latin typeface="Arial" pitchFamily="34" charset="0"/>
                          <a:cs typeface="Arial" pitchFamily="34" charset="0"/>
                        </a:rPr>
                        <a:t>A</a:t>
                      </a:r>
                      <a:r>
                        <a:rPr kumimoji="0" lang="en-US" sz="900" b="1" i="0" u="none" strike="noStrike" cap="none" normalizeH="0" baseline="0" dirty="0">
                          <a:ln>
                            <a:noFill/>
                          </a:ln>
                          <a:solidFill>
                            <a:schemeClr val="tx1"/>
                          </a:solidFill>
                          <a:effectLst/>
                          <a:latin typeface="Arial" pitchFamily="34" charset="0"/>
                          <a:cs typeface="Arial" pitchFamily="34"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LM117HQML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4.2 - 40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500, 1500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1.2 – 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extLst>
                  <a:ext uri="{0D108BD9-81ED-4DB2-BD59-A6C34878D82A}">
                    <a16:rowId xmlns:a16="http://schemas.microsoft.com/office/drawing/2014/main" val="10001"/>
                  </a:ext>
                </a:extLst>
              </a:tr>
            </a:tbl>
          </a:graphicData>
        </a:graphic>
      </p:graphicFrame>
      <p:sp>
        <p:nvSpPr>
          <p:cNvPr id="82" name="Text Box 15"/>
          <p:cNvSpPr txBox="1">
            <a:spLocks noChangeArrowheads="1"/>
          </p:cNvSpPr>
          <p:nvPr/>
        </p:nvSpPr>
        <p:spPr bwMode="auto">
          <a:xfrm>
            <a:off x="261938" y="5969281"/>
            <a:ext cx="3930650" cy="307975"/>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p:txBody>
      </p:sp>
      <p:sp>
        <p:nvSpPr>
          <p:cNvPr id="83" name="WordArt 51"/>
          <p:cNvSpPr>
            <a:spLocks noChangeArrowheads="1" noChangeShapeType="1" noTextEdit="1"/>
          </p:cNvSpPr>
          <p:nvPr/>
        </p:nvSpPr>
        <p:spPr bwMode="auto">
          <a:xfrm>
            <a:off x="306388" y="5607331"/>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84" name="WordArt 51"/>
          <p:cNvSpPr>
            <a:spLocks noChangeArrowheads="1" noChangeShapeType="1" noTextEdit="1"/>
          </p:cNvSpPr>
          <p:nvPr/>
        </p:nvSpPr>
        <p:spPr bwMode="auto">
          <a:xfrm>
            <a:off x="301625" y="436637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4" name="Rectangle 13"/>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6" name="Picture 15" descr="744px-National_Semiconductor_Logo_svg.png"/>
          <p:cNvPicPr>
            <a:picLocks noChangeAspect="1"/>
          </p:cNvPicPr>
          <p:nvPr/>
        </p:nvPicPr>
        <p:blipFill>
          <a:blip r:embed="rId2" cstate="screen"/>
          <a:stretch>
            <a:fillRect/>
          </a:stretch>
        </p:blipFill>
        <p:spPr>
          <a:xfrm>
            <a:off x="6159500" y="0"/>
            <a:ext cx="1498600" cy="461263"/>
          </a:xfrm>
          <a:prstGeom prst="rect">
            <a:avLst/>
          </a:prstGeom>
        </p:spPr>
      </p:pic>
      <p:sp>
        <p:nvSpPr>
          <p:cNvPr id="20" name="Text Box 15"/>
          <p:cNvSpPr txBox="1">
            <a:spLocks noChangeArrowheads="1"/>
          </p:cNvSpPr>
          <p:nvPr/>
        </p:nvSpPr>
        <p:spPr bwMode="auto">
          <a:xfrm>
            <a:off x="257175" y="4648481"/>
            <a:ext cx="3930650" cy="749300"/>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sz="1400" dirty="0"/>
              <a:t> Satellite</a:t>
            </a:r>
            <a:endParaRPr lang="en-US" altLang="ko-KR" sz="1400" dirty="0"/>
          </a:p>
          <a:p>
            <a:pPr marL="174625" indent="-174625" defTabSz="685800">
              <a:buSzPct val="120000"/>
              <a:buFontTx/>
              <a:buChar char="•"/>
              <a:tabLst>
                <a:tab pos="1714500" algn="ctr"/>
              </a:tabLst>
              <a:defRPr/>
            </a:pPr>
            <a:r>
              <a:rPr lang="en-US" sz="1400" dirty="0"/>
              <a:t> Gyroscopes</a:t>
            </a:r>
          </a:p>
          <a:p>
            <a:pPr marL="174625" indent="-174625" defTabSz="685800">
              <a:buSzPct val="120000"/>
              <a:buFontTx/>
              <a:buChar char="•"/>
              <a:tabLst>
                <a:tab pos="1714500" algn="ctr"/>
              </a:tabLst>
              <a:defRPr/>
            </a:pPr>
            <a:r>
              <a:rPr lang="en-US" sz="1400" dirty="0"/>
              <a:t> Defense Electronics </a:t>
            </a:r>
          </a:p>
        </p:txBody>
      </p:sp>
      <p:pic>
        <p:nvPicPr>
          <p:cNvPr id="488450" name="Picture 2"/>
          <p:cNvPicPr>
            <a:picLocks noChangeAspect="1" noChangeArrowheads="1"/>
          </p:cNvPicPr>
          <p:nvPr/>
        </p:nvPicPr>
        <p:blipFill>
          <a:blip r:embed="rId3" cstate="screen"/>
          <a:srcRect/>
          <a:stretch>
            <a:fillRect/>
          </a:stretch>
        </p:blipFill>
        <p:spPr bwMode="auto">
          <a:xfrm>
            <a:off x="4733365" y="3602972"/>
            <a:ext cx="3598769" cy="2599111"/>
          </a:xfrm>
          <a:prstGeom prst="rect">
            <a:avLst/>
          </a:prstGeom>
          <a:noFill/>
          <a:ln w="9525">
            <a:noFill/>
            <a:miter lim="800000"/>
            <a:headEnd/>
            <a:tailEnd/>
          </a:ln>
        </p:spPr>
      </p:pic>
      <p:pic>
        <p:nvPicPr>
          <p:cNvPr id="15"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Grp="1" noChangeArrowheads="1"/>
          </p:cNvSpPr>
          <p:nvPr>
            <p:ph type="title"/>
          </p:nvPr>
        </p:nvSpPr>
        <p:spPr>
          <a:xfrm>
            <a:off x="242888" y="-4763"/>
            <a:ext cx="8667750" cy="671513"/>
          </a:xfrm>
        </p:spPr>
        <p:txBody>
          <a:bodyPr/>
          <a:lstStyle/>
          <a:p>
            <a:pPr eaLnBrk="1" hangingPunct="1"/>
            <a:r>
              <a:rPr lang="en-US" sz="3200"/>
              <a:t>UC1825-SP</a:t>
            </a:r>
            <a:br>
              <a:rPr lang="en-US"/>
            </a:br>
            <a:r>
              <a:rPr lang="en-US" sz="1800">
                <a:solidFill>
                  <a:schemeClr val="tx2"/>
                </a:solidFill>
                <a:latin typeface="TimesNewRomanPS-BoldMT"/>
              </a:rPr>
              <a:t> 1 MHz High-Speed PWM  </a:t>
            </a:r>
            <a:r>
              <a:rPr lang="en-US" sz="1800"/>
              <a:t>Controller</a:t>
            </a:r>
          </a:p>
        </p:txBody>
      </p:sp>
      <p:sp>
        <p:nvSpPr>
          <p:cNvPr id="16387" name="Text Box 15"/>
          <p:cNvSpPr txBox="1">
            <a:spLocks noChangeArrowheads="1"/>
          </p:cNvSpPr>
          <p:nvPr/>
        </p:nvSpPr>
        <p:spPr bwMode="auto">
          <a:xfrm>
            <a:off x="257175" y="4729163"/>
            <a:ext cx="3930650" cy="749300"/>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Satellite</a:t>
            </a:r>
            <a:endParaRPr lang="en-US" altLang="ko-KR" sz="1400" dirty="0">
              <a:solidFill>
                <a:srgbClr val="000000"/>
              </a:solidFill>
            </a:endParaRPr>
          </a:p>
          <a:p>
            <a:pPr marL="177800" indent="-177800">
              <a:buFontTx/>
              <a:buChar char="•"/>
              <a:defRPr/>
            </a:pPr>
            <a:r>
              <a:rPr lang="en-US" altLang="ko-KR" sz="1400" dirty="0">
                <a:solidFill>
                  <a:srgbClr val="000000"/>
                </a:solidFill>
              </a:rPr>
              <a:t>R</a:t>
            </a:r>
            <a:r>
              <a:rPr lang="en-US" sz="1400" dirty="0">
                <a:solidFill>
                  <a:srgbClr val="000000"/>
                </a:solidFill>
              </a:rPr>
              <a:t>adar and Guidance Systems</a:t>
            </a:r>
          </a:p>
          <a:p>
            <a:pPr marL="123825" indent="-123825">
              <a:spcBef>
                <a:spcPct val="5000"/>
              </a:spcBef>
              <a:spcAft>
                <a:spcPct val="5000"/>
              </a:spcAft>
              <a:buFontTx/>
              <a:buChar char="•"/>
              <a:defRPr/>
            </a:pPr>
            <a:r>
              <a:rPr lang="en-US" sz="1400" dirty="0">
                <a:solidFill>
                  <a:srgbClr val="000000"/>
                </a:solidFill>
              </a:rPr>
              <a:t> Defense Electronics </a:t>
            </a:r>
          </a:p>
        </p:txBody>
      </p:sp>
      <p:sp>
        <p:nvSpPr>
          <p:cNvPr id="29700"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9701" name="Text Box 15"/>
          <p:cNvSpPr txBox="1">
            <a:spLocks noChangeArrowheads="1"/>
          </p:cNvSpPr>
          <p:nvPr/>
        </p:nvSpPr>
        <p:spPr bwMode="auto">
          <a:xfrm>
            <a:off x="261938" y="5770891"/>
            <a:ext cx="3930650"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40kRad(Si) </a:t>
            </a:r>
            <a:r>
              <a:rPr lang="en-US" altLang="ja-JP" sz="1400" dirty="0">
                <a:ea typeface="MS PGothic" charset="-128"/>
              </a:rPr>
              <a:t>at Low Dose Rate</a:t>
            </a:r>
            <a:endParaRPr lang="en-US" sz="1400" dirty="0">
              <a:solidFill>
                <a:srgbClr val="000000"/>
              </a:solidFill>
            </a:endParaRPr>
          </a:p>
          <a:p>
            <a:pPr marL="177800" indent="-177800">
              <a:buFontTx/>
              <a:buChar char="•"/>
            </a:pPr>
            <a:r>
              <a:rPr lang="en-US" sz="1400" dirty="0">
                <a:solidFill>
                  <a:srgbClr val="000000"/>
                </a:solidFill>
              </a:rPr>
              <a:t>SEL Immune</a:t>
            </a:r>
          </a:p>
        </p:txBody>
      </p:sp>
      <p:sp>
        <p:nvSpPr>
          <p:cNvPr id="29702" name="WordArt 51"/>
          <p:cNvSpPr>
            <a:spLocks noChangeArrowheads="1" noChangeShapeType="1" noTextEdit="1"/>
          </p:cNvSpPr>
          <p:nvPr/>
        </p:nvSpPr>
        <p:spPr bwMode="auto">
          <a:xfrm>
            <a:off x="306388" y="5506172"/>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29704" name="WordArt 51"/>
          <p:cNvSpPr>
            <a:spLocks noChangeArrowheads="1" noChangeShapeType="1" noTextEdit="1"/>
          </p:cNvSpPr>
          <p:nvPr/>
        </p:nvSpPr>
        <p:spPr bwMode="auto">
          <a:xfrm>
            <a:off x="301625" y="4357688"/>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2970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29707" name="Rectangle 8"/>
          <p:cNvSpPr>
            <a:spLocks noChangeArrowheads="1"/>
          </p:cNvSpPr>
          <p:nvPr/>
        </p:nvSpPr>
        <p:spPr bwMode="auto">
          <a:xfrm>
            <a:off x="4808538" y="1054100"/>
            <a:ext cx="3886200" cy="1243013"/>
          </a:xfrm>
          <a:prstGeom prst="rect">
            <a:avLst/>
          </a:prstGeom>
          <a:noFill/>
          <a:ln w="9525">
            <a:noFill/>
            <a:miter lim="800000"/>
            <a:headEnd/>
            <a:tailEnd/>
          </a:ln>
        </p:spPr>
        <p:txBody>
          <a:bodyPr/>
          <a:lstStyle/>
          <a:p>
            <a:pPr marL="174625" indent="-174625" defTabSz="685800">
              <a:buSzPct val="120000"/>
              <a:buFontTx/>
              <a:buChar char="•"/>
              <a:tabLst>
                <a:tab pos="1714500" algn="ctr"/>
              </a:tabLst>
            </a:pPr>
            <a:r>
              <a:rPr lang="en-US" altLang="ja-JP" sz="1400" dirty="0">
                <a:ea typeface="MS PGothic" charset="-128"/>
              </a:rPr>
              <a:t>Can operate in current-mode or voltage mode</a:t>
            </a:r>
          </a:p>
          <a:p>
            <a:pPr marL="174625" indent="-174625" defTabSz="685800">
              <a:buSzPct val="120000"/>
              <a:buFontTx/>
              <a:buChar char="•"/>
              <a:tabLst>
                <a:tab pos="1714500" algn="ctr"/>
              </a:tabLst>
            </a:pPr>
            <a:r>
              <a:rPr lang="en-US" altLang="ja-JP" sz="1400" dirty="0">
                <a:ea typeface="MS PGothic" charset="-128"/>
              </a:rPr>
              <a:t>40kRad(Si)ELDRS Free </a:t>
            </a:r>
          </a:p>
          <a:p>
            <a:pPr marL="174625" indent="-174625" defTabSz="685800">
              <a:buSzPct val="120000"/>
              <a:buFontTx/>
              <a:buChar char="•"/>
              <a:tabLst>
                <a:tab pos="1714500" algn="ctr"/>
              </a:tabLst>
            </a:pPr>
            <a:r>
              <a:rPr lang="en-US" altLang="ja-JP" sz="1400" dirty="0">
                <a:ea typeface="MS PGothic" charset="-128"/>
              </a:rPr>
              <a:t>QMLV qualified for space based applications</a:t>
            </a:r>
          </a:p>
          <a:p>
            <a:pPr marL="174625" indent="-174625" defTabSz="685800">
              <a:buSzPct val="120000"/>
              <a:buFontTx/>
              <a:buChar char="•"/>
              <a:tabLst>
                <a:tab pos="1714500" algn="ctr"/>
              </a:tabLst>
            </a:pPr>
            <a:r>
              <a:rPr lang="en-US" altLang="ko-KR" sz="1400" dirty="0">
                <a:ea typeface="Gulim" charset="-127"/>
              </a:rPr>
              <a:t>Orderable as SMD 5962-8768104VxA</a:t>
            </a:r>
            <a:endParaRPr lang="en-US" altLang="ja-JP" sz="1400" dirty="0">
              <a:ea typeface="MS PGothic" charset="-128"/>
            </a:endParaRPr>
          </a:p>
        </p:txBody>
      </p:sp>
      <p:pic>
        <p:nvPicPr>
          <p:cNvPr id="29708" name="Picture 14"/>
          <p:cNvPicPr>
            <a:picLocks noChangeAspect="1" noChangeArrowheads="1"/>
          </p:cNvPicPr>
          <p:nvPr/>
        </p:nvPicPr>
        <p:blipFill>
          <a:blip r:embed="rId3" cstate="screen"/>
          <a:srcRect/>
          <a:stretch>
            <a:fillRect/>
          </a:stretch>
        </p:blipFill>
        <p:spPr bwMode="auto">
          <a:xfrm>
            <a:off x="4484111" y="2898775"/>
            <a:ext cx="4691062" cy="3414713"/>
          </a:xfrm>
          <a:prstGeom prst="rect">
            <a:avLst/>
          </a:prstGeom>
          <a:noFill/>
          <a:ln w="9525">
            <a:noFill/>
            <a:miter lim="800000"/>
            <a:headEnd/>
            <a:tailEnd/>
          </a:ln>
        </p:spPr>
      </p:pic>
      <p:sp>
        <p:nvSpPr>
          <p:cNvPr id="13" name="Rectangle 12"/>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29703" name="Text Box 6"/>
          <p:cNvSpPr txBox="1">
            <a:spLocks noChangeArrowheads="1"/>
          </p:cNvSpPr>
          <p:nvPr/>
        </p:nvSpPr>
        <p:spPr bwMode="auto">
          <a:xfrm>
            <a:off x="192088" y="1041400"/>
            <a:ext cx="4837112" cy="3324225"/>
          </a:xfrm>
          <a:prstGeom prst="rect">
            <a:avLst/>
          </a:prstGeom>
          <a:noFill/>
          <a:ln w="3175">
            <a:noFill/>
            <a:miter lim="800000"/>
            <a:headEnd/>
            <a:tailEnd/>
          </a:ln>
        </p:spPr>
        <p:txBody>
          <a:bodyPr anchor="ctr">
            <a:spAutoFit/>
          </a:bodyPr>
          <a:lstStyle/>
          <a:p>
            <a:pPr marL="174625" indent="-174625" defTabSz="685800">
              <a:buSzPct val="120000"/>
              <a:buFontTx/>
              <a:buChar char="•"/>
              <a:tabLst>
                <a:tab pos="1714500" algn="ctr"/>
              </a:tabLst>
            </a:pPr>
            <a:r>
              <a:rPr lang="en-US" altLang="ja-JP" sz="1400" dirty="0">
                <a:ea typeface="MS PGothic" charset="-128"/>
              </a:rPr>
              <a:t>Voltage or Current-Mode Topology Compatible</a:t>
            </a:r>
          </a:p>
          <a:p>
            <a:pPr marL="174625" indent="-174625" defTabSz="685800" eaLnBrk="0" hangingPunct="0">
              <a:buSzPct val="120000"/>
              <a:buFontTx/>
              <a:buChar char="•"/>
              <a:tabLst>
                <a:tab pos="1714500" algn="ctr"/>
              </a:tabLst>
            </a:pPr>
            <a:r>
              <a:rPr lang="en-US" altLang="ja-JP" sz="1400" dirty="0">
                <a:ea typeface="MS PGothic" charset="-128"/>
              </a:rPr>
              <a:t>Practical Operation Switching Frequencies to 1MHz</a:t>
            </a:r>
          </a:p>
          <a:p>
            <a:pPr marL="174625" indent="-174625" defTabSz="685800" eaLnBrk="0" hangingPunct="0">
              <a:buSzPct val="120000"/>
              <a:buFontTx/>
              <a:buChar char="•"/>
              <a:tabLst>
                <a:tab pos="1714500" algn="ctr"/>
              </a:tabLst>
            </a:pPr>
            <a:r>
              <a:rPr lang="en-US" altLang="ja-JP" sz="1400" dirty="0">
                <a:ea typeface="MS PGothic" charset="-128"/>
              </a:rPr>
              <a:t>50-ns Propagation Delay-to-Output</a:t>
            </a:r>
          </a:p>
          <a:p>
            <a:pPr marL="174625" indent="-174625" defTabSz="685800" eaLnBrk="0" hangingPunct="0">
              <a:buSzPct val="120000"/>
              <a:buFontTx/>
              <a:buChar char="•"/>
              <a:tabLst>
                <a:tab pos="1714500" algn="ctr"/>
              </a:tabLst>
            </a:pPr>
            <a:r>
              <a:rPr lang="en-US" altLang="ja-JP" sz="1400" dirty="0">
                <a:ea typeface="MS PGothic" charset="-128"/>
              </a:rPr>
              <a:t>High-Current Dual Totem Pole Outputs (1.5A </a:t>
            </a:r>
            <a:r>
              <a:rPr lang="en-US" altLang="ja-JP" sz="1400" dirty="0" err="1">
                <a:ea typeface="MS PGothic" charset="-128"/>
              </a:rPr>
              <a:t>Pk</a:t>
            </a:r>
            <a:r>
              <a:rPr lang="en-US" altLang="ja-JP" sz="1400" dirty="0">
                <a:ea typeface="MS PGothic" charset="-128"/>
              </a:rPr>
              <a:t>)</a:t>
            </a:r>
          </a:p>
          <a:p>
            <a:pPr marL="174625" indent="-174625" defTabSz="685800" eaLnBrk="0" hangingPunct="0">
              <a:buSzPct val="120000"/>
              <a:buFontTx/>
              <a:buChar char="•"/>
              <a:tabLst>
                <a:tab pos="1714500" algn="ctr"/>
              </a:tabLst>
            </a:pPr>
            <a:r>
              <a:rPr lang="en-US" altLang="ja-JP" sz="1400" dirty="0">
                <a:ea typeface="MS PGothic" charset="-128"/>
              </a:rPr>
              <a:t>Wide Bandwidth Error Amplifier</a:t>
            </a:r>
          </a:p>
          <a:p>
            <a:pPr marL="174625" indent="-174625" defTabSz="685800" eaLnBrk="0" hangingPunct="0">
              <a:buSzPct val="120000"/>
              <a:buFontTx/>
              <a:buChar char="•"/>
              <a:tabLst>
                <a:tab pos="1714500" algn="ctr"/>
              </a:tabLst>
            </a:pPr>
            <a:r>
              <a:rPr lang="en-US" altLang="ja-JP" sz="1400" dirty="0">
                <a:ea typeface="MS PGothic" charset="-128"/>
              </a:rPr>
              <a:t>Fully Latched Logic With Double-Pulse Suppression</a:t>
            </a:r>
          </a:p>
          <a:p>
            <a:pPr marL="174625" indent="-174625" defTabSz="685800" eaLnBrk="0" hangingPunct="0">
              <a:buSzPct val="120000"/>
              <a:buFontTx/>
              <a:buChar char="•"/>
              <a:tabLst>
                <a:tab pos="1714500" algn="ctr"/>
              </a:tabLst>
            </a:pPr>
            <a:r>
              <a:rPr lang="en-US" altLang="ja-JP" sz="1400" dirty="0">
                <a:ea typeface="MS PGothic" charset="-128"/>
              </a:rPr>
              <a:t>Pulse-by-Pulse Current Limiting</a:t>
            </a:r>
          </a:p>
          <a:p>
            <a:pPr marL="174625" indent="-174625" defTabSz="685800" eaLnBrk="0" hangingPunct="0">
              <a:buSzPct val="120000"/>
              <a:buFontTx/>
              <a:buChar char="•"/>
              <a:tabLst>
                <a:tab pos="1714500" algn="ctr"/>
              </a:tabLst>
            </a:pPr>
            <a:r>
              <a:rPr lang="en-US" altLang="ja-JP" sz="1400" dirty="0">
                <a:ea typeface="MS PGothic" charset="-128"/>
              </a:rPr>
              <a:t>Soft Start/Maximum Duty-Cycle Control</a:t>
            </a:r>
          </a:p>
          <a:p>
            <a:pPr marL="174625" indent="-174625" defTabSz="685800" eaLnBrk="0" hangingPunct="0">
              <a:buSzPct val="120000"/>
              <a:buFontTx/>
              <a:buChar char="•"/>
              <a:tabLst>
                <a:tab pos="1714500" algn="ctr"/>
              </a:tabLst>
            </a:pPr>
            <a:r>
              <a:rPr lang="en-US" altLang="ja-JP" sz="1400" dirty="0" err="1">
                <a:ea typeface="MS PGothic" charset="-128"/>
              </a:rPr>
              <a:t>Undervoltage</a:t>
            </a:r>
            <a:r>
              <a:rPr lang="en-US" altLang="ja-JP" sz="1400" dirty="0">
                <a:ea typeface="MS PGothic" charset="-128"/>
              </a:rPr>
              <a:t> Lockout With Hysteresis</a:t>
            </a:r>
          </a:p>
          <a:p>
            <a:pPr marL="174625" indent="-174625" defTabSz="685800" eaLnBrk="0" hangingPunct="0">
              <a:buSzPct val="120000"/>
              <a:buFontTx/>
              <a:buChar char="•"/>
              <a:tabLst>
                <a:tab pos="1714500" algn="ctr"/>
              </a:tabLst>
            </a:pPr>
            <a:r>
              <a:rPr lang="en-US" altLang="ja-JP" sz="1400" dirty="0">
                <a:ea typeface="MS PGothic" charset="-128"/>
              </a:rPr>
              <a:t>Low Start-Up Current (1.1 </a:t>
            </a:r>
            <a:r>
              <a:rPr lang="en-US" altLang="ja-JP" sz="1400" dirty="0" err="1">
                <a:ea typeface="MS PGothic" charset="-128"/>
              </a:rPr>
              <a:t>mA</a:t>
            </a:r>
            <a:r>
              <a:rPr lang="en-US" altLang="ja-JP" sz="1400" dirty="0">
                <a:ea typeface="MS PGothic" charset="-128"/>
              </a:rPr>
              <a:t>)</a:t>
            </a:r>
            <a:endParaRPr lang="en-US" altLang="ko-KR" sz="1400" dirty="0">
              <a:ea typeface="Gulim" charset="-127"/>
            </a:endParaRPr>
          </a:p>
          <a:p>
            <a:pPr marL="174625" indent="-174625" defTabSz="685800">
              <a:buSzPct val="120000"/>
              <a:buFontTx/>
              <a:buChar char="•"/>
              <a:tabLst>
                <a:tab pos="1714500" algn="ctr"/>
              </a:tabLst>
            </a:pPr>
            <a:r>
              <a:rPr lang="en-US" altLang="ko-KR" sz="1400" dirty="0">
                <a:ea typeface="Gulim" charset="-127"/>
              </a:rPr>
              <a:t>Temperature Range: -</a:t>
            </a:r>
            <a:r>
              <a:rPr lang="en-US" altLang="ja-JP" sz="1400" dirty="0">
                <a:ea typeface="MS PGothic" charset="-128"/>
              </a:rPr>
              <a:t>55°C </a:t>
            </a:r>
            <a:r>
              <a:rPr lang="en-US" sz="1400" dirty="0"/>
              <a:t>to +125°C</a:t>
            </a:r>
            <a:endParaRPr lang="en-US" altLang="ko-KR" sz="1400" dirty="0">
              <a:ea typeface="Gulim" charset="-127"/>
            </a:endParaRPr>
          </a:p>
          <a:p>
            <a:pPr marL="174625" indent="-174625" defTabSz="685800">
              <a:buSzPct val="120000"/>
              <a:buFontTx/>
              <a:buChar char="•"/>
              <a:tabLst>
                <a:tab pos="1714500" algn="ctr"/>
              </a:tabLst>
            </a:pPr>
            <a:r>
              <a:rPr lang="en-US" altLang="ja-JP" sz="1400" dirty="0">
                <a:ea typeface="MS PGothic" charset="-128"/>
              </a:rPr>
              <a:t>Available in 16-pin Ceramic DIP (J) and Ceramic LCCC (FK) Packages</a:t>
            </a:r>
          </a:p>
        </p:txBody>
      </p:sp>
      <p:pic>
        <p:nvPicPr>
          <p:cNvPr id="14"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txBox="1">
            <a:spLocks noChangeArrowheads="1"/>
          </p:cNvSpPr>
          <p:nvPr/>
        </p:nvSpPr>
        <p:spPr bwMode="auto">
          <a:xfrm>
            <a:off x="242888" y="-4763"/>
            <a:ext cx="7114842" cy="671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0" lang="en-US" sz="3200" b="1" i="0" u="none" strike="noStrike" kern="0" cap="none" spc="0" normalizeH="0" baseline="0" noProof="0" dirty="0">
                <a:ln>
                  <a:noFill/>
                </a:ln>
                <a:solidFill>
                  <a:srgbClr val="FF0000"/>
                </a:solidFill>
                <a:effectLst/>
                <a:uLnTx/>
                <a:uFillTx/>
                <a:latin typeface="+mj-lt"/>
                <a:ea typeface="+mj-ea"/>
                <a:cs typeface="+mj-cs"/>
              </a:rPr>
              <a:t>TPS7H1101-SP</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a:t>
            </a:r>
            <a:r>
              <a:rPr lang="en-US" b="1" kern="0" dirty="0">
                <a:solidFill>
                  <a:srgbClr val="FF0000"/>
                </a:solidFill>
                <a:latin typeface="+mj-lt"/>
                <a:ea typeface="+mj-ea"/>
                <a:cs typeface="+mj-cs"/>
              </a:rPr>
              <a:t>7</a:t>
            </a:r>
            <a:r>
              <a:rPr kumimoji="0" lang="en-US" sz="1800" b="1" i="0" u="none" strike="noStrike" kern="0" cap="none" spc="0" normalizeH="0" baseline="0" noProof="0" dirty="0">
                <a:ln>
                  <a:noFill/>
                </a:ln>
                <a:solidFill>
                  <a:srgbClr val="FF0000"/>
                </a:solidFill>
                <a:effectLst/>
                <a:uLnTx/>
                <a:uFillTx/>
                <a:latin typeface="+mj-lt"/>
                <a:ea typeface="+mj-ea"/>
                <a:cs typeface="+mj-cs"/>
              </a:rPr>
              <a:t>V, </a:t>
            </a:r>
            <a:r>
              <a:rPr lang="en-US" b="1" kern="0" dirty="0">
                <a:solidFill>
                  <a:srgbClr val="FF0000"/>
                </a:solidFill>
                <a:latin typeface="+mj-lt"/>
                <a:ea typeface="+mj-ea"/>
                <a:cs typeface="+mj-cs"/>
              </a:rPr>
              <a:t>3</a:t>
            </a:r>
            <a:r>
              <a:rPr kumimoji="0" lang="en-US" sz="1800" b="1" i="0" u="none" strike="noStrike" kern="0" cap="none" spc="0" normalizeH="0" baseline="0" noProof="0" dirty="0">
                <a:ln>
                  <a:noFill/>
                </a:ln>
                <a:solidFill>
                  <a:srgbClr val="FF0000"/>
                </a:solidFill>
                <a:effectLst/>
                <a:uLnTx/>
                <a:uFillTx/>
                <a:latin typeface="+mj-lt"/>
                <a:ea typeface="+mj-ea"/>
                <a:cs typeface="+mj-cs"/>
              </a:rPr>
              <a:t>A Low Drop-Out</a:t>
            </a:r>
            <a:r>
              <a:rPr kumimoji="0" lang="en-US" sz="1800" b="1" i="0" u="none" strike="noStrike" kern="0" cap="none" spc="0" normalizeH="0" noProof="0" dirty="0">
                <a:ln>
                  <a:noFill/>
                </a:ln>
                <a:solidFill>
                  <a:srgbClr val="FF0000"/>
                </a:solidFill>
                <a:effectLst/>
                <a:uLnTx/>
                <a:uFillTx/>
                <a:latin typeface="+mj-lt"/>
                <a:ea typeface="+mj-ea"/>
                <a:cs typeface="+mj-cs"/>
              </a:rPr>
              <a:t> Regulator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6" name="WordArt 52"/>
          <p:cNvSpPr>
            <a:spLocks noChangeArrowheads="1" noChangeShapeType="1" noTextEdit="1"/>
          </p:cNvSpPr>
          <p:nvPr/>
        </p:nvSpPr>
        <p:spPr bwMode="auto">
          <a:xfrm>
            <a:off x="327025" y="746125"/>
            <a:ext cx="819150" cy="277469"/>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WordArt 53"/>
          <p:cNvSpPr>
            <a:spLocks noChangeArrowheads="1" noChangeShapeType="1" noTextEdit="1"/>
          </p:cNvSpPr>
          <p:nvPr/>
        </p:nvSpPr>
        <p:spPr bwMode="auto">
          <a:xfrm>
            <a:off x="4886325" y="746125"/>
            <a:ext cx="819150" cy="277469"/>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8" name="Rectangle 8"/>
          <p:cNvSpPr>
            <a:spLocks noChangeArrowheads="1"/>
          </p:cNvSpPr>
          <p:nvPr/>
        </p:nvSpPr>
        <p:spPr bwMode="auto">
          <a:xfrm>
            <a:off x="4665663" y="1054101"/>
            <a:ext cx="4516437" cy="997984"/>
          </a:xfrm>
          <a:prstGeom prst="rect">
            <a:avLst/>
          </a:prstGeom>
          <a:noFill/>
          <a:ln w="9525">
            <a:noFill/>
            <a:miter lim="800000"/>
            <a:headEnd/>
            <a:tailEnd/>
          </a:ln>
        </p:spPr>
        <p:txBody>
          <a:bodyPr/>
          <a:lstStyle/>
          <a:p>
            <a:pPr marL="174625" indent="-174625" defTabSz="685800">
              <a:buSzPct val="120000"/>
              <a:buFontTx/>
              <a:buChar char="•"/>
              <a:tabLst>
                <a:tab pos="1714500" algn="ctr"/>
              </a:tabLst>
            </a:pPr>
            <a:r>
              <a:rPr lang="en-US" altLang="zh-CN" sz="1400" dirty="0">
                <a:ea typeface="SimSun" charset="-122"/>
              </a:rPr>
              <a:t> </a:t>
            </a:r>
            <a:r>
              <a:rPr lang="en-US" sz="1400" dirty="0"/>
              <a:t>ELDRS Free, RHA</a:t>
            </a:r>
            <a:endParaRPr lang="en-US" altLang="ja-JP" sz="1400" dirty="0">
              <a:ea typeface="MS PGothic" charset="-128"/>
            </a:endParaRPr>
          </a:p>
          <a:p>
            <a:pPr marL="174625" indent="-174625" defTabSz="685800">
              <a:buSzPct val="120000"/>
              <a:buFontTx/>
              <a:buChar char="•"/>
              <a:tabLst>
                <a:tab pos="1714500" algn="ctr"/>
              </a:tabLst>
            </a:pPr>
            <a:r>
              <a:rPr lang="en-US" altLang="ko-KR" sz="1400" dirty="0">
                <a:ea typeface="Gulim" charset="-127"/>
              </a:rPr>
              <a:t> SMD Orderable: </a:t>
            </a:r>
            <a:r>
              <a:rPr lang="en-US" sz="1400" dirty="0"/>
              <a:t>TBD</a:t>
            </a:r>
          </a:p>
          <a:p>
            <a:pPr marL="174625" indent="-174625" defTabSz="685800">
              <a:buSzPct val="120000"/>
              <a:tabLst>
                <a:tab pos="1714500" algn="ctr"/>
              </a:tabLst>
            </a:pPr>
            <a:endParaRPr lang="en-US" altLang="ja-JP" sz="1400" dirty="0">
              <a:ea typeface="MS PGothic" charset="-128"/>
            </a:endParaRPr>
          </a:p>
          <a:p>
            <a:pPr marL="174625" indent="-174625" defTabSz="685800">
              <a:buSzPct val="120000"/>
              <a:tabLst>
                <a:tab pos="1714500" algn="ctr"/>
              </a:tabLst>
            </a:pPr>
            <a:endParaRPr lang="en-US" altLang="ko-KR" sz="1400" dirty="0">
              <a:ea typeface="Gulim" charset="-127"/>
            </a:endParaRPr>
          </a:p>
        </p:txBody>
      </p:sp>
      <p:sp>
        <p:nvSpPr>
          <p:cNvPr id="9" name="Text Box 6"/>
          <p:cNvSpPr txBox="1">
            <a:spLocks noChangeArrowheads="1"/>
          </p:cNvSpPr>
          <p:nvPr/>
        </p:nvSpPr>
        <p:spPr bwMode="auto">
          <a:xfrm>
            <a:off x="192087" y="964871"/>
            <a:ext cx="4084637" cy="2893100"/>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defRPr/>
            </a:pPr>
            <a:r>
              <a:rPr lang="en-US" altLang="zh-CN" sz="1400" dirty="0"/>
              <a:t>V</a:t>
            </a:r>
            <a:r>
              <a:rPr lang="en-US" altLang="zh-CN" sz="1400" baseline="-25000" dirty="0"/>
              <a:t>IN</a:t>
            </a:r>
            <a:r>
              <a:rPr lang="en-US" altLang="zh-CN" sz="1400" dirty="0"/>
              <a:t> = 1.5V to 7V</a:t>
            </a:r>
          </a:p>
          <a:p>
            <a:pPr marL="174625" indent="-174625" defTabSz="685800">
              <a:buSzPct val="120000"/>
              <a:buFontTx/>
              <a:buChar char="•"/>
              <a:tabLst>
                <a:tab pos="1714500" algn="ctr"/>
              </a:tabLst>
              <a:defRPr/>
            </a:pPr>
            <a:r>
              <a:rPr lang="en-US" altLang="zh-CN" sz="1400" dirty="0"/>
              <a:t>Ultra Low Dropout: 200mV (Max) </a:t>
            </a:r>
            <a:r>
              <a:rPr lang="en-US" altLang="zh-CN" sz="1400"/>
              <a:t>at 3A</a:t>
            </a:r>
            <a:endParaRPr lang="en-US" altLang="zh-CN" sz="1400" dirty="0"/>
          </a:p>
          <a:p>
            <a:pPr marL="631825" lvl="1" indent="-174625" defTabSz="685800">
              <a:buSzPct val="120000"/>
              <a:buFontTx/>
              <a:buChar char="•"/>
              <a:tabLst>
                <a:tab pos="1714500" algn="ctr"/>
              </a:tabLst>
              <a:defRPr/>
            </a:pPr>
            <a:r>
              <a:rPr lang="en-US" altLang="zh-CN" sz="1400" dirty="0"/>
              <a:t>PMOS Pass Device</a:t>
            </a:r>
          </a:p>
          <a:p>
            <a:pPr marL="174625" indent="-174625" defTabSz="685800">
              <a:buSzPct val="120000"/>
              <a:buFontTx/>
              <a:buChar char="•"/>
              <a:tabLst>
                <a:tab pos="1714500" algn="ctr"/>
              </a:tabLst>
              <a:defRPr/>
            </a:pPr>
            <a:r>
              <a:rPr lang="en-US" altLang="zh-CN" sz="1400" dirty="0"/>
              <a:t>2% Accuracy</a:t>
            </a:r>
          </a:p>
          <a:p>
            <a:pPr marL="174625" indent="-174625" defTabSz="685800">
              <a:buSzPct val="120000"/>
              <a:buFontTx/>
              <a:buChar char="•"/>
              <a:tabLst>
                <a:tab pos="1714500" algn="ctr"/>
              </a:tabLst>
              <a:defRPr/>
            </a:pPr>
            <a:r>
              <a:rPr lang="en-US" altLang="zh-CN" sz="1400" dirty="0"/>
              <a:t>Ultra Low Noise: (27x V</a:t>
            </a:r>
            <a:r>
              <a:rPr lang="en-US" altLang="zh-CN" sz="1400" baseline="-25000" dirty="0"/>
              <a:t>OUT</a:t>
            </a:r>
            <a:r>
              <a:rPr lang="en-US" altLang="zh-CN" sz="1400" dirty="0"/>
              <a:t>) </a:t>
            </a:r>
            <a:r>
              <a:rPr lang="el-GR" altLang="zh-CN" sz="1400" dirty="0"/>
              <a:t>μ</a:t>
            </a:r>
            <a:r>
              <a:rPr lang="en-US" altLang="zh-CN" sz="1400" dirty="0"/>
              <a:t>V</a:t>
            </a:r>
            <a:r>
              <a:rPr lang="en-US" altLang="zh-CN" sz="1400" baseline="-25000" dirty="0"/>
              <a:t>RMS</a:t>
            </a:r>
          </a:p>
          <a:p>
            <a:pPr marL="174625" indent="-174625" defTabSz="685800">
              <a:buSzPct val="120000"/>
              <a:buFontTx/>
              <a:buChar char="•"/>
              <a:tabLst>
                <a:tab pos="1714500" algn="ctr"/>
              </a:tabLst>
              <a:defRPr/>
            </a:pPr>
            <a:r>
              <a:rPr lang="en-US" altLang="zh-CN" sz="1400" dirty="0"/>
              <a:t>PSRR: &gt;45db up to 1 KHz </a:t>
            </a:r>
          </a:p>
          <a:p>
            <a:pPr marL="174625" indent="-174625" defTabSz="685800">
              <a:buSzPct val="120000"/>
              <a:buFontTx/>
              <a:buChar char="•"/>
              <a:tabLst>
                <a:tab pos="1714500" algn="ctr"/>
              </a:tabLst>
              <a:defRPr/>
            </a:pPr>
            <a:r>
              <a:rPr lang="en-US" altLang="ko-KR" sz="1400" dirty="0"/>
              <a:t>Programmable </a:t>
            </a:r>
            <a:r>
              <a:rPr lang="en-US" altLang="ko-KR" sz="1400" dirty="0" err="1"/>
              <a:t>SoftStart</a:t>
            </a:r>
            <a:endParaRPr lang="en-US" altLang="ko-KR" sz="1400" dirty="0"/>
          </a:p>
          <a:p>
            <a:pPr marL="174625" indent="-174625" defTabSz="685800">
              <a:buSzPct val="120000"/>
              <a:buFontTx/>
              <a:buChar char="•"/>
              <a:tabLst>
                <a:tab pos="1714500" algn="ctr"/>
              </a:tabLst>
              <a:defRPr/>
            </a:pPr>
            <a:r>
              <a:rPr lang="en-US" altLang="ko-KR" sz="1400" dirty="0"/>
              <a:t>Programmable OCP, with current reading </a:t>
            </a:r>
          </a:p>
          <a:p>
            <a:pPr marL="174625" indent="-174625" defTabSz="685800">
              <a:buSzPct val="120000"/>
              <a:buFontTx/>
              <a:buChar char="•"/>
              <a:tabLst>
                <a:tab pos="1714500" algn="ctr"/>
              </a:tabLst>
              <a:defRPr/>
            </a:pPr>
            <a:r>
              <a:rPr lang="en-US" altLang="ko-KR" sz="1400" dirty="0"/>
              <a:t>Power Good Output (for Sequencing)</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Packaged in Thermally Enhanced 16-pin Ceramic </a:t>
            </a:r>
            <a:r>
              <a:rPr lang="en-US" altLang="ja-JP" sz="1400" dirty="0" err="1"/>
              <a:t>Flatpack</a:t>
            </a:r>
            <a:r>
              <a:rPr lang="en-US" altLang="ja-JP" sz="1400" dirty="0"/>
              <a:t> and Known-Good-Die (KGD) Packaged in Waffle Pak</a:t>
            </a:r>
          </a:p>
        </p:txBody>
      </p:sp>
      <p:graphicFrame>
        <p:nvGraphicFramePr>
          <p:cNvPr id="10" name="Group 205"/>
          <p:cNvGraphicFramePr>
            <a:graphicFrameLocks noGrp="1"/>
          </p:cNvGraphicFramePr>
          <p:nvPr>
            <p:extLst>
              <p:ext uri="{D42A27DB-BD31-4B8C-83A1-F6EECF244321}">
                <p14:modId xmlns:p14="http://schemas.microsoft.com/office/powerpoint/2010/main" val="2022083487"/>
              </p:ext>
            </p:extLst>
          </p:nvPr>
        </p:nvGraphicFramePr>
        <p:xfrm>
          <a:off x="3709555" y="1768640"/>
          <a:ext cx="5225127" cy="684213"/>
        </p:xfrm>
        <a:graphic>
          <a:graphicData uri="http://schemas.openxmlformats.org/drawingml/2006/table">
            <a:tbl>
              <a:tblPr/>
              <a:tblGrid>
                <a:gridCol w="862445">
                  <a:extLst>
                    <a:ext uri="{9D8B030D-6E8A-4147-A177-3AD203B41FA5}">
                      <a16:colId xmlns:a16="http://schemas.microsoft.com/office/drawing/2014/main" val="20000"/>
                    </a:ext>
                  </a:extLst>
                </a:gridCol>
                <a:gridCol w="665018">
                  <a:extLst>
                    <a:ext uri="{9D8B030D-6E8A-4147-A177-3AD203B41FA5}">
                      <a16:colId xmlns:a16="http://schemas.microsoft.com/office/drawing/2014/main" val="20001"/>
                    </a:ext>
                  </a:extLst>
                </a:gridCol>
                <a:gridCol w="519546">
                  <a:extLst>
                    <a:ext uri="{9D8B030D-6E8A-4147-A177-3AD203B41FA5}">
                      <a16:colId xmlns:a16="http://schemas.microsoft.com/office/drawing/2014/main" val="20002"/>
                    </a:ext>
                  </a:extLst>
                </a:gridCol>
                <a:gridCol w="644236">
                  <a:extLst>
                    <a:ext uri="{9D8B030D-6E8A-4147-A177-3AD203B41FA5}">
                      <a16:colId xmlns:a16="http://schemas.microsoft.com/office/drawing/2014/main" val="20003"/>
                    </a:ext>
                  </a:extLst>
                </a:gridCol>
                <a:gridCol w="467591">
                  <a:extLst>
                    <a:ext uri="{9D8B030D-6E8A-4147-A177-3AD203B41FA5}">
                      <a16:colId xmlns:a16="http://schemas.microsoft.com/office/drawing/2014/main" val="20004"/>
                    </a:ext>
                  </a:extLst>
                </a:gridCol>
                <a:gridCol w="467591">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gridCol w="455700">
                  <a:extLst>
                    <a:ext uri="{9D8B030D-6E8A-4147-A177-3AD203B41FA5}">
                      <a16:colId xmlns:a16="http://schemas.microsoft.com/office/drawing/2014/main" val="20008"/>
                    </a:ext>
                  </a:extLst>
                </a:gridCol>
              </a:tblGrid>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Device </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2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cs typeface="Arial" pitchFamily="34" charset="0"/>
                        </a:rPr>
                        <a:t> V</a:t>
                      </a:r>
                      <a:r>
                        <a:rPr kumimoji="0" lang="en-US" sz="1000" b="0" i="0" u="none" strike="noStrike" cap="none" normalizeH="0" baseline="-30000" dirty="0">
                          <a:ln>
                            <a:noFill/>
                          </a:ln>
                          <a:solidFill>
                            <a:schemeClr val="tx1"/>
                          </a:solidFill>
                          <a:effectLst/>
                          <a:latin typeface="Arial" pitchFamily="34" charset="0"/>
                          <a:cs typeface="Arial" pitchFamily="34" charset="0"/>
                        </a:rPr>
                        <a:t>IN</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cs typeface="Arial" pitchFamily="34" charset="0"/>
                        </a:rPr>
                        <a:t>(V)</a:t>
                      </a:r>
                      <a:endParaRPr kumimoji="0" lang="en-US" sz="12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I</a:t>
                      </a:r>
                      <a:r>
                        <a:rPr kumimoji="0" lang="en-US" sz="1000" b="1" i="0" u="none" strike="noStrike" cap="none" normalizeH="0" baseline="-30000" dirty="0">
                          <a:ln>
                            <a:noFill/>
                          </a:ln>
                          <a:solidFill>
                            <a:schemeClr val="tx1"/>
                          </a:solidFill>
                          <a:effectLst/>
                          <a:latin typeface="Arial" pitchFamily="34" charset="0"/>
                          <a:cs typeface="Arial" pitchFamily="34" charset="0"/>
                        </a:rPr>
                        <a:t>OUT</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(A)</a:t>
                      </a:r>
                      <a:endParaRPr kumimoji="0" lang="en-US" sz="12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 </a:t>
                      </a:r>
                      <a:r>
                        <a:rPr kumimoji="0" lang="en-US" sz="1000" b="1" i="0" u="none" strike="noStrike" cap="none" normalizeH="0" baseline="0" dirty="0">
                          <a:ln>
                            <a:noFill/>
                          </a:ln>
                          <a:solidFill>
                            <a:schemeClr val="tx1"/>
                          </a:solidFill>
                          <a:effectLst/>
                          <a:latin typeface="Arial" pitchFamily="34" charset="0"/>
                          <a:cs typeface="Arial" pitchFamily="34" charset="0"/>
                        </a:rPr>
                        <a:t>V</a:t>
                      </a:r>
                      <a:r>
                        <a:rPr kumimoji="0" lang="en-US" sz="1000" b="1" i="0" u="none" strike="noStrike" cap="none" normalizeH="0" baseline="-30000" dirty="0">
                          <a:ln>
                            <a:noFill/>
                          </a:ln>
                          <a:solidFill>
                            <a:schemeClr val="tx1"/>
                          </a:solidFill>
                          <a:effectLst/>
                          <a:latin typeface="Arial" pitchFamily="34" charset="0"/>
                          <a:cs typeface="Arial" pitchFamily="34" charset="0"/>
                        </a:rPr>
                        <a:t>OUT</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I</a:t>
                      </a:r>
                      <a:r>
                        <a:rPr kumimoji="0" lang="en-US" sz="1000" b="1" i="0" u="none" strike="noStrike" cap="none" normalizeH="0" baseline="-25000" dirty="0">
                          <a:ln>
                            <a:noFill/>
                          </a:ln>
                          <a:solidFill>
                            <a:schemeClr val="tx1"/>
                          </a:solidFill>
                          <a:effectLst/>
                          <a:latin typeface="Arial" pitchFamily="34" charset="0"/>
                          <a:cs typeface="Arial" pitchFamily="34" charset="0"/>
                        </a:rPr>
                        <a:t>Q</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a:t>
                      </a:r>
                      <a:r>
                        <a:rPr kumimoji="0" lang="el-GR" sz="900" b="1" i="0" u="none" strike="noStrike" cap="none" normalizeH="0" baseline="0" dirty="0">
                          <a:ln>
                            <a:noFill/>
                          </a:ln>
                          <a:solidFill>
                            <a:schemeClr val="tx1"/>
                          </a:solidFill>
                          <a:effectLst/>
                          <a:latin typeface="Arial" pitchFamily="34" charset="0"/>
                        </a:rPr>
                        <a:t>μ</a:t>
                      </a:r>
                      <a:r>
                        <a:rPr kumimoji="0" lang="en-US" sz="900" b="1" i="0" u="none" strike="noStrike" cap="none" normalizeH="0" baseline="0" dirty="0">
                          <a:ln>
                            <a:noFill/>
                          </a:ln>
                          <a:solidFill>
                            <a:schemeClr val="tx1"/>
                          </a:solidFill>
                          <a:effectLst/>
                          <a:latin typeface="Arial" pitchFamily="34" charset="0"/>
                          <a:cs typeface="Arial" pitchFamily="34" charset="0"/>
                        </a:rPr>
                        <a: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PG</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300" b="1" i="0" u="none" strike="noStrike" cap="none" normalizeH="0" baseline="0" dirty="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itchFamily="34" charset="0"/>
                          <a:cs typeface="Arial" pitchFamily="34" charset="0"/>
                        </a:rPr>
                        <a:t>NR/SS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Enable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V</a:t>
                      </a:r>
                      <a:r>
                        <a:rPr kumimoji="0" lang="en-US" sz="1000" b="1" i="0" u="none" strike="noStrike" cap="none" normalizeH="0" baseline="-30000">
                          <a:ln>
                            <a:noFill/>
                          </a:ln>
                          <a:solidFill>
                            <a:schemeClr val="tx1"/>
                          </a:solidFill>
                          <a:effectLst/>
                          <a:latin typeface="Arial" pitchFamily="34" charset="0"/>
                          <a:cs typeface="Arial" pitchFamily="34" charset="0"/>
                        </a:rPr>
                        <a:t>DO</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itchFamily="34" charset="0"/>
                          <a:cs typeface="Arial" pitchFamily="34" charset="0"/>
                        </a:rPr>
                        <a:t>(mV)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TPS7H1101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1.5 – 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0.8 – 6.1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TBD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YES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itchFamily="34" charset="0"/>
                        </a:rPr>
                        <a:t>YES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YES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extLst>
                  <a:ext uri="{0D108BD9-81ED-4DB2-BD59-A6C34878D82A}">
                    <a16:rowId xmlns:a16="http://schemas.microsoft.com/office/drawing/2014/main" val="10001"/>
                  </a:ext>
                </a:extLst>
              </a:tr>
            </a:tbl>
          </a:graphicData>
        </a:graphic>
      </p:graphicFrame>
      <p:sp>
        <p:nvSpPr>
          <p:cNvPr id="81" name="Text Box 15"/>
          <p:cNvSpPr txBox="1">
            <a:spLocks noChangeArrowheads="1"/>
          </p:cNvSpPr>
          <p:nvPr/>
        </p:nvSpPr>
        <p:spPr bwMode="auto">
          <a:xfrm>
            <a:off x="279400" y="4064432"/>
            <a:ext cx="4064000" cy="1665071"/>
          </a:xfrm>
          <a:prstGeom prst="rect">
            <a:avLst/>
          </a:prstGeom>
          <a:noFill/>
          <a:ln w="3175">
            <a:noFill/>
            <a:miter lim="800000"/>
            <a:headEnd/>
            <a:tailEnd/>
          </a:ln>
        </p:spPr>
        <p:txBody>
          <a:bodyPr wrap="square" lIns="45720" rIns="45720" anchor="ctr">
            <a:spAutoFit/>
          </a:bodyPr>
          <a:lstStyle/>
          <a:p>
            <a:pPr marL="123825" indent="-123825">
              <a:spcBef>
                <a:spcPct val="5000"/>
              </a:spcBef>
              <a:spcAft>
                <a:spcPct val="5000"/>
              </a:spcAft>
              <a:buFontTx/>
              <a:buChar char="•"/>
            </a:pPr>
            <a:r>
              <a:rPr lang="en-US" sz="1400" dirty="0">
                <a:solidFill>
                  <a:srgbClr val="000000"/>
                </a:solidFill>
              </a:rPr>
              <a:t>Power Management – LDO</a:t>
            </a:r>
          </a:p>
          <a:p>
            <a:pPr marL="123825" indent="-123825">
              <a:spcBef>
                <a:spcPct val="5000"/>
              </a:spcBef>
              <a:spcAft>
                <a:spcPct val="5000"/>
              </a:spcAft>
              <a:buFontTx/>
              <a:buChar char="•"/>
            </a:pPr>
            <a:r>
              <a:rPr lang="en-US" sz="1400" dirty="0">
                <a:solidFill>
                  <a:srgbClr val="000000"/>
                </a:solidFill>
              </a:rPr>
              <a:t>RF Components VCOs, Receiver, ADC’s Amplifiers</a:t>
            </a:r>
          </a:p>
          <a:p>
            <a:pPr marL="123825" indent="-123825">
              <a:spcBef>
                <a:spcPct val="5000"/>
              </a:spcBef>
              <a:spcAft>
                <a:spcPct val="5000"/>
              </a:spcAft>
              <a:buFontTx/>
              <a:buChar char="•"/>
            </a:pPr>
            <a:r>
              <a:rPr lang="en-US" sz="1400" dirty="0">
                <a:solidFill>
                  <a:srgbClr val="000000"/>
                </a:solidFill>
              </a:rPr>
              <a:t>High voltage, high PSRR, low noise and Clean Analog Supply Requirement Applications</a:t>
            </a:r>
          </a:p>
          <a:p>
            <a:pPr marL="123825" indent="-123825">
              <a:spcBef>
                <a:spcPct val="5000"/>
              </a:spcBef>
              <a:spcAft>
                <a:spcPct val="5000"/>
              </a:spcAft>
              <a:buFontTx/>
              <a:buChar char="•"/>
            </a:pPr>
            <a:endParaRPr lang="en-US" sz="1400" dirty="0">
              <a:solidFill>
                <a:srgbClr val="000000"/>
              </a:solidFill>
            </a:endParaRPr>
          </a:p>
        </p:txBody>
      </p:sp>
      <p:sp>
        <p:nvSpPr>
          <p:cNvPr id="82" name="Text Box 15"/>
          <p:cNvSpPr txBox="1">
            <a:spLocks noChangeArrowheads="1"/>
          </p:cNvSpPr>
          <p:nvPr/>
        </p:nvSpPr>
        <p:spPr bwMode="auto">
          <a:xfrm>
            <a:off x="261938" y="5794303"/>
            <a:ext cx="3930650"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sz="1400" dirty="0"/>
              <a:t>SEL </a:t>
            </a:r>
            <a:r>
              <a:rPr lang="en-US" sz="1400" dirty="0" err="1"/>
              <a:t>Latchup</a:t>
            </a:r>
            <a:r>
              <a:rPr lang="en-US" sz="1400" dirty="0"/>
              <a:t> Immune to LET = 85 MeV</a:t>
            </a:r>
          </a:p>
        </p:txBody>
      </p:sp>
      <p:sp>
        <p:nvSpPr>
          <p:cNvPr id="83" name="WordArt 51"/>
          <p:cNvSpPr>
            <a:spLocks noChangeArrowheads="1" noChangeShapeType="1" noTextEdit="1"/>
          </p:cNvSpPr>
          <p:nvPr/>
        </p:nvSpPr>
        <p:spPr bwMode="auto">
          <a:xfrm>
            <a:off x="306388" y="5470303"/>
            <a:ext cx="1887537"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84" name="WordArt 51"/>
          <p:cNvSpPr>
            <a:spLocks noChangeArrowheads="1" noChangeShapeType="1" noTextEdit="1"/>
          </p:cNvSpPr>
          <p:nvPr/>
        </p:nvSpPr>
        <p:spPr bwMode="auto">
          <a:xfrm>
            <a:off x="301625" y="3798417"/>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5" name="Rectangle 14">
            <a:hlinkClick r:id="rId2" action="ppaction://hlinkpres?slideindex=1&amp;slidetitle="/>
          </p:cNvPr>
          <p:cNvSpPr/>
          <p:nvPr/>
        </p:nvSpPr>
        <p:spPr bwMode="auto">
          <a:xfrm>
            <a:off x="7678738" y="0"/>
            <a:ext cx="1465262" cy="382588"/>
          </a:xfrm>
          <a:prstGeom prst="rect">
            <a:avLst/>
          </a:prstGeom>
          <a:gradFill>
            <a:gsLst>
              <a:gs pos="0">
                <a:srgbClr val="000000"/>
              </a:gs>
              <a:gs pos="39999">
                <a:srgbClr val="0A128C"/>
              </a:gs>
              <a:gs pos="70000">
                <a:srgbClr val="181CC7"/>
              </a:gs>
              <a:gs pos="88000">
                <a:srgbClr val="7005D4"/>
              </a:gs>
              <a:gs pos="100000">
                <a:srgbClr val="8C3D91"/>
              </a:gs>
            </a:gsLst>
            <a:lin ang="16200000" scaled="0"/>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Development</a:t>
            </a:r>
          </a:p>
        </p:txBody>
      </p:sp>
      <p:pic>
        <p:nvPicPr>
          <p:cNvPr id="17" name="Picture 9" descr="ScreenHunter_05 Feb"/>
          <p:cNvPicPr>
            <a:picLocks noGrp="1" noChangeAspect="1" noChangeArrowheads="1"/>
          </p:cNvPicPr>
          <p:nvPr>
            <p:ph sz="quarter" idx="2"/>
          </p:nvPr>
        </p:nvPicPr>
        <p:blipFill>
          <a:blip r:embed="rId3" cstate="screen"/>
          <a:srcRect/>
          <a:stretch>
            <a:fillRect/>
          </a:stretch>
        </p:blipFill>
        <p:spPr>
          <a:xfrm>
            <a:off x="4276724" y="3138593"/>
            <a:ext cx="4191000" cy="2586038"/>
          </a:xfrm>
        </p:spPr>
      </p:pic>
      <p:pic>
        <p:nvPicPr>
          <p:cNvPr id="14"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p:cNvPicPr>
            <a:picLocks noChangeAspect="1" noChangeArrowheads="1"/>
          </p:cNvPicPr>
          <p:nvPr/>
        </p:nvPicPr>
        <p:blipFill>
          <a:blip r:embed="rId3" cstate="screen"/>
          <a:srcRect/>
          <a:stretch>
            <a:fillRect/>
          </a:stretch>
        </p:blipFill>
        <p:spPr bwMode="auto">
          <a:xfrm>
            <a:off x="5467284" y="4513970"/>
            <a:ext cx="2313908" cy="1808114"/>
          </a:xfrm>
          <a:prstGeom prst="rect">
            <a:avLst/>
          </a:prstGeom>
          <a:noFill/>
          <a:ln w="9525">
            <a:noFill/>
            <a:miter lim="800000"/>
            <a:headEnd/>
            <a:tailEnd/>
          </a:ln>
        </p:spPr>
      </p:pic>
      <p:sp>
        <p:nvSpPr>
          <p:cNvPr id="39938" name="Rectangle 14"/>
          <p:cNvSpPr>
            <a:spLocks noGrp="1" noChangeArrowheads="1"/>
          </p:cNvSpPr>
          <p:nvPr>
            <p:ph type="title"/>
          </p:nvPr>
        </p:nvSpPr>
        <p:spPr>
          <a:xfrm>
            <a:off x="242888" y="-4763"/>
            <a:ext cx="8667750" cy="671513"/>
          </a:xfrm>
        </p:spPr>
        <p:txBody>
          <a:bodyPr/>
          <a:lstStyle/>
          <a:p>
            <a:pPr eaLnBrk="1" hangingPunct="1"/>
            <a:r>
              <a:rPr lang="en-US" sz="3200" dirty="0"/>
              <a:t>TPS50601-SP </a:t>
            </a:r>
            <a:br>
              <a:rPr lang="en-US" dirty="0"/>
            </a:br>
            <a:r>
              <a:rPr lang="en-US" sz="1800" dirty="0">
                <a:solidFill>
                  <a:schemeClr val="tx2"/>
                </a:solidFill>
                <a:latin typeface="TimesNewRomanPS-BoldMT"/>
              </a:rPr>
              <a:t> 3-6.3 Vin </a:t>
            </a:r>
            <a:r>
              <a:rPr lang="en-US" sz="1800" dirty="0"/>
              <a:t>6A Monolithic QMLV Point of Load DC-DC Converter </a:t>
            </a:r>
          </a:p>
        </p:txBody>
      </p:sp>
      <p:sp>
        <p:nvSpPr>
          <p:cNvPr id="39940"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39941" name="Text Box 15"/>
          <p:cNvSpPr txBox="1">
            <a:spLocks noChangeArrowheads="1"/>
          </p:cNvSpPr>
          <p:nvPr/>
        </p:nvSpPr>
        <p:spPr bwMode="auto">
          <a:xfrm>
            <a:off x="283202" y="5620281"/>
            <a:ext cx="5348163" cy="954107"/>
          </a:xfrm>
          <a:prstGeom prst="rect">
            <a:avLst/>
          </a:prstGeom>
          <a:noFill/>
          <a:ln w="3175">
            <a:noFill/>
            <a:miter lim="800000"/>
            <a:headEnd/>
            <a:tailEnd/>
          </a:ln>
        </p:spPr>
        <p:txBody>
          <a:bodyPr wrap="square"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altLang="zh-CN" sz="1400" dirty="0">
                <a:solidFill>
                  <a:srgbClr val="000000"/>
                </a:solidFill>
                <a:ea typeface="SimSun" charset="-122"/>
              </a:rPr>
              <a:t>ELDRS Free</a:t>
            </a:r>
            <a:endParaRPr lang="en-US" altLang="zh-CN" sz="1400" dirty="0">
              <a:ea typeface="SimSun" charset="-122"/>
            </a:endParaRPr>
          </a:p>
          <a:p>
            <a:pPr marL="177800" indent="-177800">
              <a:buFontTx/>
              <a:buChar char="•"/>
            </a:pPr>
            <a:r>
              <a:rPr lang="en-US" altLang="ja-JP" sz="1400" dirty="0">
                <a:ea typeface="MS PGothic" charset="-128"/>
              </a:rPr>
              <a:t>SEL Latch up immunity &gt; LET = 85 MeV‐cm</a:t>
            </a:r>
            <a:r>
              <a:rPr lang="en-US" altLang="ja-JP" sz="1400" baseline="30000" dirty="0">
                <a:ea typeface="MS PGothic" charset="-128"/>
              </a:rPr>
              <a:t>2</a:t>
            </a:r>
            <a:r>
              <a:rPr lang="en-US" altLang="ja-JP" sz="1400" dirty="0">
                <a:ea typeface="MS PGothic" charset="-128"/>
              </a:rPr>
              <a:t>/mg</a:t>
            </a:r>
          </a:p>
          <a:p>
            <a:pPr marL="177800" indent="-177800">
              <a:buFontTx/>
              <a:buChar char="•"/>
            </a:pPr>
            <a:endParaRPr lang="en-US" altLang="zh-CN" sz="1400" dirty="0">
              <a:ea typeface="SimSun" charset="-122"/>
            </a:endParaRPr>
          </a:p>
        </p:txBody>
      </p:sp>
      <p:sp>
        <p:nvSpPr>
          <p:cNvPr id="39942" name="WordArt 51"/>
          <p:cNvSpPr>
            <a:spLocks noChangeArrowheads="1" noChangeShapeType="1" noTextEdit="1"/>
          </p:cNvSpPr>
          <p:nvPr/>
        </p:nvSpPr>
        <p:spPr bwMode="auto">
          <a:xfrm>
            <a:off x="306388" y="5326996"/>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40" name="Text Box 6"/>
          <p:cNvSpPr txBox="1">
            <a:spLocks noChangeArrowheads="1"/>
          </p:cNvSpPr>
          <p:nvPr/>
        </p:nvSpPr>
        <p:spPr bwMode="auto">
          <a:xfrm>
            <a:off x="192088" y="1031458"/>
            <a:ext cx="4703762" cy="3108543"/>
          </a:xfrm>
          <a:prstGeom prst="rect">
            <a:avLst/>
          </a:prstGeom>
          <a:noFill/>
          <a:ln w="3175">
            <a:noFill/>
            <a:miter lim="800000"/>
            <a:headEnd/>
            <a:tailEnd/>
          </a:ln>
          <a:effectLst/>
        </p:spPr>
        <p:txBody>
          <a:bodyPr anchor="ctr">
            <a:spAutoFit/>
          </a:bodyPr>
          <a:lstStyle/>
          <a:p>
            <a:pPr marL="174625" indent="-174625" defTabSz="685800">
              <a:buSzPct val="120000"/>
              <a:buFontTx/>
              <a:buChar char="•"/>
              <a:tabLst>
                <a:tab pos="1714500" algn="ctr"/>
              </a:tabLst>
              <a:defRPr/>
            </a:pPr>
            <a:r>
              <a:rPr lang="en-US" altLang="zh-CN" sz="1400" dirty="0"/>
              <a:t>6A Output Current</a:t>
            </a:r>
          </a:p>
          <a:p>
            <a:pPr marL="174625" indent="-174625" defTabSz="685800">
              <a:buSzPct val="120000"/>
              <a:buFontTx/>
              <a:buChar char="•"/>
              <a:tabLst>
                <a:tab pos="1714500" algn="ctr"/>
              </a:tabLst>
              <a:defRPr/>
            </a:pPr>
            <a:r>
              <a:rPr lang="en-US" altLang="zh-CN" sz="1400" dirty="0"/>
              <a:t>PV</a:t>
            </a:r>
            <a:r>
              <a:rPr lang="en-US" altLang="zh-CN" sz="1400" baseline="-25000" dirty="0"/>
              <a:t>IN</a:t>
            </a:r>
            <a:r>
              <a:rPr lang="en-US" altLang="zh-CN" sz="1400" dirty="0"/>
              <a:t> = 1.6V to 6.3V</a:t>
            </a:r>
          </a:p>
          <a:p>
            <a:pPr marL="174625" indent="-174625" defTabSz="685800">
              <a:buSzPct val="120000"/>
              <a:buFontTx/>
              <a:buChar char="•"/>
              <a:tabLst>
                <a:tab pos="1714500" algn="ctr"/>
              </a:tabLst>
              <a:defRPr/>
            </a:pPr>
            <a:r>
              <a:rPr lang="en-US" altLang="zh-CN" sz="1400" dirty="0"/>
              <a:t>Min Output Voltage to 0.8V</a:t>
            </a:r>
          </a:p>
          <a:p>
            <a:pPr marL="174625" indent="-174625" defTabSz="685800">
              <a:buSzPct val="120000"/>
              <a:buFontTx/>
              <a:buChar char="•"/>
              <a:tabLst>
                <a:tab pos="1714500" algn="ctr"/>
              </a:tabLst>
              <a:defRPr/>
            </a:pPr>
            <a:r>
              <a:rPr lang="en-US" altLang="zh-CN" sz="1400" dirty="0">
                <a:solidFill>
                  <a:srgbClr val="FF0000"/>
                </a:solidFill>
              </a:rPr>
              <a:t>Integrated  55 </a:t>
            </a:r>
            <a:r>
              <a:rPr lang="en-US" altLang="zh-CN" sz="1400" dirty="0" err="1">
                <a:solidFill>
                  <a:srgbClr val="FF0000"/>
                </a:solidFill>
              </a:rPr>
              <a:t>mΩ</a:t>
            </a:r>
            <a:r>
              <a:rPr lang="en-US" altLang="zh-CN" sz="1400" dirty="0">
                <a:solidFill>
                  <a:srgbClr val="FF0000"/>
                </a:solidFill>
              </a:rPr>
              <a:t> High Side and 50 </a:t>
            </a:r>
            <a:r>
              <a:rPr lang="en-US" altLang="zh-CN" sz="1400" dirty="0" err="1">
                <a:solidFill>
                  <a:srgbClr val="FF0000"/>
                </a:solidFill>
              </a:rPr>
              <a:t>mΩ</a:t>
            </a:r>
            <a:r>
              <a:rPr lang="en-US" altLang="zh-CN" sz="1400" dirty="0">
                <a:solidFill>
                  <a:srgbClr val="FF0000"/>
                </a:solidFill>
              </a:rPr>
              <a:t> Low Side </a:t>
            </a:r>
            <a:r>
              <a:rPr lang="en-US" altLang="zh-CN" sz="1400" b="1" i="1" u="sng" dirty="0">
                <a:solidFill>
                  <a:srgbClr val="FF0000"/>
                </a:solidFill>
                <a:hlinkClick r:id="" action="ppaction://noaction"/>
              </a:rPr>
              <a:t>Power MOSFETs</a:t>
            </a:r>
            <a:endParaRPr lang="en-US" altLang="zh-CN" sz="1400" b="1" i="1" u="sng" dirty="0">
              <a:solidFill>
                <a:srgbClr val="FF0000"/>
              </a:solidFill>
            </a:endParaRPr>
          </a:p>
          <a:p>
            <a:pPr marL="174625" indent="-174625" defTabSz="685800">
              <a:buSzPct val="120000"/>
              <a:buFontTx/>
              <a:buChar char="•"/>
              <a:tabLst>
                <a:tab pos="1714500" algn="ctr"/>
              </a:tabLst>
              <a:defRPr/>
            </a:pPr>
            <a:r>
              <a:rPr lang="en-US" altLang="zh-CN" sz="1400" dirty="0"/>
              <a:t>Frequency programmable from 100 kHz to 1.0 MHz Switching Frequency </a:t>
            </a:r>
          </a:p>
          <a:p>
            <a:pPr marL="174625" indent="-174625" defTabSz="685800">
              <a:buSzPct val="120000"/>
              <a:buFontTx/>
              <a:buChar char="•"/>
              <a:tabLst>
                <a:tab pos="1714500" algn="ctr"/>
              </a:tabLst>
              <a:defRPr/>
            </a:pPr>
            <a:r>
              <a:rPr lang="en-US" altLang="zh-CN" sz="1400" dirty="0">
                <a:solidFill>
                  <a:schemeClr val="tx2"/>
                </a:solidFill>
              </a:rPr>
              <a:t>S</a:t>
            </a:r>
            <a:r>
              <a:rPr lang="en-US" sz="1400" dirty="0">
                <a:solidFill>
                  <a:schemeClr val="tx2"/>
                </a:solidFill>
              </a:rPr>
              <a:t>ynchronizes to External Clock</a:t>
            </a:r>
            <a:endParaRPr lang="en-US" altLang="zh-CN" sz="1400" dirty="0">
              <a:solidFill>
                <a:schemeClr val="tx2"/>
              </a:solidFill>
            </a:endParaRPr>
          </a:p>
          <a:p>
            <a:pPr marL="174625" indent="-174625" defTabSz="685800">
              <a:buSzPct val="120000"/>
              <a:buFontTx/>
              <a:buChar char="•"/>
              <a:tabLst>
                <a:tab pos="1714500" algn="ctr"/>
              </a:tabLst>
              <a:defRPr/>
            </a:pPr>
            <a:r>
              <a:rPr lang="en-US" altLang="zh-CN" sz="1400" dirty="0">
                <a:solidFill>
                  <a:schemeClr val="tx2"/>
                </a:solidFill>
              </a:rPr>
              <a:t>Parallel operation 180</a:t>
            </a:r>
            <a:r>
              <a:rPr lang="en-US" sz="1400" dirty="0">
                <a:solidFill>
                  <a:schemeClr val="tx2"/>
                </a:solidFill>
              </a:rPr>
              <a:t>°</a:t>
            </a:r>
            <a:r>
              <a:rPr lang="en-US" altLang="zh-CN" sz="1400" dirty="0">
                <a:solidFill>
                  <a:schemeClr val="tx2"/>
                </a:solidFill>
              </a:rPr>
              <a:t> out of </a:t>
            </a:r>
            <a:r>
              <a:rPr lang="el-GR" altLang="zh-CN" sz="1400" dirty="0">
                <a:solidFill>
                  <a:schemeClr val="tx2"/>
                </a:solidFill>
              </a:rPr>
              <a:t>Φ</a:t>
            </a:r>
            <a:r>
              <a:rPr lang="en-US" altLang="zh-CN" sz="1400" dirty="0">
                <a:solidFill>
                  <a:schemeClr val="tx2"/>
                </a:solidFill>
              </a:rPr>
              <a:t> with Sync pin</a:t>
            </a:r>
          </a:p>
          <a:p>
            <a:pPr marL="174625" indent="-174625" defTabSz="685800">
              <a:buSzPct val="120000"/>
              <a:buFontTx/>
              <a:buChar char="•"/>
              <a:tabLst>
                <a:tab pos="1714500" algn="ctr"/>
              </a:tabLst>
              <a:defRPr/>
            </a:pPr>
            <a:r>
              <a:rPr lang="en-US" altLang="zh-CN" sz="1400" b="1" i="1" dirty="0">
                <a:hlinkClick r:id="" action="ppaction://noaction"/>
              </a:rPr>
              <a:t>Dynamic Bias</a:t>
            </a:r>
            <a:r>
              <a:rPr lang="en-US" altLang="zh-CN" sz="1400" dirty="0">
                <a:hlinkClick r:id="" action="ppaction://noaction"/>
              </a:rPr>
              <a:t> </a:t>
            </a:r>
            <a:r>
              <a:rPr lang="en-US" altLang="zh-CN" sz="1400" dirty="0"/>
              <a:t>feature </a:t>
            </a:r>
          </a:p>
          <a:p>
            <a:pPr marL="174625" indent="-174625" defTabSz="685800">
              <a:buSzPct val="120000"/>
              <a:buFontTx/>
              <a:buChar char="•"/>
              <a:tabLst>
                <a:tab pos="1714500" algn="ctr"/>
              </a:tabLst>
              <a:defRPr/>
            </a:pPr>
            <a:r>
              <a:rPr lang="en-US" altLang="zh-CN" sz="1400" dirty="0">
                <a:solidFill>
                  <a:srgbClr val="FF0000"/>
                </a:solidFill>
              </a:rPr>
              <a:t>Integrated tracking function</a:t>
            </a:r>
          </a:p>
          <a:p>
            <a:pPr marL="174625" indent="-174625" defTabSz="685800">
              <a:buSzPct val="120000"/>
              <a:buFontTx/>
              <a:buChar char="•"/>
              <a:tabLst>
                <a:tab pos="1714500" algn="ctr"/>
              </a:tabLst>
              <a:defRPr/>
            </a:pPr>
            <a:r>
              <a:rPr lang="en-US" altLang="ja-JP" sz="1400" dirty="0"/>
              <a:t>Packaged in Thermally Enhanced 20-pin Ceramic </a:t>
            </a:r>
            <a:r>
              <a:rPr lang="en-US" altLang="ja-JP" sz="1400" dirty="0" err="1"/>
              <a:t>Flatpack</a:t>
            </a:r>
            <a:r>
              <a:rPr lang="en-US" altLang="ja-JP" sz="1400" dirty="0"/>
              <a:t> (HKH) and as tested die packaged in Waffle Pak in 3Q13</a:t>
            </a:r>
          </a:p>
        </p:txBody>
      </p:sp>
      <p:sp>
        <p:nvSpPr>
          <p:cNvPr id="39945"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39946" name="Rectangle 8"/>
          <p:cNvSpPr>
            <a:spLocks noChangeArrowheads="1"/>
          </p:cNvSpPr>
          <p:nvPr/>
        </p:nvSpPr>
        <p:spPr bwMode="auto">
          <a:xfrm>
            <a:off x="4665663" y="1001348"/>
            <a:ext cx="4516437" cy="2803525"/>
          </a:xfrm>
          <a:prstGeom prst="rect">
            <a:avLst/>
          </a:prstGeom>
          <a:noFill/>
          <a:ln w="9525">
            <a:noFill/>
            <a:miter lim="800000"/>
            <a:headEnd/>
            <a:tailEnd/>
          </a:ln>
        </p:spPr>
        <p:txBody>
          <a:bodyPr/>
          <a:lstStyle/>
          <a:p>
            <a:pPr marL="174625" indent="-174625" defTabSz="685800">
              <a:buSzPct val="120000"/>
              <a:buFontTx/>
              <a:buChar char="•"/>
              <a:tabLst>
                <a:tab pos="1714500" algn="ctr"/>
              </a:tabLst>
            </a:pPr>
            <a:r>
              <a:rPr lang="en-US" sz="1400" b="1" i="1" dirty="0">
                <a:solidFill>
                  <a:schemeClr val="accent2"/>
                </a:solidFill>
                <a:hlinkClick r:id="" action="ppaction://noaction"/>
              </a:rPr>
              <a:t>95% Peak Efficiency </a:t>
            </a:r>
            <a:endParaRPr lang="en-US" sz="1400" b="1" i="1" dirty="0">
              <a:solidFill>
                <a:schemeClr val="accent2"/>
              </a:solidFill>
            </a:endParaRPr>
          </a:p>
          <a:p>
            <a:pPr marL="174625" indent="-174625" defTabSz="685800">
              <a:buSzPct val="120000"/>
              <a:buFontTx/>
              <a:buChar char="•"/>
              <a:tabLst>
                <a:tab pos="1714500" algn="ctr"/>
              </a:tabLst>
            </a:pPr>
            <a:r>
              <a:rPr lang="en-US" sz="1400" dirty="0"/>
              <a:t>Low V</a:t>
            </a:r>
            <a:r>
              <a:rPr lang="en-US" sz="1400" baseline="-25000" dirty="0"/>
              <a:t>OUT</a:t>
            </a:r>
            <a:r>
              <a:rPr lang="en-US" sz="1400" dirty="0"/>
              <a:t> Optimized</a:t>
            </a:r>
          </a:p>
          <a:p>
            <a:pPr marL="174625" indent="-174625" defTabSz="685800">
              <a:lnSpc>
                <a:spcPct val="120000"/>
              </a:lnSpc>
              <a:buSzPct val="120000"/>
              <a:buFontTx/>
              <a:buChar char="•"/>
              <a:tabLst>
                <a:tab pos="1714500" algn="ctr"/>
              </a:tabLst>
            </a:pPr>
            <a:r>
              <a:rPr lang="en-US" sz="1400" dirty="0">
                <a:solidFill>
                  <a:srgbClr val="FF0000"/>
                </a:solidFill>
              </a:rPr>
              <a:t>Increases reliability and minimizes size </a:t>
            </a:r>
          </a:p>
          <a:p>
            <a:pPr marL="174625" indent="-174625" defTabSz="685800">
              <a:lnSpc>
                <a:spcPct val="120000"/>
              </a:lnSpc>
              <a:buSzPct val="120000"/>
              <a:buFontTx/>
              <a:buChar char="•"/>
              <a:tabLst>
                <a:tab pos="1714500" algn="ctr"/>
              </a:tabLst>
            </a:pPr>
            <a:r>
              <a:rPr lang="en-US" sz="1400" dirty="0"/>
              <a:t>Improves load transient response with smaller output capacitances and Inductors</a:t>
            </a:r>
            <a:endParaRPr lang="en-US" altLang="ja-JP" sz="1400" dirty="0"/>
          </a:p>
          <a:p>
            <a:pPr marL="174625" indent="-174625" defTabSz="685800">
              <a:lnSpc>
                <a:spcPct val="120000"/>
              </a:lnSpc>
              <a:buSzPct val="120000"/>
              <a:buFontTx/>
              <a:buChar char="•"/>
              <a:tabLst>
                <a:tab pos="1714500" algn="ctr"/>
              </a:tabLst>
            </a:pPr>
            <a:r>
              <a:rPr lang="en-US" sz="1400" dirty="0">
                <a:solidFill>
                  <a:schemeClr val="tx2"/>
                </a:solidFill>
              </a:rPr>
              <a:t>Eliminates Low Beat Frequency in Noise Sensitive Applications</a:t>
            </a:r>
          </a:p>
          <a:p>
            <a:pPr marL="174625" indent="-174625" defTabSz="685800">
              <a:lnSpc>
                <a:spcPct val="120000"/>
              </a:lnSpc>
              <a:buSzPct val="120000"/>
              <a:buFontTx/>
              <a:buChar char="•"/>
              <a:tabLst>
                <a:tab pos="1714500" algn="ctr"/>
              </a:tabLst>
            </a:pPr>
            <a:r>
              <a:rPr lang="en-US" altLang="zh-CN" sz="1400" dirty="0">
                <a:solidFill>
                  <a:srgbClr val="FF0000"/>
                </a:solidFill>
                <a:ea typeface="SimSun" charset="-122"/>
              </a:rPr>
              <a:t>Excellent for driving</a:t>
            </a:r>
            <a:r>
              <a:rPr lang="en-US" sz="1400" dirty="0">
                <a:solidFill>
                  <a:srgbClr val="FF0000"/>
                </a:solidFill>
              </a:rPr>
              <a:t> 12A+ power rails</a:t>
            </a:r>
            <a:endParaRPr lang="en-US" altLang="zh-CN" sz="1400" dirty="0">
              <a:solidFill>
                <a:srgbClr val="FF0000"/>
              </a:solidFill>
              <a:ea typeface="SimSun" charset="-122"/>
            </a:endParaRPr>
          </a:p>
          <a:p>
            <a:pPr marL="174625" indent="-174625" defTabSz="685800">
              <a:lnSpc>
                <a:spcPct val="120000"/>
              </a:lnSpc>
              <a:buSzPct val="120000"/>
              <a:buFontTx/>
              <a:buChar char="•"/>
              <a:tabLst>
                <a:tab pos="1714500" algn="ctr"/>
              </a:tabLst>
            </a:pPr>
            <a:r>
              <a:rPr lang="en-US" sz="1400" dirty="0"/>
              <a:t>Improves load transient response with smaller output capacitances</a:t>
            </a:r>
            <a:endParaRPr lang="en-US" altLang="zh-CN" sz="1400" dirty="0">
              <a:ea typeface="SimSun" charset="-122"/>
            </a:endParaRPr>
          </a:p>
          <a:p>
            <a:pPr marL="174625" indent="-174625" defTabSz="685800">
              <a:lnSpc>
                <a:spcPct val="120000"/>
              </a:lnSpc>
              <a:buSzPct val="120000"/>
              <a:buFontTx/>
              <a:buChar char="•"/>
              <a:tabLst>
                <a:tab pos="1714500" algn="ctr"/>
              </a:tabLst>
            </a:pPr>
            <a:r>
              <a:rPr lang="en-US" altLang="zh-CN" sz="1400" dirty="0">
                <a:solidFill>
                  <a:srgbClr val="FF0000"/>
                </a:solidFill>
                <a:ea typeface="SimSun" charset="-122"/>
              </a:rPr>
              <a:t> Ease of implementing sequencing schemes</a:t>
            </a:r>
          </a:p>
          <a:p>
            <a:pPr marL="174625" indent="-174625" defTabSz="685800">
              <a:lnSpc>
                <a:spcPct val="120000"/>
              </a:lnSpc>
              <a:buSzPct val="120000"/>
              <a:buFontTx/>
              <a:buChar char="•"/>
              <a:tabLst>
                <a:tab pos="1714500" algn="ctr"/>
              </a:tabLst>
            </a:pPr>
            <a:r>
              <a:rPr lang="en-US" altLang="zh-CN" sz="1400" dirty="0">
                <a:ea typeface="SimSun" charset="-122"/>
              </a:rPr>
              <a:t> </a:t>
            </a:r>
            <a:r>
              <a:rPr lang="en-US" altLang="zh-CN" sz="1400" dirty="0" err="1">
                <a:ea typeface="SimSun" charset="-122"/>
              </a:rPr>
              <a:t>WebBench</a:t>
            </a:r>
            <a:r>
              <a:rPr lang="en-US" altLang="zh-CN" sz="1400" dirty="0">
                <a:ea typeface="SimSun" charset="-122"/>
              </a:rPr>
              <a:t>™ design Software can be used</a:t>
            </a:r>
          </a:p>
          <a:p>
            <a:pPr marL="174625" indent="-174625" defTabSz="685800">
              <a:lnSpc>
                <a:spcPct val="120000"/>
              </a:lnSpc>
              <a:buSzPct val="120000"/>
              <a:buFontTx/>
              <a:buChar char="•"/>
              <a:tabLst>
                <a:tab pos="1714500" algn="ctr"/>
              </a:tabLst>
            </a:pPr>
            <a:r>
              <a:rPr lang="en-US" sz="1400" dirty="0"/>
              <a:t>QMLV/RHA qualification pending</a:t>
            </a:r>
          </a:p>
          <a:p>
            <a:pPr marL="631825" lvl="1" indent="-174625" defTabSz="685800">
              <a:lnSpc>
                <a:spcPct val="120000"/>
              </a:lnSpc>
              <a:buSzPct val="120000"/>
              <a:buFontTx/>
              <a:buChar char="•"/>
              <a:tabLst>
                <a:tab pos="1714500" algn="ctr"/>
              </a:tabLst>
            </a:pPr>
            <a:r>
              <a:rPr lang="en-US" sz="1400" dirty="0"/>
              <a:t>5962-1022101VSC</a:t>
            </a:r>
          </a:p>
        </p:txBody>
      </p:sp>
      <p:sp>
        <p:nvSpPr>
          <p:cNvPr id="13" name="Text Box 15"/>
          <p:cNvSpPr txBox="1">
            <a:spLocks noChangeArrowheads="1"/>
          </p:cNvSpPr>
          <p:nvPr/>
        </p:nvSpPr>
        <p:spPr bwMode="auto">
          <a:xfrm>
            <a:off x="278781" y="4384217"/>
            <a:ext cx="3930650" cy="954107"/>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Orbital observation Systems (e.g. Satellite, S</a:t>
            </a:r>
            <a:r>
              <a:rPr lang="it-IT" altLang="ko-KR" sz="1400" dirty="0">
                <a:solidFill>
                  <a:srgbClr val="000000"/>
                </a:solidFill>
              </a:rPr>
              <a:t>huttles, Space Stations)</a:t>
            </a:r>
          </a:p>
          <a:p>
            <a:pPr marL="177800" indent="-177800">
              <a:buFontTx/>
              <a:buChar char="•"/>
              <a:defRPr/>
            </a:pPr>
            <a:r>
              <a:rPr lang="it-IT" altLang="ko-KR" sz="1400" dirty="0">
                <a:solidFill>
                  <a:srgbClr val="000000"/>
                </a:solidFill>
              </a:rPr>
              <a:t>Nuclear Facilities</a:t>
            </a:r>
          </a:p>
          <a:p>
            <a:pPr marL="177800" indent="-177800">
              <a:buFontTx/>
              <a:buChar char="•"/>
              <a:defRPr/>
            </a:pPr>
            <a:r>
              <a:rPr lang="it-IT" altLang="ko-KR" sz="1400" dirty="0">
                <a:solidFill>
                  <a:srgbClr val="000000"/>
                </a:solidFill>
              </a:rPr>
              <a:t>Geological Exploration</a:t>
            </a:r>
            <a:endParaRPr lang="en-US" sz="1400" dirty="0">
              <a:solidFill>
                <a:srgbClr val="000000"/>
              </a:solidFill>
            </a:endParaRPr>
          </a:p>
        </p:txBody>
      </p:sp>
      <p:sp>
        <p:nvSpPr>
          <p:cNvPr id="15" name="WordArt 51"/>
          <p:cNvSpPr>
            <a:spLocks noChangeArrowheads="1" noChangeShapeType="1" noTextEdit="1"/>
          </p:cNvSpPr>
          <p:nvPr/>
        </p:nvSpPr>
        <p:spPr bwMode="auto">
          <a:xfrm>
            <a:off x="301625" y="4089473"/>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6" name="TextBox 15"/>
          <p:cNvSpPr txBox="1"/>
          <p:nvPr/>
        </p:nvSpPr>
        <p:spPr>
          <a:xfrm>
            <a:off x="5899639" y="685800"/>
            <a:ext cx="3299301" cy="307777"/>
          </a:xfrm>
          <a:prstGeom prst="rect">
            <a:avLst/>
          </a:prstGeom>
          <a:noFill/>
        </p:spPr>
        <p:txBody>
          <a:bodyPr wrap="none" rtlCol="0">
            <a:spAutoFit/>
          </a:bodyPr>
          <a:lstStyle/>
          <a:p>
            <a:r>
              <a:rPr lang="en-US" altLang="ja-JP" sz="1400" b="1" dirty="0">
                <a:ea typeface="MS PGothic" charset="-128"/>
              </a:rPr>
              <a:t>Samples/EVMs available NOW</a:t>
            </a:r>
            <a:endParaRPr lang="en-US" sz="1400" dirty="0"/>
          </a:p>
        </p:txBody>
      </p:sp>
      <p:sp>
        <p:nvSpPr>
          <p:cNvPr id="14" name="Rectangle 13"/>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7"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txBox="1">
            <a:spLocks noChangeArrowheads="1"/>
          </p:cNvSpPr>
          <p:nvPr/>
        </p:nvSpPr>
        <p:spPr bwMode="auto">
          <a:xfrm>
            <a:off x="242888" y="-4763"/>
            <a:ext cx="6891559" cy="671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0000"/>
                </a:solidFill>
                <a:effectLst/>
                <a:uLnTx/>
                <a:uFillTx/>
                <a:latin typeface="+mj-lt"/>
                <a:ea typeface="+mj-ea"/>
                <a:cs typeface="+mj-cs"/>
              </a:rPr>
              <a:t>SMV320C6701</a:t>
            </a:r>
            <a:r>
              <a:rPr kumimoji="0" lang="en-US" sz="3200" b="1" i="0" u="none" strike="noStrike" kern="0" cap="none" spc="0" normalizeH="0" baseline="0" noProof="0">
                <a:ln>
                  <a:noFill/>
                </a:ln>
                <a:solidFill>
                  <a:schemeClr val="tx2"/>
                </a:solidFill>
                <a:effectLst/>
                <a:uLnTx/>
                <a:uFillTx/>
                <a:latin typeface="+mj-lt"/>
                <a:ea typeface="+mj-ea"/>
                <a:cs typeface="+mj-cs"/>
              </a:rPr>
              <a:t>-SP</a:t>
            </a:r>
            <a:br>
              <a:rPr kumimoji="0" lang="en-US" sz="3600" b="1" i="0" u="none" strike="noStrike" kern="0" cap="none" spc="0" normalizeH="0" baseline="0" noProof="0">
                <a:ln>
                  <a:noFill/>
                </a:ln>
                <a:solidFill>
                  <a:srgbClr val="FF0000"/>
                </a:solidFill>
                <a:effectLst/>
                <a:uLnTx/>
                <a:uFillTx/>
                <a:latin typeface="+mj-lt"/>
                <a:ea typeface="+mj-ea"/>
                <a:cs typeface="+mj-cs"/>
              </a:rPr>
            </a:br>
            <a:r>
              <a:rPr kumimoji="0" lang="en-US" sz="1800" b="1" i="0" u="none" strike="noStrike" kern="0" cap="none" spc="0" normalizeH="0" baseline="0" noProof="0">
                <a:ln>
                  <a:noFill/>
                </a:ln>
                <a:solidFill>
                  <a:schemeClr val="tx2"/>
                </a:solidFill>
                <a:effectLst/>
                <a:uLnTx/>
                <a:uFillTx/>
                <a:latin typeface="TimesNewRomanPS-BoldMT"/>
                <a:ea typeface="+mj-ea"/>
                <a:cs typeface="+mj-cs"/>
              </a:rPr>
              <a:t> </a:t>
            </a:r>
            <a:r>
              <a:rPr kumimoji="0" lang="en-US" sz="1800" b="1" i="0" u="none" strike="noStrike" kern="0" cap="none" spc="0" normalizeH="0" baseline="0" noProof="0">
                <a:ln>
                  <a:noFill/>
                </a:ln>
                <a:solidFill>
                  <a:srgbClr val="FF0000"/>
                </a:solidFill>
                <a:effectLst/>
                <a:uLnTx/>
                <a:uFillTx/>
                <a:latin typeface="+mj-lt"/>
                <a:ea typeface="+mj-ea"/>
                <a:cs typeface="+mj-cs"/>
              </a:rPr>
              <a:t>3</a:t>
            </a:r>
            <a:r>
              <a:rPr kumimoji="0" lang="en-US" sz="1800" b="1" i="0" u="none" strike="noStrike" kern="0" cap="none" spc="0" normalizeH="0" baseline="0" noProof="0">
                <a:ln>
                  <a:noFill/>
                </a:ln>
                <a:solidFill>
                  <a:schemeClr val="tx2"/>
                </a:solidFill>
                <a:effectLst/>
                <a:uLnTx/>
                <a:uFillTx/>
                <a:latin typeface="+mj-lt"/>
                <a:ea typeface="+mj-ea"/>
                <a:cs typeface="+mj-cs"/>
              </a:rPr>
              <a:t>2-Bit, Floating-Point Digital Signal Processor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6"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8" name="Text Box 6"/>
          <p:cNvSpPr txBox="1">
            <a:spLocks noChangeArrowheads="1"/>
          </p:cNvSpPr>
          <p:nvPr/>
        </p:nvSpPr>
        <p:spPr bwMode="auto">
          <a:xfrm>
            <a:off x="192088" y="1041400"/>
            <a:ext cx="4498975" cy="2892425"/>
          </a:xfrm>
          <a:prstGeom prst="rect">
            <a:avLst/>
          </a:prstGeom>
          <a:noFill/>
          <a:ln w="3175">
            <a:noFill/>
            <a:miter lim="800000"/>
            <a:headEnd/>
            <a:tailEnd/>
          </a:ln>
        </p:spPr>
        <p:txBody>
          <a:bodyPr anchor="ctr">
            <a:spAutoFit/>
          </a:bodyPr>
          <a:lstStyle/>
          <a:p>
            <a:pPr marL="174625" indent="-174625" defTabSz="685800">
              <a:buSzPct val="120000"/>
              <a:buFontTx/>
              <a:buChar char="•"/>
              <a:tabLst>
                <a:tab pos="1714500" algn="ctr"/>
              </a:tabLst>
            </a:pPr>
            <a:r>
              <a:rPr lang="en-US" altLang="ja-JP" sz="1400" dirty="0">
                <a:ea typeface="MS PGothic" charset="-128"/>
              </a:rPr>
              <a:t>Highest Performance Floating-Point Digital Signal Processor (DSP) SMV320C6701</a:t>
            </a:r>
          </a:p>
          <a:p>
            <a:pPr marL="631825" lvl="1" indent="-174625" defTabSz="685800">
              <a:buSzPct val="120000"/>
              <a:buFontTx/>
              <a:buChar char="•"/>
              <a:tabLst>
                <a:tab pos="1714500" algn="ctr"/>
              </a:tabLst>
            </a:pPr>
            <a:r>
              <a:rPr lang="en-US" altLang="ja-JP" sz="1400" dirty="0">
                <a:ea typeface="MS PGothic" charset="-128"/>
              </a:rPr>
              <a:t>7-ns Instruction Cycle Time</a:t>
            </a:r>
          </a:p>
          <a:p>
            <a:pPr marL="631825" lvl="1" indent="-174625" defTabSz="685800">
              <a:buSzPct val="120000"/>
              <a:buFontTx/>
              <a:buChar char="•"/>
              <a:tabLst>
                <a:tab pos="1714500" algn="ctr"/>
              </a:tabLst>
            </a:pPr>
            <a:r>
              <a:rPr lang="en-US" altLang="ja-JP" sz="1400" dirty="0">
                <a:ea typeface="MS PGothic" charset="-128"/>
              </a:rPr>
              <a:t>140 MHz Clock Rate</a:t>
            </a:r>
          </a:p>
          <a:p>
            <a:pPr marL="631825" lvl="1" indent="-174625" defTabSz="685800">
              <a:buSzPct val="120000"/>
              <a:buFontTx/>
              <a:buChar char="•"/>
              <a:tabLst>
                <a:tab pos="1714500" algn="ctr"/>
              </a:tabLst>
            </a:pPr>
            <a:r>
              <a:rPr lang="en-US" altLang="ja-JP" sz="1400" dirty="0">
                <a:ea typeface="MS PGothic" charset="-128"/>
              </a:rPr>
              <a:t>Eight 32-Bit Instructions/Cycle</a:t>
            </a:r>
          </a:p>
          <a:p>
            <a:pPr marL="631825" lvl="1" indent="-174625" defTabSz="685800">
              <a:buSzPct val="120000"/>
              <a:buFontTx/>
              <a:buChar char="•"/>
              <a:tabLst>
                <a:tab pos="1714500" algn="ctr"/>
              </a:tabLst>
            </a:pPr>
            <a:r>
              <a:rPr lang="en-US" altLang="ja-JP" sz="1400" dirty="0">
                <a:ea typeface="MS PGothic" charset="-128"/>
              </a:rPr>
              <a:t>Up to 1 GFLOPS Performance</a:t>
            </a:r>
          </a:p>
          <a:p>
            <a:pPr marL="631825" lvl="1" indent="-174625" defTabSz="685800">
              <a:buSzPct val="120000"/>
              <a:buFontTx/>
              <a:buChar char="•"/>
              <a:tabLst>
                <a:tab pos="1714500" algn="ctr"/>
              </a:tabLst>
            </a:pPr>
            <a:r>
              <a:rPr lang="en-US" altLang="ja-JP" sz="1400" dirty="0">
                <a:ea typeface="MS PGothic" charset="-128"/>
              </a:rPr>
              <a:t>1M-Bit On-Chip SRAM</a:t>
            </a:r>
          </a:p>
          <a:p>
            <a:pPr marL="628650" lvl="2" indent="-161925" defTabSz="685800">
              <a:buSzPct val="120000"/>
              <a:buFontTx/>
              <a:buChar char="•"/>
              <a:tabLst>
                <a:tab pos="1714500" algn="ctr"/>
              </a:tabLst>
            </a:pPr>
            <a:r>
              <a:rPr lang="en-US" altLang="ja-JP" sz="1400" dirty="0">
                <a:ea typeface="MS PGothic" charset="-128"/>
              </a:rPr>
              <a:t>512K-Bit Internal Program/Cache</a:t>
            </a:r>
          </a:p>
          <a:p>
            <a:pPr marL="628650" lvl="2" indent="-161925" defTabSz="685800">
              <a:buSzPct val="120000"/>
              <a:buFontTx/>
              <a:buChar char="•"/>
              <a:tabLst>
                <a:tab pos="1714500" algn="ctr"/>
              </a:tabLst>
            </a:pPr>
            <a:r>
              <a:rPr lang="en-US" altLang="ja-JP" sz="1400" dirty="0">
                <a:ea typeface="MS PGothic" charset="-128"/>
              </a:rPr>
              <a:t>512K-Bit Dual-Access Internal Data</a:t>
            </a:r>
          </a:p>
          <a:p>
            <a:pPr marL="174625" indent="-174625" defTabSz="685800">
              <a:buSzPct val="120000"/>
              <a:buFontTx/>
              <a:buChar char="•"/>
              <a:tabLst>
                <a:tab pos="1714500" algn="ctr"/>
              </a:tabLst>
            </a:pPr>
            <a:r>
              <a:rPr lang="en-US" altLang="ja-JP" sz="1400" dirty="0">
                <a:ea typeface="MS PGothic" charset="-128"/>
              </a:rPr>
              <a:t>32-Bit External Memory Interface (EMIF)</a:t>
            </a:r>
          </a:p>
          <a:p>
            <a:pPr marL="174625" indent="-174625" defTabSz="685800">
              <a:buSzPct val="120000"/>
              <a:buFontTx/>
              <a:buChar char="•"/>
              <a:tabLst>
                <a:tab pos="1714500" algn="ctr"/>
              </a:tabLst>
            </a:pPr>
            <a:r>
              <a:rPr lang="en-US" altLang="ja-JP" sz="1400" dirty="0">
                <a:ea typeface="MS PGothic" charset="-128"/>
              </a:rPr>
              <a:t>T</a:t>
            </a:r>
            <a:r>
              <a:rPr lang="en-US" altLang="ko-KR" sz="1400" dirty="0">
                <a:ea typeface="Gulim" charset="-127"/>
              </a:rPr>
              <a:t>emperature Range: -</a:t>
            </a:r>
            <a:r>
              <a:rPr lang="en-US" altLang="ja-JP" sz="1400" dirty="0">
                <a:ea typeface="MS PGothic" charset="-128"/>
              </a:rPr>
              <a:t>55°C to +125°C</a:t>
            </a:r>
            <a:endParaRPr lang="en-US" altLang="ko-KR" sz="1400" dirty="0">
              <a:ea typeface="Gulim" charset="-127"/>
            </a:endParaRPr>
          </a:p>
          <a:p>
            <a:pPr marL="174625" indent="-174625" defTabSz="685800">
              <a:buSzPct val="120000"/>
              <a:buFontTx/>
              <a:buChar char="•"/>
              <a:tabLst>
                <a:tab pos="1714500" algn="ctr"/>
              </a:tabLst>
            </a:pPr>
            <a:r>
              <a:rPr lang="en-US" altLang="ja-JP" sz="1400" dirty="0">
                <a:ea typeface="MS PGothic" charset="-128"/>
              </a:rPr>
              <a:t>Available in 420-pin Ceramic BGA and LGA Packages</a:t>
            </a:r>
          </a:p>
        </p:txBody>
      </p:sp>
      <p:sp>
        <p:nvSpPr>
          <p:cNvPr id="9" name="Rectangle 8"/>
          <p:cNvSpPr>
            <a:spLocks noChangeArrowheads="1"/>
          </p:cNvSpPr>
          <p:nvPr/>
        </p:nvSpPr>
        <p:spPr bwMode="auto">
          <a:xfrm>
            <a:off x="4649049" y="1064734"/>
            <a:ext cx="4494951" cy="1540244"/>
          </a:xfrm>
          <a:prstGeom prst="rect">
            <a:avLst/>
          </a:prstGeom>
          <a:noFill/>
          <a:ln w="9525">
            <a:noFill/>
            <a:miter lim="800000"/>
            <a:headEnd/>
            <a:tailEnd/>
          </a:ln>
          <a:effectLst/>
        </p:spPr>
        <p:txBody>
          <a:bodyPr/>
          <a:lstStyle/>
          <a:p>
            <a:pPr marL="174625" indent="-174625" defTabSz="685800">
              <a:buSzPct val="120000"/>
              <a:buFontTx/>
              <a:buChar char="•"/>
              <a:tabLst>
                <a:tab pos="1714500" algn="ctr"/>
              </a:tabLst>
              <a:defRPr/>
            </a:pPr>
            <a:r>
              <a:rPr lang="en-US" sz="1400" dirty="0"/>
              <a:t>VelociTI Advanced Very Long Instruction Word (VLIW) ’C67x CPU Core</a:t>
            </a:r>
          </a:p>
          <a:p>
            <a:pPr marL="174625" indent="-174625" defTabSz="685800">
              <a:buSzPct val="120000"/>
              <a:buFontTx/>
              <a:buChar char="•"/>
              <a:tabLst>
                <a:tab pos="1714500" algn="ctr"/>
              </a:tabLst>
              <a:defRPr/>
            </a:pPr>
            <a:r>
              <a:rPr lang="en-US" sz="1400" dirty="0"/>
              <a:t>Glueless access to async/sync memory</a:t>
            </a:r>
            <a:endParaRPr lang="en-US" altLang="ja-JP" sz="1400" dirty="0"/>
          </a:p>
          <a:p>
            <a:pPr marL="174625" indent="-174625" defTabSz="685800">
              <a:buSzPct val="120000"/>
              <a:buFontTx/>
              <a:buChar char="•"/>
              <a:tabLst>
                <a:tab pos="1714500" algn="ctr"/>
              </a:tabLst>
              <a:defRPr/>
            </a:pPr>
            <a:r>
              <a:rPr lang="en-US" altLang="ja-JP" sz="1400" dirty="0"/>
              <a:t>QML-V Qualified</a:t>
            </a:r>
          </a:p>
          <a:p>
            <a:pPr marL="174625" indent="-174625" defTabSz="685800">
              <a:buSzPct val="120000"/>
              <a:buFontTx/>
              <a:buChar char="•"/>
              <a:tabLst>
                <a:tab pos="1714500" algn="ctr"/>
              </a:tabLst>
              <a:defRPr/>
            </a:pPr>
            <a:r>
              <a:rPr lang="en-US" altLang="ko-KR" sz="1400" dirty="0"/>
              <a:t>Orderable as </a:t>
            </a:r>
            <a:r>
              <a:rPr lang="en-US" altLang="ja-JP" sz="1400" dirty="0"/>
              <a:t>SMD 5962-9866102VXA (BGA)</a:t>
            </a:r>
          </a:p>
          <a:p>
            <a:pPr marL="174625" indent="-174625" defTabSz="685800">
              <a:buSzPct val="120000"/>
              <a:buFontTx/>
              <a:buChar char="•"/>
              <a:tabLst>
                <a:tab pos="1714500" algn="ctr"/>
              </a:tabLst>
              <a:defRPr/>
            </a:pPr>
            <a:r>
              <a:rPr lang="en-US" sz="1400" dirty="0">
                <a:solidFill>
                  <a:srgbClr val="000000"/>
                </a:solidFill>
              </a:rPr>
              <a:t>Orderable as SMD 5962-9866102VYC (LGA)</a:t>
            </a:r>
          </a:p>
          <a:p>
            <a:pPr marL="119063" indent="-119063">
              <a:spcBef>
                <a:spcPct val="20000"/>
              </a:spcBef>
              <a:buFontTx/>
              <a:buChar char="•"/>
              <a:defRPr/>
            </a:pPr>
            <a:endParaRPr lang="en-US" altLang="ko-KR" sz="1400" dirty="0"/>
          </a:p>
        </p:txBody>
      </p:sp>
      <p:sp>
        <p:nvSpPr>
          <p:cNvPr id="10" name="Text Box 15"/>
          <p:cNvSpPr txBox="1">
            <a:spLocks noChangeArrowheads="1"/>
          </p:cNvSpPr>
          <p:nvPr/>
        </p:nvSpPr>
        <p:spPr bwMode="auto">
          <a:xfrm>
            <a:off x="257175" y="4438650"/>
            <a:ext cx="3930650" cy="749300"/>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Satellite</a:t>
            </a:r>
            <a:endParaRPr lang="en-US" altLang="ko-KR" sz="1400" dirty="0">
              <a:solidFill>
                <a:srgbClr val="000000"/>
              </a:solidFill>
            </a:endParaRPr>
          </a:p>
          <a:p>
            <a:pPr marL="177800" indent="-177800">
              <a:buFontTx/>
              <a:buChar char="•"/>
              <a:defRPr/>
            </a:pPr>
            <a:r>
              <a:rPr lang="en-US" altLang="ko-KR" sz="1400" dirty="0">
                <a:solidFill>
                  <a:srgbClr val="000000"/>
                </a:solidFill>
              </a:rPr>
              <a:t>R</a:t>
            </a:r>
            <a:r>
              <a:rPr lang="en-US" sz="1400" dirty="0">
                <a:solidFill>
                  <a:srgbClr val="000000"/>
                </a:solidFill>
              </a:rPr>
              <a:t>adar and Guidance Systems</a:t>
            </a:r>
          </a:p>
          <a:p>
            <a:pPr marL="123825" indent="-123825">
              <a:spcBef>
                <a:spcPct val="5000"/>
              </a:spcBef>
              <a:spcAft>
                <a:spcPct val="5000"/>
              </a:spcAft>
              <a:buFontTx/>
              <a:buChar char="•"/>
              <a:defRPr/>
            </a:pPr>
            <a:r>
              <a:rPr lang="en-US" sz="1400" dirty="0">
                <a:solidFill>
                  <a:srgbClr val="000000"/>
                </a:solidFill>
              </a:rPr>
              <a:t> Defense Electronics </a:t>
            </a:r>
          </a:p>
        </p:txBody>
      </p:sp>
      <p:sp>
        <p:nvSpPr>
          <p:cNvPr id="11" name="Text Box 15"/>
          <p:cNvSpPr txBox="1">
            <a:spLocks noChangeArrowheads="1"/>
          </p:cNvSpPr>
          <p:nvPr/>
        </p:nvSpPr>
        <p:spPr bwMode="auto">
          <a:xfrm>
            <a:off x="261938" y="5808991"/>
            <a:ext cx="5164137"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sz="1400" dirty="0">
                <a:solidFill>
                  <a:srgbClr val="000000"/>
                </a:solidFill>
              </a:rPr>
              <a:t>SEL Immune to LET = 85MeV</a:t>
            </a:r>
          </a:p>
        </p:txBody>
      </p:sp>
      <p:sp>
        <p:nvSpPr>
          <p:cNvPr id="12"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grpSp>
        <p:nvGrpSpPr>
          <p:cNvPr id="2" name="Group 14"/>
          <p:cNvGrpSpPr/>
          <p:nvPr/>
        </p:nvGrpSpPr>
        <p:grpSpPr>
          <a:xfrm>
            <a:off x="4478338" y="2555875"/>
            <a:ext cx="4222750" cy="3703638"/>
            <a:chOff x="4478338" y="2555875"/>
            <a:chExt cx="4222750" cy="3703638"/>
          </a:xfrm>
        </p:grpSpPr>
        <p:sp>
          <p:nvSpPr>
            <p:cNvPr id="16" name="Rectangle 7"/>
            <p:cNvSpPr>
              <a:spLocks noChangeArrowheads="1"/>
            </p:cNvSpPr>
            <p:nvPr/>
          </p:nvSpPr>
          <p:spPr bwMode="auto">
            <a:xfrm>
              <a:off x="4578350" y="2555875"/>
              <a:ext cx="4122738" cy="3703638"/>
            </a:xfrm>
            <a:prstGeom prst="rect">
              <a:avLst/>
            </a:prstGeom>
            <a:solidFill>
              <a:srgbClr val="C0C0C0"/>
            </a:solidFill>
            <a:ln w="9525" algn="ctr">
              <a:noFill/>
              <a:miter lim="800000"/>
              <a:headEnd/>
              <a:tailEnd/>
            </a:ln>
          </p:spPr>
          <p:txBody>
            <a:bodyPr anchor="ctr">
              <a:spAutoFit/>
            </a:bodyPr>
            <a:lstStyle/>
            <a:p>
              <a:endParaRPr lang="en-US"/>
            </a:p>
          </p:txBody>
        </p:sp>
        <p:sp>
          <p:nvSpPr>
            <p:cNvPr id="17" name="Freeform 8"/>
            <p:cNvSpPr>
              <a:spLocks/>
            </p:cNvSpPr>
            <p:nvPr/>
          </p:nvSpPr>
          <p:spPr bwMode="auto">
            <a:xfrm>
              <a:off x="4751388" y="4429125"/>
              <a:ext cx="930275" cy="749300"/>
            </a:xfrm>
            <a:custGeom>
              <a:avLst/>
              <a:gdLst>
                <a:gd name="T0" fmla="*/ 0 w 742"/>
                <a:gd name="T1" fmla="*/ 0 h 1160"/>
                <a:gd name="T2" fmla="*/ 930275 w 742"/>
                <a:gd name="T3" fmla="*/ 0 h 1160"/>
                <a:gd name="T4" fmla="*/ 930275 w 742"/>
                <a:gd name="T5" fmla="*/ 749300 h 1160"/>
                <a:gd name="T6" fmla="*/ 0 w 742"/>
                <a:gd name="T7" fmla="*/ 749300 h 1160"/>
                <a:gd name="T8" fmla="*/ 0 w 742"/>
                <a:gd name="T9" fmla="*/ 0 h 1160"/>
                <a:gd name="T10" fmla="*/ 0 w 742"/>
                <a:gd name="T11" fmla="*/ 0 h 1160"/>
                <a:gd name="T12" fmla="*/ 0 60000 65536"/>
                <a:gd name="T13" fmla="*/ 0 60000 65536"/>
                <a:gd name="T14" fmla="*/ 0 60000 65536"/>
                <a:gd name="T15" fmla="*/ 0 60000 65536"/>
                <a:gd name="T16" fmla="*/ 0 60000 65536"/>
                <a:gd name="T17" fmla="*/ 0 60000 65536"/>
                <a:gd name="T18" fmla="*/ 0 w 742"/>
                <a:gd name="T19" fmla="*/ 0 h 1160"/>
                <a:gd name="T20" fmla="*/ 742 w 742"/>
                <a:gd name="T21" fmla="*/ 1160 h 1160"/>
              </a:gdLst>
              <a:ahLst/>
              <a:cxnLst>
                <a:cxn ang="T12">
                  <a:pos x="T0" y="T1"/>
                </a:cxn>
                <a:cxn ang="T13">
                  <a:pos x="T2" y="T3"/>
                </a:cxn>
                <a:cxn ang="T14">
                  <a:pos x="T4" y="T5"/>
                </a:cxn>
                <a:cxn ang="T15">
                  <a:pos x="T6" y="T7"/>
                </a:cxn>
                <a:cxn ang="T16">
                  <a:pos x="T8" y="T9"/>
                </a:cxn>
                <a:cxn ang="T17">
                  <a:pos x="T10" y="T11"/>
                </a:cxn>
              </a:cxnLst>
              <a:rect l="T18" t="T19" r="T20" b="T21"/>
              <a:pathLst>
                <a:path w="742" h="1160">
                  <a:moveTo>
                    <a:pt x="0" y="0"/>
                  </a:moveTo>
                  <a:lnTo>
                    <a:pt x="742" y="0"/>
                  </a:lnTo>
                  <a:lnTo>
                    <a:pt x="742" y="1160"/>
                  </a:lnTo>
                  <a:lnTo>
                    <a:pt x="0" y="1160"/>
                  </a:lnTo>
                  <a:lnTo>
                    <a:pt x="0" y="0"/>
                  </a:lnTo>
                  <a:close/>
                </a:path>
              </a:pathLst>
            </a:custGeom>
            <a:solidFill>
              <a:srgbClr val="2A6DB6"/>
            </a:solidFill>
            <a:ln w="9525">
              <a:noFill/>
              <a:round/>
              <a:headEnd/>
              <a:tailEnd/>
            </a:ln>
          </p:spPr>
          <p:txBody>
            <a:bodyPr/>
            <a:lstStyle/>
            <a:p>
              <a:endParaRPr lang="en-US"/>
            </a:p>
          </p:txBody>
        </p:sp>
        <p:pic>
          <p:nvPicPr>
            <p:cNvPr id="18" name="Picture 9" descr="TI bug white copy 3"/>
            <p:cNvPicPr>
              <a:picLocks noChangeAspect="1" noChangeArrowheads="1"/>
            </p:cNvPicPr>
            <p:nvPr/>
          </p:nvPicPr>
          <p:blipFill>
            <a:blip r:embed="rId2" cstate="screen"/>
            <a:srcRect/>
            <a:stretch>
              <a:fillRect/>
            </a:stretch>
          </p:blipFill>
          <p:spPr bwMode="auto">
            <a:xfrm>
              <a:off x="4637088" y="5927725"/>
              <a:ext cx="274637" cy="265113"/>
            </a:xfrm>
            <a:prstGeom prst="rect">
              <a:avLst/>
            </a:prstGeom>
            <a:noFill/>
            <a:ln w="9525">
              <a:noFill/>
              <a:miter lim="800000"/>
              <a:headEnd/>
              <a:tailEnd/>
            </a:ln>
          </p:spPr>
        </p:pic>
        <p:sp>
          <p:nvSpPr>
            <p:cNvPr id="19" name="Rectangle 10"/>
            <p:cNvSpPr>
              <a:spLocks noChangeArrowheads="1"/>
            </p:cNvSpPr>
            <p:nvPr/>
          </p:nvSpPr>
          <p:spPr bwMode="auto">
            <a:xfrm>
              <a:off x="4835525" y="4491038"/>
              <a:ext cx="757238" cy="192087"/>
            </a:xfrm>
            <a:prstGeom prst="rect">
              <a:avLst/>
            </a:prstGeom>
            <a:solidFill>
              <a:srgbClr val="5D98D9"/>
            </a:solidFill>
            <a:ln w="9525">
              <a:solidFill>
                <a:srgbClr val="95BCE7"/>
              </a:solidFill>
              <a:miter lim="800000"/>
              <a:headEnd/>
              <a:tailEnd/>
            </a:ln>
          </p:spPr>
          <p:txBody>
            <a:bodyPr/>
            <a:lstStyle/>
            <a:p>
              <a:endParaRPr lang="en-US"/>
            </a:p>
          </p:txBody>
        </p:sp>
        <p:sp>
          <p:nvSpPr>
            <p:cNvPr id="20" name="Rectangle 11"/>
            <p:cNvSpPr>
              <a:spLocks noChangeArrowheads="1"/>
            </p:cNvSpPr>
            <p:nvPr/>
          </p:nvSpPr>
          <p:spPr bwMode="auto">
            <a:xfrm>
              <a:off x="4835525" y="4859338"/>
              <a:ext cx="757238" cy="192087"/>
            </a:xfrm>
            <a:prstGeom prst="rect">
              <a:avLst/>
            </a:prstGeom>
            <a:solidFill>
              <a:srgbClr val="5D98D9"/>
            </a:solidFill>
            <a:ln w="9525">
              <a:solidFill>
                <a:srgbClr val="95BCE7"/>
              </a:solidFill>
              <a:miter lim="800000"/>
              <a:headEnd/>
              <a:tailEnd/>
            </a:ln>
          </p:spPr>
          <p:txBody>
            <a:bodyPr/>
            <a:lstStyle/>
            <a:p>
              <a:endParaRPr lang="en-US"/>
            </a:p>
          </p:txBody>
        </p:sp>
        <p:sp>
          <p:nvSpPr>
            <p:cNvPr id="21" name="Text Box 12"/>
            <p:cNvSpPr txBox="1">
              <a:spLocks noChangeArrowheads="1"/>
            </p:cNvSpPr>
            <p:nvPr/>
          </p:nvSpPr>
          <p:spPr bwMode="auto">
            <a:xfrm>
              <a:off x="4752975" y="4471988"/>
              <a:ext cx="928688" cy="247650"/>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HPI 16-bit</a:t>
              </a:r>
            </a:p>
          </p:txBody>
        </p:sp>
        <p:sp>
          <p:nvSpPr>
            <p:cNvPr id="22" name="Text Box 13"/>
            <p:cNvSpPr txBox="1">
              <a:spLocks noChangeArrowheads="1"/>
            </p:cNvSpPr>
            <p:nvPr/>
          </p:nvSpPr>
          <p:spPr bwMode="auto">
            <a:xfrm>
              <a:off x="4746625" y="4841875"/>
              <a:ext cx="933450" cy="247650"/>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GPIO</a:t>
              </a:r>
            </a:p>
          </p:txBody>
        </p:sp>
        <p:sp>
          <p:nvSpPr>
            <p:cNvPr id="23" name="Rectangle 14"/>
            <p:cNvSpPr>
              <a:spLocks noChangeArrowheads="1"/>
            </p:cNvSpPr>
            <p:nvPr/>
          </p:nvSpPr>
          <p:spPr bwMode="auto">
            <a:xfrm>
              <a:off x="4833938" y="5683250"/>
              <a:ext cx="766762" cy="206375"/>
            </a:xfrm>
            <a:prstGeom prst="rect">
              <a:avLst/>
            </a:prstGeom>
            <a:solidFill>
              <a:srgbClr val="5D98D9"/>
            </a:solidFill>
            <a:ln w="9525">
              <a:noFill/>
              <a:miter lim="800000"/>
              <a:headEnd/>
              <a:tailEnd/>
            </a:ln>
          </p:spPr>
          <p:txBody>
            <a:bodyPr/>
            <a:lstStyle/>
            <a:p>
              <a:endParaRPr lang="en-US"/>
            </a:p>
          </p:txBody>
        </p:sp>
        <p:sp>
          <p:nvSpPr>
            <p:cNvPr id="24" name="Rectangle 15"/>
            <p:cNvSpPr>
              <a:spLocks noChangeArrowheads="1"/>
            </p:cNvSpPr>
            <p:nvPr/>
          </p:nvSpPr>
          <p:spPr bwMode="auto">
            <a:xfrm>
              <a:off x="6064250" y="2659063"/>
              <a:ext cx="430213" cy="3441700"/>
            </a:xfrm>
            <a:prstGeom prst="rect">
              <a:avLst/>
            </a:prstGeom>
            <a:solidFill>
              <a:srgbClr val="777777"/>
            </a:solidFill>
            <a:ln w="9525" algn="ctr">
              <a:noFill/>
              <a:miter lim="800000"/>
              <a:headEnd/>
              <a:tailEnd/>
            </a:ln>
          </p:spPr>
          <p:txBody>
            <a:bodyPr anchor="ctr">
              <a:spAutoFit/>
            </a:bodyPr>
            <a:lstStyle/>
            <a:p>
              <a:endParaRPr lang="en-US"/>
            </a:p>
          </p:txBody>
        </p:sp>
        <p:sp>
          <p:nvSpPr>
            <p:cNvPr id="25" name="Text Box 16"/>
            <p:cNvSpPr txBox="1">
              <a:spLocks noChangeArrowheads="1"/>
            </p:cNvSpPr>
            <p:nvPr/>
          </p:nvSpPr>
          <p:spPr bwMode="auto">
            <a:xfrm rot="-5400000">
              <a:off x="4568825" y="4164013"/>
              <a:ext cx="3419475" cy="422275"/>
            </a:xfrm>
            <a:prstGeom prst="rect">
              <a:avLst/>
            </a:prstGeom>
            <a:noFill/>
            <a:ln w="9525" algn="ctr">
              <a:noFill/>
              <a:miter lim="800000"/>
              <a:headEnd/>
              <a:tailEnd/>
            </a:ln>
          </p:spPr>
          <p:txBody>
            <a:bodyPr>
              <a:spAutoFit/>
            </a:bodyPr>
            <a:lstStyle/>
            <a:p>
              <a:pPr algn="ctr">
                <a:lnSpc>
                  <a:spcPct val="90000"/>
                </a:lnSpc>
              </a:pPr>
              <a:r>
                <a:rPr lang="en-US" sz="1200" b="1">
                  <a:solidFill>
                    <a:schemeClr val="bg1"/>
                  </a:solidFill>
                  <a:latin typeface="Arial" pitchFamily="34" charset="0"/>
                </a:rPr>
                <a:t>DMA Controller</a:t>
              </a:r>
              <a:br>
                <a:rPr lang="en-US" sz="1200" b="1">
                  <a:solidFill>
                    <a:schemeClr val="bg1"/>
                  </a:solidFill>
                  <a:latin typeface="Arial" pitchFamily="34" charset="0"/>
                </a:rPr>
              </a:br>
              <a:r>
                <a:rPr lang="en-US" sz="1200" b="1">
                  <a:solidFill>
                    <a:schemeClr val="bg1"/>
                  </a:solidFill>
                  <a:latin typeface="Arial" pitchFamily="34" charset="0"/>
                </a:rPr>
                <a:t> 4 Channel</a:t>
              </a:r>
            </a:p>
          </p:txBody>
        </p:sp>
        <p:sp>
          <p:nvSpPr>
            <p:cNvPr id="26" name="Text Box 17"/>
            <p:cNvSpPr txBox="1">
              <a:spLocks noChangeArrowheads="1"/>
            </p:cNvSpPr>
            <p:nvPr/>
          </p:nvSpPr>
          <p:spPr bwMode="auto">
            <a:xfrm>
              <a:off x="4752975" y="5664200"/>
              <a:ext cx="933450" cy="247650"/>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2 Timers</a:t>
              </a:r>
            </a:p>
          </p:txBody>
        </p:sp>
        <p:sp>
          <p:nvSpPr>
            <p:cNvPr id="27" name="Line 18"/>
            <p:cNvSpPr>
              <a:spLocks noChangeShapeType="1"/>
            </p:cNvSpPr>
            <p:nvPr/>
          </p:nvSpPr>
          <p:spPr bwMode="auto">
            <a:xfrm rot="5400000" flipV="1">
              <a:off x="5830094" y="5563394"/>
              <a:ext cx="1587" cy="46037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28" name="Line 19"/>
            <p:cNvSpPr>
              <a:spLocks noChangeShapeType="1"/>
            </p:cNvSpPr>
            <p:nvPr/>
          </p:nvSpPr>
          <p:spPr bwMode="auto">
            <a:xfrm rot="5400000" flipV="1">
              <a:off x="4656138" y="5622925"/>
              <a:ext cx="1587" cy="347663"/>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29" name="Text Box 20"/>
            <p:cNvSpPr txBox="1">
              <a:spLocks noChangeArrowheads="1"/>
            </p:cNvSpPr>
            <p:nvPr/>
          </p:nvSpPr>
          <p:spPr bwMode="auto">
            <a:xfrm>
              <a:off x="4743450" y="4643438"/>
              <a:ext cx="933450" cy="222250"/>
            </a:xfrm>
            <a:prstGeom prst="rect">
              <a:avLst/>
            </a:prstGeom>
            <a:noFill/>
            <a:ln w="9525" algn="ctr">
              <a:noFill/>
              <a:miter lim="800000"/>
              <a:headEnd/>
              <a:tailEnd/>
            </a:ln>
          </p:spPr>
          <p:txBody>
            <a:bodyPr>
              <a:spAutoFit/>
            </a:bodyPr>
            <a:lstStyle/>
            <a:p>
              <a:pPr algn="ctr">
                <a:lnSpc>
                  <a:spcPct val="85000"/>
                </a:lnSpc>
              </a:pPr>
              <a:endParaRPr lang="en-US" sz="1000" b="1">
                <a:solidFill>
                  <a:schemeClr val="bg1"/>
                </a:solidFill>
                <a:latin typeface="Arial" pitchFamily="34" charset="0"/>
              </a:endParaRPr>
            </a:p>
          </p:txBody>
        </p:sp>
        <p:sp>
          <p:nvSpPr>
            <p:cNvPr id="30" name="Text Box 21"/>
            <p:cNvSpPr txBox="1">
              <a:spLocks noChangeArrowheads="1"/>
            </p:cNvSpPr>
            <p:nvPr/>
          </p:nvSpPr>
          <p:spPr bwMode="auto">
            <a:xfrm>
              <a:off x="4741863" y="3919538"/>
              <a:ext cx="933450" cy="222250"/>
            </a:xfrm>
            <a:prstGeom prst="rect">
              <a:avLst/>
            </a:prstGeom>
            <a:noFill/>
            <a:ln w="9525" algn="ctr">
              <a:noFill/>
              <a:miter lim="800000"/>
              <a:headEnd/>
              <a:tailEnd/>
            </a:ln>
          </p:spPr>
          <p:txBody>
            <a:bodyPr>
              <a:spAutoFit/>
            </a:bodyPr>
            <a:lstStyle/>
            <a:p>
              <a:pPr algn="ctr">
                <a:lnSpc>
                  <a:spcPct val="85000"/>
                </a:lnSpc>
              </a:pPr>
              <a:endParaRPr lang="en-US" sz="1000" b="1">
                <a:solidFill>
                  <a:schemeClr val="bg1"/>
                </a:solidFill>
                <a:latin typeface="Arial" pitchFamily="34" charset="0"/>
              </a:endParaRPr>
            </a:p>
          </p:txBody>
        </p:sp>
        <p:sp>
          <p:nvSpPr>
            <p:cNvPr id="31" name="Freeform 22"/>
            <p:cNvSpPr>
              <a:spLocks/>
            </p:cNvSpPr>
            <p:nvPr/>
          </p:nvSpPr>
          <p:spPr bwMode="auto">
            <a:xfrm>
              <a:off x="4749800" y="2981325"/>
              <a:ext cx="930275" cy="687388"/>
            </a:xfrm>
            <a:custGeom>
              <a:avLst/>
              <a:gdLst>
                <a:gd name="T0" fmla="*/ 0 w 742"/>
                <a:gd name="T1" fmla="*/ 0 h 1160"/>
                <a:gd name="T2" fmla="*/ 930275 w 742"/>
                <a:gd name="T3" fmla="*/ 0 h 1160"/>
                <a:gd name="T4" fmla="*/ 930275 w 742"/>
                <a:gd name="T5" fmla="*/ 687388 h 1160"/>
                <a:gd name="T6" fmla="*/ 0 w 742"/>
                <a:gd name="T7" fmla="*/ 687388 h 1160"/>
                <a:gd name="T8" fmla="*/ 0 w 742"/>
                <a:gd name="T9" fmla="*/ 0 h 1160"/>
                <a:gd name="T10" fmla="*/ 0 w 742"/>
                <a:gd name="T11" fmla="*/ 0 h 1160"/>
                <a:gd name="T12" fmla="*/ 0 60000 65536"/>
                <a:gd name="T13" fmla="*/ 0 60000 65536"/>
                <a:gd name="T14" fmla="*/ 0 60000 65536"/>
                <a:gd name="T15" fmla="*/ 0 60000 65536"/>
                <a:gd name="T16" fmla="*/ 0 60000 65536"/>
                <a:gd name="T17" fmla="*/ 0 60000 65536"/>
                <a:gd name="T18" fmla="*/ 0 w 742"/>
                <a:gd name="T19" fmla="*/ 0 h 1160"/>
                <a:gd name="T20" fmla="*/ 742 w 742"/>
                <a:gd name="T21" fmla="*/ 1160 h 1160"/>
              </a:gdLst>
              <a:ahLst/>
              <a:cxnLst>
                <a:cxn ang="T12">
                  <a:pos x="T0" y="T1"/>
                </a:cxn>
                <a:cxn ang="T13">
                  <a:pos x="T2" y="T3"/>
                </a:cxn>
                <a:cxn ang="T14">
                  <a:pos x="T4" y="T5"/>
                </a:cxn>
                <a:cxn ang="T15">
                  <a:pos x="T6" y="T7"/>
                </a:cxn>
                <a:cxn ang="T16">
                  <a:pos x="T8" y="T9"/>
                </a:cxn>
                <a:cxn ang="T17">
                  <a:pos x="T10" y="T11"/>
                </a:cxn>
              </a:cxnLst>
              <a:rect l="T18" t="T19" r="T20" b="T21"/>
              <a:pathLst>
                <a:path w="742" h="1160">
                  <a:moveTo>
                    <a:pt x="0" y="0"/>
                  </a:moveTo>
                  <a:lnTo>
                    <a:pt x="742" y="0"/>
                  </a:lnTo>
                  <a:lnTo>
                    <a:pt x="742" y="1160"/>
                  </a:lnTo>
                  <a:lnTo>
                    <a:pt x="0" y="1160"/>
                  </a:lnTo>
                  <a:lnTo>
                    <a:pt x="0" y="0"/>
                  </a:lnTo>
                  <a:close/>
                </a:path>
              </a:pathLst>
            </a:custGeom>
            <a:solidFill>
              <a:srgbClr val="2A6DB6"/>
            </a:solidFill>
            <a:ln w="9525">
              <a:noFill/>
              <a:round/>
              <a:headEnd/>
              <a:tailEnd/>
            </a:ln>
          </p:spPr>
          <p:txBody>
            <a:bodyPr/>
            <a:lstStyle/>
            <a:p>
              <a:endParaRPr lang="en-US"/>
            </a:p>
          </p:txBody>
        </p:sp>
        <p:sp>
          <p:nvSpPr>
            <p:cNvPr id="32" name="Rectangle 23"/>
            <p:cNvSpPr>
              <a:spLocks noChangeArrowheads="1"/>
            </p:cNvSpPr>
            <p:nvPr/>
          </p:nvSpPr>
          <p:spPr bwMode="auto">
            <a:xfrm>
              <a:off x="4833938" y="3040063"/>
              <a:ext cx="757237" cy="192087"/>
            </a:xfrm>
            <a:prstGeom prst="rect">
              <a:avLst/>
            </a:prstGeom>
            <a:solidFill>
              <a:srgbClr val="5D98D9"/>
            </a:solidFill>
            <a:ln w="9525">
              <a:solidFill>
                <a:srgbClr val="95BCE7"/>
              </a:solidFill>
              <a:miter lim="800000"/>
              <a:headEnd/>
              <a:tailEnd/>
            </a:ln>
          </p:spPr>
          <p:txBody>
            <a:bodyPr/>
            <a:lstStyle/>
            <a:p>
              <a:endParaRPr lang="en-US"/>
            </a:p>
          </p:txBody>
        </p:sp>
        <p:sp>
          <p:nvSpPr>
            <p:cNvPr id="33" name="Text Box 24"/>
            <p:cNvSpPr txBox="1">
              <a:spLocks noChangeArrowheads="1"/>
            </p:cNvSpPr>
            <p:nvPr/>
          </p:nvSpPr>
          <p:spPr bwMode="auto">
            <a:xfrm>
              <a:off x="4748213" y="3014663"/>
              <a:ext cx="933450" cy="247650"/>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McBSP 0</a:t>
              </a:r>
            </a:p>
          </p:txBody>
        </p:sp>
        <p:sp>
          <p:nvSpPr>
            <p:cNvPr id="34" name="Text Box 25"/>
            <p:cNvSpPr txBox="1">
              <a:spLocks noChangeArrowheads="1"/>
            </p:cNvSpPr>
            <p:nvPr/>
          </p:nvSpPr>
          <p:spPr bwMode="auto">
            <a:xfrm>
              <a:off x="4741863" y="3192463"/>
              <a:ext cx="933450" cy="222250"/>
            </a:xfrm>
            <a:prstGeom prst="rect">
              <a:avLst/>
            </a:prstGeom>
            <a:noFill/>
            <a:ln w="9525" algn="ctr">
              <a:noFill/>
              <a:miter lim="800000"/>
              <a:headEnd/>
              <a:tailEnd/>
            </a:ln>
          </p:spPr>
          <p:txBody>
            <a:bodyPr>
              <a:spAutoFit/>
            </a:bodyPr>
            <a:lstStyle/>
            <a:p>
              <a:pPr algn="ctr">
                <a:lnSpc>
                  <a:spcPct val="85000"/>
                </a:lnSpc>
              </a:pPr>
              <a:endParaRPr lang="en-US" sz="1000" b="1">
                <a:solidFill>
                  <a:schemeClr val="bg1"/>
                </a:solidFill>
                <a:latin typeface="Arial" pitchFamily="34" charset="0"/>
              </a:endParaRPr>
            </a:p>
          </p:txBody>
        </p:sp>
        <p:sp>
          <p:nvSpPr>
            <p:cNvPr id="35" name="Rectangle 26"/>
            <p:cNvSpPr>
              <a:spLocks noChangeArrowheads="1"/>
            </p:cNvSpPr>
            <p:nvPr/>
          </p:nvSpPr>
          <p:spPr bwMode="auto">
            <a:xfrm>
              <a:off x="4833938" y="2736850"/>
              <a:ext cx="757237" cy="192088"/>
            </a:xfrm>
            <a:prstGeom prst="rect">
              <a:avLst/>
            </a:prstGeom>
            <a:solidFill>
              <a:srgbClr val="5D98D9"/>
            </a:solidFill>
            <a:ln w="9525">
              <a:noFill/>
              <a:miter lim="800000"/>
              <a:headEnd/>
              <a:tailEnd/>
            </a:ln>
          </p:spPr>
          <p:txBody>
            <a:bodyPr/>
            <a:lstStyle/>
            <a:p>
              <a:endParaRPr lang="en-US"/>
            </a:p>
          </p:txBody>
        </p:sp>
        <p:sp>
          <p:nvSpPr>
            <p:cNvPr id="36" name="Text Box 27"/>
            <p:cNvSpPr txBox="1">
              <a:spLocks noChangeArrowheads="1"/>
            </p:cNvSpPr>
            <p:nvPr/>
          </p:nvSpPr>
          <p:spPr bwMode="auto">
            <a:xfrm>
              <a:off x="4751388" y="2713038"/>
              <a:ext cx="933450" cy="247650"/>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EMIF32</a:t>
              </a:r>
            </a:p>
          </p:txBody>
        </p:sp>
        <p:sp>
          <p:nvSpPr>
            <p:cNvPr id="37" name="Line 28"/>
            <p:cNvSpPr>
              <a:spLocks noChangeShapeType="1"/>
            </p:cNvSpPr>
            <p:nvPr/>
          </p:nvSpPr>
          <p:spPr bwMode="auto">
            <a:xfrm rot="5400000" flipV="1">
              <a:off x="4656138" y="4787900"/>
              <a:ext cx="1587" cy="347663"/>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38" name="Line 29"/>
            <p:cNvSpPr>
              <a:spLocks noChangeShapeType="1"/>
            </p:cNvSpPr>
            <p:nvPr/>
          </p:nvSpPr>
          <p:spPr bwMode="auto">
            <a:xfrm rot="5400000" flipV="1">
              <a:off x="4652963" y="4413250"/>
              <a:ext cx="1587" cy="347663"/>
            </a:xfrm>
            <a:prstGeom prst="line">
              <a:avLst/>
            </a:prstGeom>
            <a:noFill/>
            <a:ln w="9525">
              <a:solidFill>
                <a:schemeClr val="tx1"/>
              </a:solidFill>
              <a:round/>
              <a:headEnd type="triangle" w="med" len="med"/>
              <a:tailEnd type="triangle" w="med" len="med"/>
            </a:ln>
          </p:spPr>
          <p:txBody>
            <a:bodyPr>
              <a:spAutoFit/>
            </a:bodyPr>
            <a:lstStyle/>
            <a:p>
              <a:endParaRPr lang="en-US"/>
            </a:p>
          </p:txBody>
        </p:sp>
        <p:grpSp>
          <p:nvGrpSpPr>
            <p:cNvPr id="3" name="Group 30"/>
            <p:cNvGrpSpPr>
              <a:grpSpLocks/>
            </p:cNvGrpSpPr>
            <p:nvPr/>
          </p:nvGrpSpPr>
          <p:grpSpPr bwMode="auto">
            <a:xfrm>
              <a:off x="4481517" y="3406789"/>
              <a:ext cx="1196976" cy="247651"/>
              <a:chOff x="2995" y="2123"/>
              <a:chExt cx="754" cy="156"/>
            </a:xfrm>
          </p:grpSpPr>
          <p:sp>
            <p:nvSpPr>
              <p:cNvPr id="58" name="Rectangle 31"/>
              <p:cNvSpPr>
                <a:spLocks noChangeArrowheads="1"/>
              </p:cNvSpPr>
              <p:nvPr/>
            </p:nvSpPr>
            <p:spPr bwMode="auto">
              <a:xfrm>
                <a:off x="3217" y="2135"/>
                <a:ext cx="477" cy="121"/>
              </a:xfrm>
              <a:prstGeom prst="rect">
                <a:avLst/>
              </a:prstGeom>
              <a:solidFill>
                <a:srgbClr val="5D98D9"/>
              </a:solidFill>
              <a:ln w="9525">
                <a:solidFill>
                  <a:srgbClr val="95BCE7"/>
                </a:solidFill>
                <a:miter lim="800000"/>
                <a:headEnd/>
                <a:tailEnd/>
              </a:ln>
            </p:spPr>
            <p:txBody>
              <a:bodyPr/>
              <a:lstStyle/>
              <a:p>
                <a:endParaRPr lang="en-US" sz="2400"/>
              </a:p>
            </p:txBody>
          </p:sp>
          <p:sp>
            <p:nvSpPr>
              <p:cNvPr id="59" name="Text Box 32"/>
              <p:cNvSpPr txBox="1">
                <a:spLocks noChangeArrowheads="1"/>
              </p:cNvSpPr>
              <p:nvPr/>
            </p:nvSpPr>
            <p:spPr bwMode="auto">
              <a:xfrm>
                <a:off x="3163" y="2123"/>
                <a:ext cx="586" cy="156"/>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McBSP 1</a:t>
                </a:r>
              </a:p>
            </p:txBody>
          </p:sp>
          <p:sp>
            <p:nvSpPr>
              <p:cNvPr id="60" name="Line 33"/>
              <p:cNvSpPr>
                <a:spLocks noChangeShapeType="1"/>
              </p:cNvSpPr>
              <p:nvPr/>
            </p:nvSpPr>
            <p:spPr bwMode="auto">
              <a:xfrm rot="5400000" flipV="1">
                <a:off x="3105" y="2088"/>
                <a:ext cx="0" cy="219"/>
              </a:xfrm>
              <a:prstGeom prst="line">
                <a:avLst/>
              </a:prstGeom>
              <a:noFill/>
              <a:ln w="9525">
                <a:solidFill>
                  <a:schemeClr val="tx1"/>
                </a:solidFill>
                <a:round/>
                <a:headEnd type="triangle" w="med" len="med"/>
                <a:tailEnd type="triangle" w="med" len="med"/>
              </a:ln>
            </p:spPr>
            <p:txBody>
              <a:bodyPr>
                <a:spAutoFit/>
              </a:bodyPr>
              <a:lstStyle/>
              <a:p>
                <a:endParaRPr lang="en-US"/>
              </a:p>
            </p:txBody>
          </p:sp>
        </p:grpSp>
        <p:sp>
          <p:nvSpPr>
            <p:cNvPr id="40" name="Line 34"/>
            <p:cNvSpPr>
              <a:spLocks noChangeShapeType="1"/>
            </p:cNvSpPr>
            <p:nvPr/>
          </p:nvSpPr>
          <p:spPr bwMode="auto">
            <a:xfrm rot="5400000" flipV="1">
              <a:off x="4651375" y="2960688"/>
              <a:ext cx="1588" cy="347662"/>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1" name="Line 35"/>
            <p:cNvSpPr>
              <a:spLocks noChangeShapeType="1"/>
            </p:cNvSpPr>
            <p:nvPr/>
          </p:nvSpPr>
          <p:spPr bwMode="auto">
            <a:xfrm rot="5400000" flipV="1">
              <a:off x="4654550" y="2663826"/>
              <a:ext cx="1587" cy="347662"/>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2" name="Line 36"/>
            <p:cNvSpPr>
              <a:spLocks noChangeShapeType="1"/>
            </p:cNvSpPr>
            <p:nvPr/>
          </p:nvSpPr>
          <p:spPr bwMode="auto">
            <a:xfrm rot="5400000" flipV="1">
              <a:off x="5834857" y="4729956"/>
              <a:ext cx="1588" cy="46672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3" name="Line 37"/>
            <p:cNvSpPr>
              <a:spLocks noChangeShapeType="1"/>
            </p:cNvSpPr>
            <p:nvPr/>
          </p:nvSpPr>
          <p:spPr bwMode="auto">
            <a:xfrm rot="5400000" flipV="1">
              <a:off x="5830094" y="4355306"/>
              <a:ext cx="1588" cy="46672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4" name="Line 38"/>
            <p:cNvSpPr>
              <a:spLocks noChangeShapeType="1"/>
            </p:cNvSpPr>
            <p:nvPr/>
          </p:nvSpPr>
          <p:spPr bwMode="auto">
            <a:xfrm rot="5400000" flipV="1">
              <a:off x="5828507" y="3274219"/>
              <a:ext cx="1587" cy="46672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5" name="Line 39"/>
            <p:cNvSpPr>
              <a:spLocks noChangeShapeType="1"/>
            </p:cNvSpPr>
            <p:nvPr/>
          </p:nvSpPr>
          <p:spPr bwMode="auto">
            <a:xfrm rot="5400000" flipV="1">
              <a:off x="5828507" y="2902744"/>
              <a:ext cx="1587" cy="46672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6" name="Line 40"/>
            <p:cNvSpPr>
              <a:spLocks noChangeShapeType="1"/>
            </p:cNvSpPr>
            <p:nvPr/>
          </p:nvSpPr>
          <p:spPr bwMode="auto">
            <a:xfrm rot="5400000" flipV="1">
              <a:off x="5833269" y="2605881"/>
              <a:ext cx="1588" cy="46672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7" name="Rectangle 41"/>
            <p:cNvSpPr>
              <a:spLocks noChangeArrowheads="1"/>
            </p:cNvSpPr>
            <p:nvPr/>
          </p:nvSpPr>
          <p:spPr bwMode="auto">
            <a:xfrm>
              <a:off x="6889750" y="2898775"/>
              <a:ext cx="1452563" cy="825500"/>
            </a:xfrm>
            <a:prstGeom prst="rect">
              <a:avLst/>
            </a:prstGeom>
            <a:solidFill>
              <a:srgbClr val="816EB0"/>
            </a:solidFill>
            <a:ln w="9525" algn="ctr">
              <a:noFill/>
              <a:miter lim="800000"/>
              <a:headEnd/>
              <a:tailEnd/>
            </a:ln>
          </p:spPr>
          <p:txBody>
            <a:bodyPr anchor="ctr">
              <a:spAutoFit/>
            </a:bodyPr>
            <a:lstStyle/>
            <a:p>
              <a:endParaRPr lang="en-US"/>
            </a:p>
          </p:txBody>
        </p:sp>
        <p:sp>
          <p:nvSpPr>
            <p:cNvPr id="48" name="Text Box 42"/>
            <p:cNvSpPr txBox="1">
              <a:spLocks noChangeArrowheads="1"/>
            </p:cNvSpPr>
            <p:nvPr/>
          </p:nvSpPr>
          <p:spPr bwMode="auto">
            <a:xfrm>
              <a:off x="6889750" y="2928938"/>
              <a:ext cx="1470025" cy="587375"/>
            </a:xfrm>
            <a:prstGeom prst="rect">
              <a:avLst/>
            </a:prstGeom>
            <a:noFill/>
            <a:ln w="9525" algn="ctr">
              <a:noFill/>
              <a:miter lim="800000"/>
              <a:headEnd/>
              <a:tailEnd/>
            </a:ln>
          </p:spPr>
          <p:txBody>
            <a:bodyPr>
              <a:spAutoFit/>
            </a:bodyPr>
            <a:lstStyle/>
            <a:p>
              <a:pPr algn="ctr">
                <a:lnSpc>
                  <a:spcPct val="90000"/>
                </a:lnSpc>
              </a:pPr>
              <a:r>
                <a:rPr lang="en-US" sz="1200" b="1">
                  <a:solidFill>
                    <a:schemeClr val="bg1"/>
                  </a:solidFill>
                  <a:latin typeface="Arial" pitchFamily="34" charset="0"/>
                </a:rPr>
                <a:t>Program Cache/Memory</a:t>
              </a:r>
            </a:p>
            <a:p>
              <a:pPr algn="ctr">
                <a:lnSpc>
                  <a:spcPct val="90000"/>
                </a:lnSpc>
              </a:pPr>
              <a:r>
                <a:rPr lang="en-US" sz="1200" b="1">
                  <a:solidFill>
                    <a:schemeClr val="bg1"/>
                  </a:solidFill>
                  <a:latin typeface="Arial" pitchFamily="34" charset="0"/>
                </a:rPr>
                <a:t>(64KB)</a:t>
              </a:r>
            </a:p>
          </p:txBody>
        </p:sp>
        <p:sp>
          <p:nvSpPr>
            <p:cNvPr id="49" name="Rectangle 43"/>
            <p:cNvSpPr>
              <a:spLocks noChangeArrowheads="1"/>
            </p:cNvSpPr>
            <p:nvPr/>
          </p:nvSpPr>
          <p:spPr bwMode="auto">
            <a:xfrm>
              <a:off x="6889750" y="4035425"/>
              <a:ext cx="1584325" cy="944563"/>
            </a:xfrm>
            <a:prstGeom prst="rect">
              <a:avLst/>
            </a:prstGeom>
            <a:solidFill>
              <a:srgbClr val="3C923A"/>
            </a:solidFill>
            <a:ln w="9525">
              <a:noFill/>
              <a:miter lim="800000"/>
              <a:headEnd/>
              <a:tailEnd/>
            </a:ln>
          </p:spPr>
          <p:txBody>
            <a:bodyPr/>
            <a:lstStyle/>
            <a:p>
              <a:endParaRPr lang="en-US"/>
            </a:p>
          </p:txBody>
        </p:sp>
        <p:sp>
          <p:nvSpPr>
            <p:cNvPr id="50" name="Text Box 44"/>
            <p:cNvSpPr txBox="1">
              <a:spLocks noChangeArrowheads="1"/>
            </p:cNvSpPr>
            <p:nvPr/>
          </p:nvSpPr>
          <p:spPr bwMode="auto">
            <a:xfrm>
              <a:off x="6889750" y="4322763"/>
              <a:ext cx="1571625" cy="422275"/>
            </a:xfrm>
            <a:prstGeom prst="rect">
              <a:avLst/>
            </a:prstGeom>
            <a:noFill/>
            <a:ln w="9525" algn="ctr">
              <a:noFill/>
              <a:miter lim="800000"/>
              <a:headEnd/>
              <a:tailEnd/>
            </a:ln>
          </p:spPr>
          <p:txBody>
            <a:bodyPr>
              <a:spAutoFit/>
            </a:bodyPr>
            <a:lstStyle/>
            <a:p>
              <a:pPr algn="ctr">
                <a:lnSpc>
                  <a:spcPct val="90000"/>
                </a:lnSpc>
                <a:spcBef>
                  <a:spcPct val="50000"/>
                </a:spcBef>
              </a:pPr>
              <a:r>
                <a:rPr lang="en-US" sz="1200" b="1">
                  <a:solidFill>
                    <a:schemeClr val="bg1"/>
                  </a:solidFill>
                  <a:latin typeface="Arial" pitchFamily="34" charset="0"/>
                </a:rPr>
                <a:t>C67x</a:t>
              </a:r>
              <a:r>
                <a:rPr lang="en-US" sz="1400" b="1" baseline="20000">
                  <a:solidFill>
                    <a:schemeClr val="bg1"/>
                  </a:solidFill>
                  <a:latin typeface="Arial" pitchFamily="34" charset="0"/>
                </a:rPr>
                <a:t>™</a:t>
              </a:r>
              <a:br>
                <a:rPr lang="en-US" sz="1400" b="1" baseline="20000">
                  <a:solidFill>
                    <a:schemeClr val="bg1"/>
                  </a:solidFill>
                  <a:latin typeface="Arial" pitchFamily="34" charset="0"/>
                </a:rPr>
              </a:br>
              <a:r>
                <a:rPr lang="en-US" sz="1200" b="1">
                  <a:solidFill>
                    <a:schemeClr val="bg1"/>
                  </a:solidFill>
                  <a:latin typeface="Arial" pitchFamily="34" charset="0"/>
                </a:rPr>
                <a:t>DSP Core</a:t>
              </a:r>
            </a:p>
          </p:txBody>
        </p:sp>
        <p:sp>
          <p:nvSpPr>
            <p:cNvPr id="51" name="Rectangle 45"/>
            <p:cNvSpPr>
              <a:spLocks noChangeArrowheads="1"/>
            </p:cNvSpPr>
            <p:nvPr/>
          </p:nvSpPr>
          <p:spPr bwMode="auto">
            <a:xfrm>
              <a:off x="6889750" y="5254625"/>
              <a:ext cx="1423988" cy="825500"/>
            </a:xfrm>
            <a:prstGeom prst="rect">
              <a:avLst/>
            </a:prstGeom>
            <a:solidFill>
              <a:srgbClr val="816EB0"/>
            </a:solidFill>
            <a:ln w="9525" algn="ctr">
              <a:noFill/>
              <a:miter lim="800000"/>
              <a:headEnd/>
              <a:tailEnd/>
            </a:ln>
          </p:spPr>
          <p:txBody>
            <a:bodyPr anchor="ctr">
              <a:spAutoFit/>
            </a:bodyPr>
            <a:lstStyle/>
            <a:p>
              <a:endParaRPr lang="en-US"/>
            </a:p>
          </p:txBody>
        </p:sp>
        <p:sp>
          <p:nvSpPr>
            <p:cNvPr id="52" name="Text Box 46"/>
            <p:cNvSpPr txBox="1">
              <a:spLocks noChangeArrowheads="1"/>
            </p:cNvSpPr>
            <p:nvPr/>
          </p:nvSpPr>
          <p:spPr bwMode="auto">
            <a:xfrm>
              <a:off x="6889750" y="5254625"/>
              <a:ext cx="1466850" cy="622300"/>
            </a:xfrm>
            <a:prstGeom prst="rect">
              <a:avLst/>
            </a:prstGeom>
            <a:noFill/>
            <a:ln w="9525" algn="ctr">
              <a:noFill/>
              <a:miter lim="800000"/>
              <a:headEnd/>
              <a:tailEnd/>
            </a:ln>
          </p:spPr>
          <p:txBody>
            <a:bodyPr>
              <a:spAutoFit/>
            </a:bodyPr>
            <a:lstStyle/>
            <a:p>
              <a:r>
                <a:rPr lang="en-US" sz="1200" b="1">
                  <a:solidFill>
                    <a:schemeClr val="bg1"/>
                  </a:solidFill>
                  <a:latin typeface="Arial" pitchFamily="34" charset="0"/>
                </a:rPr>
                <a:t>Data Memory</a:t>
              </a:r>
            </a:p>
            <a:p>
              <a:r>
                <a:rPr lang="en-US" sz="1200" b="1">
                  <a:solidFill>
                    <a:schemeClr val="bg1"/>
                  </a:solidFill>
                  <a:latin typeface="Arial" pitchFamily="34" charset="0"/>
                </a:rPr>
                <a:t>(64KB)</a:t>
              </a:r>
            </a:p>
            <a:p>
              <a:pPr algn="ctr">
                <a:lnSpc>
                  <a:spcPct val="90000"/>
                </a:lnSpc>
              </a:pPr>
              <a:endParaRPr lang="en-US" sz="1200" b="1">
                <a:solidFill>
                  <a:schemeClr val="bg1"/>
                </a:solidFill>
                <a:latin typeface="Arial" pitchFamily="34" charset="0"/>
              </a:endParaRPr>
            </a:p>
          </p:txBody>
        </p:sp>
        <p:sp>
          <p:nvSpPr>
            <p:cNvPr id="53" name="Line 47"/>
            <p:cNvSpPr>
              <a:spLocks noChangeShapeType="1"/>
            </p:cNvSpPr>
            <p:nvPr/>
          </p:nvSpPr>
          <p:spPr bwMode="auto">
            <a:xfrm rot="10800000" flipV="1">
              <a:off x="7727950" y="3730625"/>
              <a:ext cx="1588" cy="30480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54" name="Line 48"/>
            <p:cNvSpPr>
              <a:spLocks noChangeShapeType="1"/>
            </p:cNvSpPr>
            <p:nvPr/>
          </p:nvSpPr>
          <p:spPr bwMode="auto">
            <a:xfrm rot="10800000" flipV="1">
              <a:off x="7346950" y="4949825"/>
              <a:ext cx="1588" cy="30480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55" name="Line 49"/>
            <p:cNvSpPr>
              <a:spLocks noChangeShapeType="1"/>
            </p:cNvSpPr>
            <p:nvPr/>
          </p:nvSpPr>
          <p:spPr bwMode="auto">
            <a:xfrm rot="10800000" flipV="1">
              <a:off x="8094663" y="4979988"/>
              <a:ext cx="1587" cy="30480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56" name="Line 50"/>
            <p:cNvSpPr>
              <a:spLocks noChangeShapeType="1"/>
            </p:cNvSpPr>
            <p:nvPr/>
          </p:nvSpPr>
          <p:spPr bwMode="auto">
            <a:xfrm rot="5400000" flipV="1">
              <a:off x="6687344" y="3094831"/>
              <a:ext cx="1588" cy="35877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57" name="Line 51"/>
            <p:cNvSpPr>
              <a:spLocks noChangeShapeType="1"/>
            </p:cNvSpPr>
            <p:nvPr/>
          </p:nvSpPr>
          <p:spPr bwMode="auto">
            <a:xfrm rot="5400000" flipV="1">
              <a:off x="6689725" y="5454650"/>
              <a:ext cx="1588" cy="363538"/>
            </a:xfrm>
            <a:prstGeom prst="line">
              <a:avLst/>
            </a:prstGeom>
            <a:noFill/>
            <a:ln w="9525">
              <a:solidFill>
                <a:schemeClr val="tx1"/>
              </a:solidFill>
              <a:round/>
              <a:headEnd type="triangle" w="med" len="med"/>
              <a:tailEnd type="triangle" w="med" len="med"/>
            </a:ln>
          </p:spPr>
          <p:txBody>
            <a:bodyPr>
              <a:spAutoFit/>
            </a:bodyPr>
            <a:lstStyle/>
            <a:p>
              <a:endParaRPr lang="en-US"/>
            </a:p>
          </p:txBody>
        </p:sp>
      </p:grpSp>
      <p:sp>
        <p:nvSpPr>
          <p:cNvPr id="62" name="Rectangle 61"/>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61" name="Picture 12" descr="PreviousButton">
            <a:hlinkClick r:id="" action="ppaction://hlinkshowjump?jump=lastslideviewed"/>
          </p:cNvPr>
          <p:cNvPicPr>
            <a:picLocks noChangeAspect="1" noChangeArrowheads="1"/>
          </p:cNvPicPr>
          <p:nvPr/>
        </p:nvPicPr>
        <p:blipFill>
          <a:blip r:embed="rId3"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txBox="1">
            <a:spLocks noChangeArrowheads="1"/>
          </p:cNvSpPr>
          <p:nvPr/>
        </p:nvSpPr>
        <p:spPr bwMode="auto">
          <a:xfrm>
            <a:off x="242888" y="-4763"/>
            <a:ext cx="6891559" cy="671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sz="3200" b="1" i="0" u="none" strike="noStrike" kern="0" cap="none" spc="0" normalizeH="0" baseline="0" noProof="0" dirty="0">
                <a:ln>
                  <a:noFill/>
                </a:ln>
                <a:solidFill>
                  <a:srgbClr val="FF0000"/>
                </a:solidFill>
                <a:effectLst/>
                <a:uLnTx/>
                <a:uFillTx/>
                <a:latin typeface="+mj-lt"/>
                <a:ea typeface="+mj-ea"/>
                <a:cs typeface="+mj-cs"/>
              </a:rPr>
              <a:t>SM320C6727B</a:t>
            </a:r>
            <a:r>
              <a:rPr kumimoji="0" lang="en-US" sz="3200" b="1" i="0" u="none" strike="noStrike" kern="0" cap="none" spc="0" normalizeH="0" baseline="0" noProof="0" dirty="0">
                <a:ln>
                  <a:noFill/>
                </a:ln>
                <a:solidFill>
                  <a:schemeClr val="tx2"/>
                </a:solidFill>
                <a:effectLst/>
                <a:uLnTx/>
                <a:uFillTx/>
                <a:latin typeface="+mj-lt"/>
                <a:ea typeface="+mj-ea"/>
                <a:cs typeface="+mj-cs"/>
              </a:rPr>
              <a:t>-SP</a:t>
            </a:r>
            <a:r>
              <a:rPr lang="en-US" sz="3600" b="1" kern="0" dirty="0">
                <a:solidFill>
                  <a:srgbClr val="FF0000"/>
                </a:solidFill>
              </a:rPr>
              <a:t> </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a:t>
            </a:r>
            <a:r>
              <a:rPr kumimoji="0" lang="en-US" sz="1800" b="1" i="0" u="none" strike="noStrike" kern="0" cap="none" spc="0" normalizeH="0" baseline="0" noProof="0" dirty="0">
                <a:ln>
                  <a:noFill/>
                </a:ln>
                <a:solidFill>
                  <a:srgbClr val="FF0000"/>
                </a:solidFill>
                <a:effectLst/>
                <a:uLnTx/>
                <a:uFillTx/>
                <a:latin typeface="+mj-lt"/>
                <a:ea typeface="+mj-ea"/>
                <a:cs typeface="+mj-cs"/>
              </a:rPr>
              <a:t>3</a:t>
            </a:r>
            <a:r>
              <a:rPr kumimoji="0" lang="en-US" sz="1800" b="1" i="0" u="none" strike="noStrike" kern="0" cap="none" spc="0" normalizeH="0" baseline="0" noProof="0" dirty="0">
                <a:ln>
                  <a:noFill/>
                </a:ln>
                <a:solidFill>
                  <a:schemeClr val="tx2"/>
                </a:solidFill>
                <a:effectLst/>
                <a:uLnTx/>
                <a:uFillTx/>
                <a:latin typeface="+mj-lt"/>
                <a:ea typeface="+mj-ea"/>
                <a:cs typeface="+mj-cs"/>
              </a:rPr>
              <a:t>2/64</a:t>
            </a:r>
            <a:r>
              <a:rPr kumimoji="0" lang="en-US" sz="1800" b="1" i="0" u="none" strike="noStrike" kern="0" cap="none" spc="0" normalizeH="0" noProof="0" dirty="0">
                <a:ln>
                  <a:noFill/>
                </a:ln>
                <a:solidFill>
                  <a:schemeClr val="tx2"/>
                </a:solidFill>
                <a:effectLst/>
                <a:uLnTx/>
                <a:uFillTx/>
                <a:latin typeface="+mj-lt"/>
                <a:ea typeface="+mj-ea"/>
                <a:cs typeface="+mj-cs"/>
              </a:rPr>
              <a:t> </a:t>
            </a:r>
            <a:r>
              <a:rPr kumimoji="0" lang="en-US" sz="1800" b="1" i="0" u="none" strike="noStrike" kern="0" cap="none" spc="0" normalizeH="0" baseline="0" noProof="0" dirty="0">
                <a:ln>
                  <a:noFill/>
                </a:ln>
                <a:solidFill>
                  <a:schemeClr val="tx2"/>
                </a:solidFill>
                <a:effectLst/>
                <a:uLnTx/>
                <a:uFillTx/>
                <a:latin typeface="+mj-lt"/>
                <a:ea typeface="+mj-ea"/>
                <a:cs typeface="+mj-cs"/>
              </a:rPr>
              <a:t>Bit, Floating-Point Digital Signal Processor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6"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8" name="Text Box 6"/>
          <p:cNvSpPr txBox="1">
            <a:spLocks noChangeArrowheads="1"/>
          </p:cNvSpPr>
          <p:nvPr/>
        </p:nvSpPr>
        <p:spPr bwMode="auto">
          <a:xfrm>
            <a:off x="183747" y="1002408"/>
            <a:ext cx="4498975" cy="3539430"/>
          </a:xfrm>
          <a:prstGeom prst="rect">
            <a:avLst/>
          </a:prstGeom>
          <a:noFill/>
          <a:ln w="3175">
            <a:noFill/>
            <a:miter lim="800000"/>
            <a:headEnd/>
            <a:tailEnd/>
          </a:ln>
        </p:spPr>
        <p:txBody>
          <a:bodyPr anchor="ctr">
            <a:spAutoFit/>
          </a:bodyPr>
          <a:lstStyle/>
          <a:p>
            <a:pPr marL="174625" lvl="1" indent="-174625" defTabSz="685800">
              <a:buSzPct val="120000"/>
              <a:buFontTx/>
              <a:buChar char="•"/>
              <a:tabLst>
                <a:tab pos="1714500" algn="ctr"/>
              </a:tabLst>
            </a:pPr>
            <a:r>
              <a:rPr lang="en-US" altLang="en-US" sz="1400" dirty="0">
                <a:ea typeface="MS PGothic" charset="-128"/>
              </a:rPr>
              <a:t>250 MHz; 1500 MFLOPS</a:t>
            </a:r>
          </a:p>
          <a:p>
            <a:pPr marL="174625" indent="-174625" defTabSz="685800">
              <a:buSzPct val="120000"/>
              <a:buFontTx/>
              <a:buChar char="•"/>
              <a:tabLst>
                <a:tab pos="1714500" algn="ctr"/>
              </a:tabLst>
            </a:pPr>
            <a:r>
              <a:rPr lang="en-US" altLang="ja-JP" sz="1400" dirty="0">
                <a:ea typeface="MS PGothic" charset="-128"/>
              </a:rPr>
              <a:t>Memory </a:t>
            </a:r>
          </a:p>
          <a:p>
            <a:pPr marL="631825" lvl="1" indent="-174625" defTabSz="685800">
              <a:buSzPct val="120000"/>
              <a:buFontTx/>
              <a:buChar char="•"/>
              <a:tabLst>
                <a:tab pos="1714500" algn="ctr"/>
              </a:tabLst>
            </a:pPr>
            <a:r>
              <a:rPr lang="en-US" altLang="ja-JP" sz="1400" dirty="0">
                <a:ea typeface="MS PGothic" charset="-128"/>
              </a:rPr>
              <a:t>256 KB of SRAM and 32 KB of I-Cache</a:t>
            </a:r>
          </a:p>
          <a:p>
            <a:pPr marL="631825" lvl="1" indent="-174625" defTabSz="685800">
              <a:buSzPct val="120000"/>
              <a:buFontTx/>
              <a:buChar char="•"/>
              <a:tabLst>
                <a:tab pos="1714500" algn="ctr"/>
              </a:tabLst>
            </a:pPr>
            <a:r>
              <a:rPr lang="en-US" altLang="ja-JP" sz="1400" dirty="0">
                <a:ea typeface="MS PGothic" charset="-128"/>
              </a:rPr>
              <a:t>DSP/BIOS™/DSPLIB/</a:t>
            </a:r>
            <a:r>
              <a:rPr lang="en-US" altLang="ja-JP" sz="1400" dirty="0" err="1">
                <a:ea typeface="MS PGothic" charset="-128"/>
              </a:rPr>
              <a:t>FastRTS</a:t>
            </a:r>
            <a:r>
              <a:rPr lang="en-US" altLang="ja-JP" sz="1400" dirty="0">
                <a:ea typeface="MS PGothic" charset="-128"/>
              </a:rPr>
              <a:t> Library included in the device</a:t>
            </a:r>
          </a:p>
          <a:p>
            <a:pPr marL="174625" indent="-174625" defTabSz="685800">
              <a:buSzPct val="120000"/>
              <a:buFontTx/>
              <a:buChar char="•"/>
              <a:tabLst>
                <a:tab pos="1714500" algn="ctr"/>
              </a:tabLst>
            </a:pPr>
            <a:r>
              <a:rPr lang="en-US" altLang="en-US" sz="1400" dirty="0">
                <a:ea typeface="MS PGothic" charset="-128"/>
              </a:rPr>
              <a:t>Peripherals</a:t>
            </a:r>
          </a:p>
          <a:p>
            <a:pPr marL="631825" lvl="1" indent="-174625" defTabSz="685800">
              <a:buSzPct val="120000"/>
              <a:buFontTx/>
              <a:buChar char="•"/>
              <a:tabLst>
                <a:tab pos="1714500" algn="ctr"/>
              </a:tabLst>
            </a:pPr>
            <a:r>
              <a:rPr lang="en-US" altLang="en-US" sz="1400" dirty="0">
                <a:ea typeface="MS PGothic" charset="-128"/>
              </a:rPr>
              <a:t>32-bit HPI for Connecting to Hosts</a:t>
            </a:r>
          </a:p>
          <a:p>
            <a:pPr marL="631825" lvl="1" indent="-174625" defTabSz="685800">
              <a:buSzPct val="120000"/>
              <a:buFontTx/>
              <a:buChar char="•"/>
              <a:tabLst>
                <a:tab pos="1714500" algn="ctr"/>
              </a:tabLst>
            </a:pPr>
            <a:r>
              <a:rPr lang="en-US" altLang="ja-JP" sz="1400" dirty="0" err="1">
                <a:ea typeface="MS PGothic" charset="-128"/>
              </a:rPr>
              <a:t>dMAX</a:t>
            </a:r>
            <a:r>
              <a:rPr lang="en-US" altLang="ja-JP" sz="1400" dirty="0">
                <a:ea typeface="MS PGothic" charset="-128"/>
              </a:rPr>
              <a:t> Support for 1D, 2D, 3D Transfers </a:t>
            </a:r>
            <a:br>
              <a:rPr lang="en-US" altLang="ja-JP" sz="1400" dirty="0">
                <a:ea typeface="MS PGothic" charset="-128"/>
              </a:rPr>
            </a:br>
            <a:r>
              <a:rPr lang="en-US" altLang="ja-JP" sz="1400" dirty="0">
                <a:ea typeface="MS PGothic" charset="-128"/>
              </a:rPr>
              <a:t>as well as Multi-Tap Memory Delay</a:t>
            </a:r>
          </a:p>
          <a:p>
            <a:pPr marL="631825" lvl="1" indent="-174625" defTabSz="685800">
              <a:buSzPct val="120000"/>
              <a:buFontTx/>
              <a:buChar char="•"/>
              <a:tabLst>
                <a:tab pos="1714500" algn="ctr"/>
              </a:tabLst>
            </a:pPr>
            <a:r>
              <a:rPr lang="en-US" altLang="en-US" sz="1400" dirty="0">
                <a:ea typeface="MS PGothic" charset="-128"/>
              </a:rPr>
              <a:t>Three </a:t>
            </a:r>
            <a:r>
              <a:rPr lang="en-US" altLang="en-US" sz="1400" dirty="0" err="1">
                <a:ea typeface="MS PGothic" charset="-128"/>
              </a:rPr>
              <a:t>McASPs</a:t>
            </a:r>
            <a:endParaRPr lang="en-US" altLang="en-US" sz="1400" dirty="0">
              <a:ea typeface="MS PGothic" charset="-128"/>
            </a:endParaRPr>
          </a:p>
          <a:p>
            <a:pPr marL="631825" lvl="1" indent="-174625" defTabSz="685800">
              <a:buSzPct val="120000"/>
              <a:buFontTx/>
              <a:buChar char="•"/>
              <a:tabLst>
                <a:tab pos="1714500" algn="ctr"/>
              </a:tabLst>
            </a:pPr>
            <a:r>
              <a:rPr lang="en-US" altLang="en-US" sz="1400" dirty="0">
                <a:ea typeface="MS PGothic" charset="-128"/>
              </a:rPr>
              <a:t>Two I2C, two SPIs, 133 MHz/32-bit EMIF</a:t>
            </a:r>
          </a:p>
          <a:p>
            <a:pPr marL="631825" lvl="1" indent="-174625" defTabSz="685800">
              <a:buSzPct val="120000"/>
              <a:buFontTx/>
              <a:buChar char="•"/>
              <a:tabLst>
                <a:tab pos="1714500" algn="ctr"/>
              </a:tabLst>
            </a:pPr>
            <a:r>
              <a:rPr lang="en-US" altLang="en-US" sz="1400" dirty="0">
                <a:ea typeface="MS PGothic" charset="-128"/>
              </a:rPr>
              <a:t>Utilizes BGR</a:t>
            </a:r>
            <a:r>
              <a:rPr lang="en-US" altLang="ja-JP" sz="1400" dirty="0">
                <a:ea typeface="MS PGothic" charset="-128"/>
              </a:rPr>
              <a:t>1</a:t>
            </a:r>
            <a:r>
              <a:rPr lang="en-US" altLang="en-US" sz="1400" dirty="0">
                <a:ea typeface="MS PGothic" charset="-128"/>
              </a:rPr>
              <a:t> substrate engineering</a:t>
            </a:r>
          </a:p>
          <a:p>
            <a:pPr marL="174625" indent="-174625" defTabSz="685800">
              <a:buSzPct val="120000"/>
              <a:buFontTx/>
              <a:buChar char="•"/>
              <a:tabLst>
                <a:tab pos="1714500" algn="ctr"/>
              </a:tabLst>
            </a:pPr>
            <a:r>
              <a:rPr lang="en-US" altLang="ja-JP" sz="1400" dirty="0">
                <a:ea typeface="MS PGothic" charset="-128"/>
              </a:rPr>
              <a:t>T</a:t>
            </a:r>
            <a:r>
              <a:rPr lang="en-US" altLang="ko-KR" sz="1400" dirty="0">
                <a:ea typeface="Gulim" charset="-127"/>
              </a:rPr>
              <a:t>emperature Range: </a:t>
            </a:r>
          </a:p>
          <a:p>
            <a:pPr marL="631825" lvl="1" indent="-174625" defTabSz="685800">
              <a:buSzPct val="120000"/>
              <a:buFontTx/>
              <a:buChar char="•"/>
              <a:tabLst>
                <a:tab pos="1714500" algn="ctr"/>
              </a:tabLst>
            </a:pPr>
            <a:r>
              <a:rPr lang="en-US" altLang="ko-KR" sz="1400" dirty="0">
                <a:ea typeface="Gulim" charset="-127"/>
              </a:rPr>
              <a:t>-</a:t>
            </a:r>
            <a:r>
              <a:rPr lang="en-US" altLang="ja-JP" sz="1400" dirty="0">
                <a:ea typeface="MS PGothic" charset="-128"/>
              </a:rPr>
              <a:t>55°C to +125°C </a:t>
            </a:r>
          </a:p>
          <a:p>
            <a:pPr marL="631825" lvl="1" indent="-174625" defTabSz="685800">
              <a:buSzPct val="120000"/>
              <a:buFontTx/>
              <a:buChar char="•"/>
              <a:tabLst>
                <a:tab pos="1714500" algn="ctr"/>
              </a:tabLst>
            </a:pPr>
            <a:r>
              <a:rPr lang="en-US" altLang="ja-JP" sz="1400" dirty="0">
                <a:ea typeface="MS PGothic" charset="-128"/>
              </a:rPr>
              <a:t>-55°C to +115°C </a:t>
            </a:r>
            <a:endParaRPr lang="en-US" altLang="ko-KR" sz="1400" dirty="0">
              <a:ea typeface="Gulim" charset="-127"/>
            </a:endParaRPr>
          </a:p>
          <a:p>
            <a:pPr marL="174625" indent="-174625" defTabSz="685800">
              <a:buSzPct val="120000"/>
              <a:buFontTx/>
              <a:buChar char="•"/>
              <a:tabLst>
                <a:tab pos="1714500" algn="ctr"/>
              </a:tabLst>
            </a:pPr>
            <a:r>
              <a:rPr lang="en-US" altLang="ja-JP" sz="1400" dirty="0">
                <a:ea typeface="MS PGothic" charset="-128"/>
              </a:rPr>
              <a:t>Available in 256-pin Ceramic QFP Package</a:t>
            </a:r>
          </a:p>
        </p:txBody>
      </p:sp>
      <p:sp>
        <p:nvSpPr>
          <p:cNvPr id="9" name="Rectangle 8"/>
          <p:cNvSpPr>
            <a:spLocks noChangeArrowheads="1"/>
          </p:cNvSpPr>
          <p:nvPr/>
        </p:nvSpPr>
        <p:spPr bwMode="auto">
          <a:xfrm>
            <a:off x="4649049" y="1064734"/>
            <a:ext cx="4494951" cy="1540244"/>
          </a:xfrm>
          <a:prstGeom prst="rect">
            <a:avLst/>
          </a:prstGeom>
          <a:noFill/>
          <a:ln w="9525">
            <a:noFill/>
            <a:miter lim="800000"/>
            <a:headEnd/>
            <a:tailEnd/>
          </a:ln>
          <a:effectLst/>
        </p:spPr>
        <p:txBody>
          <a:bodyPr/>
          <a:lstStyle/>
          <a:p>
            <a:pPr marL="174625" indent="-174625" defTabSz="685800">
              <a:buSzPct val="120000"/>
              <a:buFontTx/>
              <a:buChar char="•"/>
              <a:tabLst>
                <a:tab pos="1714500" algn="ctr"/>
              </a:tabLst>
              <a:defRPr/>
            </a:pPr>
            <a:r>
              <a:rPr lang="en-US" sz="1400" dirty="0"/>
              <a:t>Offload resources from FPGA</a:t>
            </a:r>
          </a:p>
          <a:p>
            <a:pPr marL="174625" indent="-174625" defTabSz="685800">
              <a:buSzPct val="120000"/>
              <a:buFontTx/>
              <a:buChar char="•"/>
              <a:tabLst>
                <a:tab pos="1714500" algn="ctr"/>
              </a:tabLst>
              <a:defRPr/>
            </a:pPr>
            <a:r>
              <a:rPr lang="en-US" altLang="ja-JP" sz="1400" dirty="0"/>
              <a:t>RHA QML-V Qualified</a:t>
            </a:r>
          </a:p>
        </p:txBody>
      </p:sp>
      <p:sp>
        <p:nvSpPr>
          <p:cNvPr id="10" name="Text Box 15"/>
          <p:cNvSpPr txBox="1">
            <a:spLocks noChangeArrowheads="1"/>
          </p:cNvSpPr>
          <p:nvPr/>
        </p:nvSpPr>
        <p:spPr bwMode="auto">
          <a:xfrm>
            <a:off x="228600" y="4840288"/>
            <a:ext cx="3930650" cy="749300"/>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Satellite</a:t>
            </a:r>
            <a:endParaRPr lang="en-US" altLang="ko-KR" sz="1400" dirty="0">
              <a:solidFill>
                <a:srgbClr val="000000"/>
              </a:solidFill>
            </a:endParaRPr>
          </a:p>
          <a:p>
            <a:pPr marL="177800" indent="-177800">
              <a:buFontTx/>
              <a:buChar char="•"/>
              <a:defRPr/>
            </a:pPr>
            <a:r>
              <a:rPr lang="en-US" altLang="ko-KR" sz="1400" dirty="0">
                <a:solidFill>
                  <a:srgbClr val="000000"/>
                </a:solidFill>
              </a:rPr>
              <a:t>R</a:t>
            </a:r>
            <a:r>
              <a:rPr lang="en-US" sz="1400" dirty="0">
                <a:solidFill>
                  <a:srgbClr val="000000"/>
                </a:solidFill>
              </a:rPr>
              <a:t>adar and Guidance Systems</a:t>
            </a:r>
          </a:p>
          <a:p>
            <a:pPr marL="123825" indent="-123825">
              <a:spcBef>
                <a:spcPct val="5000"/>
              </a:spcBef>
              <a:spcAft>
                <a:spcPct val="5000"/>
              </a:spcAft>
              <a:buFontTx/>
              <a:buChar char="•"/>
              <a:defRPr/>
            </a:pPr>
            <a:r>
              <a:rPr lang="en-US" sz="1400" dirty="0">
                <a:solidFill>
                  <a:srgbClr val="000000"/>
                </a:solidFill>
              </a:rPr>
              <a:t> Defense Electronics </a:t>
            </a:r>
          </a:p>
        </p:txBody>
      </p:sp>
      <p:sp>
        <p:nvSpPr>
          <p:cNvPr id="11" name="Text Box 15"/>
          <p:cNvSpPr txBox="1">
            <a:spLocks noChangeArrowheads="1"/>
          </p:cNvSpPr>
          <p:nvPr/>
        </p:nvSpPr>
        <p:spPr bwMode="auto">
          <a:xfrm>
            <a:off x="261938" y="5869316"/>
            <a:ext cx="5164137"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sz="1400" dirty="0">
                <a:solidFill>
                  <a:srgbClr val="000000"/>
                </a:solidFill>
              </a:rPr>
              <a:t>SEL Immune to LET = 85MeV</a:t>
            </a:r>
          </a:p>
        </p:txBody>
      </p:sp>
      <p:sp>
        <p:nvSpPr>
          <p:cNvPr id="12" name="WordArt 51"/>
          <p:cNvSpPr>
            <a:spLocks noChangeArrowheads="1" noChangeShapeType="1" noTextEdit="1"/>
          </p:cNvSpPr>
          <p:nvPr/>
        </p:nvSpPr>
        <p:spPr bwMode="auto">
          <a:xfrm>
            <a:off x="301625" y="4553946"/>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1"/>
          <p:cNvSpPr>
            <a:spLocks noChangeArrowheads="1" noChangeShapeType="1" noTextEdit="1"/>
          </p:cNvSpPr>
          <p:nvPr/>
        </p:nvSpPr>
        <p:spPr bwMode="auto">
          <a:xfrm>
            <a:off x="306388" y="5538788"/>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grpSp>
        <p:nvGrpSpPr>
          <p:cNvPr id="2" name="Group 5"/>
          <p:cNvGrpSpPr>
            <a:grpSpLocks/>
          </p:cNvGrpSpPr>
          <p:nvPr/>
        </p:nvGrpSpPr>
        <p:grpSpPr bwMode="auto">
          <a:xfrm>
            <a:off x="4643438" y="2359025"/>
            <a:ext cx="4143375" cy="3933825"/>
            <a:chOff x="3063" y="1222"/>
            <a:chExt cx="2610" cy="2478"/>
          </a:xfrm>
        </p:grpSpPr>
        <p:sp>
          <p:nvSpPr>
            <p:cNvPr id="64" name="Rectangle 6"/>
            <p:cNvSpPr>
              <a:spLocks noChangeArrowheads="1"/>
            </p:cNvSpPr>
            <p:nvPr/>
          </p:nvSpPr>
          <p:spPr bwMode="auto">
            <a:xfrm>
              <a:off x="3063" y="1356"/>
              <a:ext cx="2610" cy="2344"/>
            </a:xfrm>
            <a:prstGeom prst="rect">
              <a:avLst/>
            </a:prstGeom>
            <a:solidFill>
              <a:srgbClr val="BCC0C7"/>
            </a:solidFill>
            <a:ln w="9525">
              <a:noFill/>
              <a:miter lim="800000"/>
              <a:headEnd/>
              <a:tailEnd/>
            </a:ln>
          </p:spPr>
          <p:txBody>
            <a:bodyPr/>
            <a:lstStyle/>
            <a:p>
              <a:endParaRPr lang="en-US" sz="1400"/>
            </a:p>
          </p:txBody>
        </p:sp>
        <p:sp>
          <p:nvSpPr>
            <p:cNvPr id="65" name="AutoShape 7"/>
            <p:cNvSpPr>
              <a:spLocks noChangeAspect="1" noChangeArrowheads="1" noTextEdit="1"/>
            </p:cNvSpPr>
            <p:nvPr/>
          </p:nvSpPr>
          <p:spPr bwMode="auto">
            <a:xfrm>
              <a:off x="3063" y="1222"/>
              <a:ext cx="2610" cy="2478"/>
            </a:xfrm>
            <a:prstGeom prst="rect">
              <a:avLst/>
            </a:prstGeom>
            <a:noFill/>
            <a:ln w="9525">
              <a:noFill/>
              <a:miter lim="800000"/>
              <a:headEnd/>
              <a:tailEnd/>
            </a:ln>
          </p:spPr>
          <p:txBody>
            <a:bodyPr/>
            <a:lstStyle/>
            <a:p>
              <a:endParaRPr lang="en-US" sz="1400"/>
            </a:p>
          </p:txBody>
        </p:sp>
        <p:sp>
          <p:nvSpPr>
            <p:cNvPr id="66" name="Line 8"/>
            <p:cNvSpPr>
              <a:spLocks noChangeShapeType="1"/>
            </p:cNvSpPr>
            <p:nvPr/>
          </p:nvSpPr>
          <p:spPr bwMode="auto">
            <a:xfrm flipV="1">
              <a:off x="4132" y="2897"/>
              <a:ext cx="0" cy="294"/>
            </a:xfrm>
            <a:prstGeom prst="line">
              <a:avLst/>
            </a:prstGeom>
            <a:noFill/>
            <a:ln w="9525">
              <a:solidFill>
                <a:schemeClr val="tx1"/>
              </a:solidFill>
              <a:round/>
              <a:headEnd/>
              <a:tailEnd type="triangle" w="med" len="med"/>
            </a:ln>
            <a:effectLst/>
          </p:spPr>
          <p:txBody>
            <a:bodyPr>
              <a:spAutoFit/>
            </a:bodyPr>
            <a:lstStyle/>
            <a:p>
              <a:endParaRPr lang="en-US" sz="1400"/>
            </a:p>
          </p:txBody>
        </p:sp>
        <p:grpSp>
          <p:nvGrpSpPr>
            <p:cNvPr id="3" name="Group 9"/>
            <p:cNvGrpSpPr>
              <a:grpSpLocks/>
            </p:cNvGrpSpPr>
            <p:nvPr/>
          </p:nvGrpSpPr>
          <p:grpSpPr bwMode="auto">
            <a:xfrm>
              <a:off x="3733" y="3057"/>
              <a:ext cx="871" cy="499"/>
              <a:chOff x="3733" y="3057"/>
              <a:chExt cx="871" cy="499"/>
            </a:xfrm>
          </p:grpSpPr>
          <p:sp>
            <p:nvSpPr>
              <p:cNvPr id="131" name="Rectangle 10"/>
              <p:cNvSpPr>
                <a:spLocks noChangeArrowheads="1"/>
              </p:cNvSpPr>
              <p:nvPr/>
            </p:nvSpPr>
            <p:spPr bwMode="auto">
              <a:xfrm>
                <a:off x="3733" y="3057"/>
                <a:ext cx="871" cy="499"/>
              </a:xfrm>
              <a:prstGeom prst="rect">
                <a:avLst/>
              </a:prstGeom>
              <a:solidFill>
                <a:srgbClr val="0071B5"/>
              </a:solidFill>
              <a:ln w="9525" algn="ctr">
                <a:noFill/>
                <a:miter lim="800000"/>
                <a:headEnd/>
                <a:tailEnd/>
              </a:ln>
              <a:effectLst/>
            </p:spPr>
            <p:txBody>
              <a:bodyPr/>
              <a:lstStyle/>
              <a:p>
                <a:endParaRPr lang="en-US" sz="1400"/>
              </a:p>
            </p:txBody>
          </p:sp>
          <p:sp>
            <p:nvSpPr>
              <p:cNvPr id="132" name="Rectangle 11"/>
              <p:cNvSpPr>
                <a:spLocks noChangeArrowheads="1"/>
              </p:cNvSpPr>
              <p:nvPr/>
            </p:nvSpPr>
            <p:spPr bwMode="auto">
              <a:xfrm>
                <a:off x="3983" y="3264"/>
                <a:ext cx="365"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Control</a:t>
                </a:r>
                <a:endParaRPr lang="en-US" sz="1400" dirty="0"/>
              </a:p>
            </p:txBody>
          </p:sp>
          <p:sp>
            <p:nvSpPr>
              <p:cNvPr id="133" name="Rectangle 12"/>
              <p:cNvSpPr>
                <a:spLocks noChangeArrowheads="1"/>
              </p:cNvSpPr>
              <p:nvPr/>
            </p:nvSpPr>
            <p:spPr bwMode="auto">
              <a:xfrm>
                <a:off x="3786" y="3089"/>
                <a:ext cx="220"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MAX</a:t>
                </a:r>
                <a:endParaRPr lang="en-US" sz="1400" dirty="0"/>
              </a:p>
            </p:txBody>
          </p:sp>
          <p:sp>
            <p:nvSpPr>
              <p:cNvPr id="134" name="Rectangle 13"/>
              <p:cNvSpPr>
                <a:spLocks noChangeArrowheads="1"/>
              </p:cNvSpPr>
              <p:nvPr/>
            </p:nvSpPr>
            <p:spPr bwMode="auto">
              <a:xfrm>
                <a:off x="4301" y="3418"/>
                <a:ext cx="283" cy="107"/>
              </a:xfrm>
              <a:prstGeom prst="rect">
                <a:avLst/>
              </a:prstGeom>
              <a:noFill/>
              <a:ln w="9525">
                <a:noFill/>
                <a:miter lim="800000"/>
                <a:headEnd/>
                <a:tailEnd/>
              </a:ln>
            </p:spPr>
            <p:txBody>
              <a:bodyPr wrap="none" lIns="0" tIns="0" rIns="0" bIns="0">
                <a:spAutoFit/>
              </a:bodyPr>
              <a:lstStyle/>
              <a:p>
                <a:pPr algn="l">
                  <a:buNone/>
                </a:pPr>
                <a:r>
                  <a:rPr lang="en-US" sz="1100" b="1" dirty="0" err="1">
                    <a:solidFill>
                      <a:srgbClr val="FFFFFF"/>
                    </a:solidFill>
                  </a:rPr>
                  <a:t>dMAX</a:t>
                </a:r>
                <a:endParaRPr lang="en-US" sz="1400" dirty="0"/>
              </a:p>
            </p:txBody>
          </p:sp>
          <p:sp>
            <p:nvSpPr>
              <p:cNvPr id="135" name="Rectangle 14"/>
              <p:cNvSpPr>
                <a:spLocks noChangeArrowheads="1"/>
              </p:cNvSpPr>
              <p:nvPr/>
            </p:nvSpPr>
            <p:spPr bwMode="auto">
              <a:xfrm>
                <a:off x="4317" y="3089"/>
                <a:ext cx="220"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MAX</a:t>
                </a:r>
                <a:endParaRPr lang="en-US" sz="1400" dirty="0"/>
              </a:p>
            </p:txBody>
          </p:sp>
          <p:sp>
            <p:nvSpPr>
              <p:cNvPr id="136" name="Rectangle 15"/>
              <p:cNvSpPr>
                <a:spLocks noChangeArrowheads="1"/>
              </p:cNvSpPr>
              <p:nvPr/>
            </p:nvSpPr>
            <p:spPr bwMode="auto">
              <a:xfrm>
                <a:off x="3924" y="3257"/>
                <a:ext cx="486" cy="147"/>
              </a:xfrm>
              <a:prstGeom prst="rect">
                <a:avLst/>
              </a:prstGeom>
              <a:noFill/>
              <a:ln w="9525">
                <a:solidFill>
                  <a:srgbClr val="95BCE7"/>
                </a:solidFill>
                <a:miter lim="800000"/>
                <a:headEnd/>
                <a:tailEnd/>
              </a:ln>
            </p:spPr>
            <p:txBody>
              <a:bodyPr/>
              <a:lstStyle/>
              <a:p>
                <a:endParaRPr lang="en-US" sz="1400"/>
              </a:p>
            </p:txBody>
          </p:sp>
          <p:sp>
            <p:nvSpPr>
              <p:cNvPr id="137" name="Rectangle 16"/>
              <p:cNvSpPr>
                <a:spLocks noChangeArrowheads="1"/>
              </p:cNvSpPr>
              <p:nvPr/>
            </p:nvSpPr>
            <p:spPr bwMode="auto">
              <a:xfrm>
                <a:off x="4281" y="3074"/>
                <a:ext cx="288" cy="147"/>
              </a:xfrm>
              <a:prstGeom prst="rect">
                <a:avLst/>
              </a:prstGeom>
              <a:noFill/>
              <a:ln w="9525">
                <a:solidFill>
                  <a:srgbClr val="95BCE7"/>
                </a:solidFill>
                <a:miter lim="800000"/>
                <a:headEnd/>
                <a:tailEnd/>
              </a:ln>
            </p:spPr>
            <p:txBody>
              <a:bodyPr/>
              <a:lstStyle/>
              <a:p>
                <a:endParaRPr lang="en-US" sz="1400"/>
              </a:p>
            </p:txBody>
          </p:sp>
          <p:sp>
            <p:nvSpPr>
              <p:cNvPr id="138" name="Rectangle 17"/>
              <p:cNvSpPr>
                <a:spLocks noChangeArrowheads="1"/>
              </p:cNvSpPr>
              <p:nvPr/>
            </p:nvSpPr>
            <p:spPr bwMode="auto">
              <a:xfrm>
                <a:off x="3756" y="3071"/>
                <a:ext cx="288" cy="147"/>
              </a:xfrm>
              <a:prstGeom prst="rect">
                <a:avLst/>
              </a:prstGeom>
              <a:noFill/>
              <a:ln w="9525">
                <a:solidFill>
                  <a:srgbClr val="95BCE7"/>
                </a:solidFill>
                <a:miter lim="800000"/>
                <a:headEnd/>
                <a:tailEnd/>
              </a:ln>
            </p:spPr>
            <p:txBody>
              <a:bodyPr/>
              <a:lstStyle/>
              <a:p>
                <a:endParaRPr lang="en-US" sz="1400"/>
              </a:p>
            </p:txBody>
          </p:sp>
        </p:grpSp>
        <p:grpSp>
          <p:nvGrpSpPr>
            <p:cNvPr id="4" name="Group 18"/>
            <p:cNvGrpSpPr>
              <a:grpSpLocks/>
            </p:cNvGrpSpPr>
            <p:nvPr/>
          </p:nvGrpSpPr>
          <p:grpSpPr bwMode="auto">
            <a:xfrm>
              <a:off x="3121" y="3467"/>
              <a:ext cx="196" cy="191"/>
              <a:chOff x="3121" y="3467"/>
              <a:chExt cx="196" cy="191"/>
            </a:xfrm>
          </p:grpSpPr>
          <p:sp>
            <p:nvSpPr>
              <p:cNvPr id="125" name="Freeform 19"/>
              <p:cNvSpPr>
                <a:spLocks/>
              </p:cNvSpPr>
              <p:nvPr/>
            </p:nvSpPr>
            <p:spPr bwMode="auto">
              <a:xfrm>
                <a:off x="3121" y="3467"/>
                <a:ext cx="196" cy="191"/>
              </a:xfrm>
              <a:custGeom>
                <a:avLst/>
                <a:gdLst/>
                <a:ahLst/>
                <a:cxnLst>
                  <a:cxn ang="0">
                    <a:pos x="28" y="7"/>
                  </a:cxn>
                  <a:cxn ang="0">
                    <a:pos x="35" y="8"/>
                  </a:cxn>
                  <a:cxn ang="0">
                    <a:pos x="35" y="11"/>
                  </a:cxn>
                  <a:cxn ang="0">
                    <a:pos x="37" y="15"/>
                  </a:cxn>
                  <a:cxn ang="0">
                    <a:pos x="37" y="18"/>
                  </a:cxn>
                  <a:cxn ang="0">
                    <a:pos x="37" y="22"/>
                  </a:cxn>
                  <a:cxn ang="0">
                    <a:pos x="30" y="26"/>
                  </a:cxn>
                  <a:cxn ang="0">
                    <a:pos x="26" y="32"/>
                  </a:cxn>
                  <a:cxn ang="0">
                    <a:pos x="27" y="35"/>
                  </a:cxn>
                  <a:cxn ang="0">
                    <a:pos x="24" y="36"/>
                  </a:cxn>
                  <a:cxn ang="0">
                    <a:pos x="18" y="31"/>
                  </a:cxn>
                  <a:cxn ang="0">
                    <a:pos x="13" y="23"/>
                  </a:cxn>
                  <a:cxn ang="0">
                    <a:pos x="9" y="25"/>
                  </a:cxn>
                  <a:cxn ang="0">
                    <a:pos x="5" y="20"/>
                  </a:cxn>
                  <a:cxn ang="0">
                    <a:pos x="0" y="14"/>
                  </a:cxn>
                  <a:cxn ang="0">
                    <a:pos x="10" y="14"/>
                  </a:cxn>
                  <a:cxn ang="0">
                    <a:pos x="10" y="0"/>
                  </a:cxn>
                  <a:cxn ang="0">
                    <a:pos x="19" y="0"/>
                  </a:cxn>
                  <a:cxn ang="0">
                    <a:pos x="19" y="6"/>
                  </a:cxn>
                  <a:cxn ang="0">
                    <a:pos x="21" y="6"/>
                  </a:cxn>
                  <a:cxn ang="0">
                    <a:pos x="20" y="11"/>
                  </a:cxn>
                  <a:cxn ang="0">
                    <a:pos x="17" y="11"/>
                  </a:cxn>
                  <a:cxn ang="0">
                    <a:pos x="16" y="15"/>
                  </a:cxn>
                  <a:cxn ang="0">
                    <a:pos x="19" y="15"/>
                  </a:cxn>
                  <a:cxn ang="0">
                    <a:pos x="18" y="20"/>
                  </a:cxn>
                  <a:cxn ang="0">
                    <a:pos x="18" y="24"/>
                  </a:cxn>
                  <a:cxn ang="0">
                    <a:pos x="22" y="26"/>
                  </a:cxn>
                  <a:cxn ang="0">
                    <a:pos x="27" y="25"/>
                  </a:cxn>
                  <a:cxn ang="0">
                    <a:pos x="27" y="22"/>
                  </a:cxn>
                  <a:cxn ang="0">
                    <a:pos x="26" y="22"/>
                  </a:cxn>
                  <a:cxn ang="0">
                    <a:pos x="25" y="21"/>
                  </a:cxn>
                  <a:cxn ang="0">
                    <a:pos x="26" y="15"/>
                  </a:cxn>
                  <a:cxn ang="0">
                    <a:pos x="29" y="15"/>
                  </a:cxn>
                  <a:cxn ang="0">
                    <a:pos x="30" y="11"/>
                  </a:cxn>
                  <a:cxn ang="0">
                    <a:pos x="27" y="11"/>
                  </a:cxn>
                  <a:cxn ang="0">
                    <a:pos x="28" y="7"/>
                  </a:cxn>
                </a:cxnLst>
                <a:rect l="0" t="0" r="r" b="b"/>
                <a:pathLst>
                  <a:path w="37" h="36">
                    <a:moveTo>
                      <a:pt x="28" y="7"/>
                    </a:moveTo>
                    <a:cubicBezTo>
                      <a:pt x="31" y="7"/>
                      <a:pt x="34" y="7"/>
                      <a:pt x="35" y="8"/>
                    </a:cubicBezTo>
                    <a:cubicBezTo>
                      <a:pt x="35" y="8"/>
                      <a:pt x="35" y="11"/>
                      <a:pt x="35" y="11"/>
                    </a:cubicBezTo>
                    <a:cubicBezTo>
                      <a:pt x="35" y="15"/>
                      <a:pt x="37" y="15"/>
                      <a:pt x="37" y="15"/>
                    </a:cubicBezTo>
                    <a:cubicBezTo>
                      <a:pt x="37" y="15"/>
                      <a:pt x="37" y="17"/>
                      <a:pt x="37" y="18"/>
                    </a:cubicBezTo>
                    <a:cubicBezTo>
                      <a:pt x="37" y="21"/>
                      <a:pt x="37" y="22"/>
                      <a:pt x="37" y="22"/>
                    </a:cubicBezTo>
                    <a:cubicBezTo>
                      <a:pt x="36" y="23"/>
                      <a:pt x="33" y="24"/>
                      <a:pt x="30" y="26"/>
                    </a:cubicBezTo>
                    <a:cubicBezTo>
                      <a:pt x="28" y="27"/>
                      <a:pt x="26" y="29"/>
                      <a:pt x="26" y="32"/>
                    </a:cubicBezTo>
                    <a:cubicBezTo>
                      <a:pt x="26" y="33"/>
                      <a:pt x="27" y="34"/>
                      <a:pt x="27" y="35"/>
                    </a:cubicBezTo>
                    <a:cubicBezTo>
                      <a:pt x="27" y="35"/>
                      <a:pt x="26" y="36"/>
                      <a:pt x="24" y="36"/>
                    </a:cubicBezTo>
                    <a:cubicBezTo>
                      <a:pt x="22" y="36"/>
                      <a:pt x="20" y="34"/>
                      <a:pt x="18" y="31"/>
                    </a:cubicBezTo>
                    <a:cubicBezTo>
                      <a:pt x="16" y="27"/>
                      <a:pt x="15" y="23"/>
                      <a:pt x="13" y="23"/>
                    </a:cubicBezTo>
                    <a:cubicBezTo>
                      <a:pt x="10" y="23"/>
                      <a:pt x="10" y="25"/>
                      <a:pt x="9" y="25"/>
                    </a:cubicBezTo>
                    <a:cubicBezTo>
                      <a:pt x="6" y="25"/>
                      <a:pt x="5" y="22"/>
                      <a:pt x="5" y="20"/>
                    </a:cubicBezTo>
                    <a:cubicBezTo>
                      <a:pt x="3" y="18"/>
                      <a:pt x="0" y="17"/>
                      <a:pt x="0" y="14"/>
                    </a:cubicBezTo>
                    <a:lnTo>
                      <a:pt x="10" y="14"/>
                    </a:lnTo>
                    <a:lnTo>
                      <a:pt x="10" y="0"/>
                    </a:lnTo>
                    <a:lnTo>
                      <a:pt x="19" y="0"/>
                    </a:lnTo>
                    <a:lnTo>
                      <a:pt x="19" y="6"/>
                    </a:lnTo>
                    <a:cubicBezTo>
                      <a:pt x="19" y="6"/>
                      <a:pt x="20" y="6"/>
                      <a:pt x="21" y="6"/>
                    </a:cubicBezTo>
                    <a:lnTo>
                      <a:pt x="20" y="11"/>
                    </a:lnTo>
                    <a:lnTo>
                      <a:pt x="17" y="11"/>
                    </a:lnTo>
                    <a:lnTo>
                      <a:pt x="16" y="15"/>
                    </a:lnTo>
                    <a:lnTo>
                      <a:pt x="19" y="15"/>
                    </a:lnTo>
                    <a:lnTo>
                      <a:pt x="18" y="20"/>
                    </a:lnTo>
                    <a:cubicBezTo>
                      <a:pt x="18" y="21"/>
                      <a:pt x="18" y="23"/>
                      <a:pt x="18" y="24"/>
                    </a:cubicBezTo>
                    <a:cubicBezTo>
                      <a:pt x="18" y="26"/>
                      <a:pt x="20" y="26"/>
                      <a:pt x="22" y="26"/>
                    </a:cubicBezTo>
                    <a:cubicBezTo>
                      <a:pt x="24" y="26"/>
                      <a:pt x="27" y="25"/>
                      <a:pt x="27" y="25"/>
                    </a:cubicBezTo>
                    <a:lnTo>
                      <a:pt x="27" y="22"/>
                    </a:lnTo>
                    <a:cubicBezTo>
                      <a:pt x="27" y="22"/>
                      <a:pt x="26" y="22"/>
                      <a:pt x="26" y="22"/>
                    </a:cubicBezTo>
                    <a:cubicBezTo>
                      <a:pt x="25" y="22"/>
                      <a:pt x="25" y="22"/>
                      <a:pt x="25" y="21"/>
                    </a:cubicBezTo>
                    <a:lnTo>
                      <a:pt x="26" y="15"/>
                    </a:lnTo>
                    <a:lnTo>
                      <a:pt x="29" y="15"/>
                    </a:lnTo>
                    <a:lnTo>
                      <a:pt x="30" y="11"/>
                    </a:lnTo>
                    <a:lnTo>
                      <a:pt x="27" y="11"/>
                    </a:lnTo>
                    <a:lnTo>
                      <a:pt x="28" y="7"/>
                    </a:lnTo>
                    <a:close/>
                  </a:path>
                </a:pathLst>
              </a:custGeom>
              <a:solidFill>
                <a:srgbClr val="FFFFFF"/>
              </a:solidFill>
              <a:ln w="9525">
                <a:noFill/>
                <a:round/>
                <a:headEnd/>
                <a:tailEnd/>
              </a:ln>
            </p:spPr>
            <p:txBody>
              <a:bodyPr/>
              <a:lstStyle/>
              <a:p>
                <a:endParaRPr lang="en-US" sz="1400"/>
              </a:p>
            </p:txBody>
          </p:sp>
          <p:sp>
            <p:nvSpPr>
              <p:cNvPr id="126" name="Freeform 20"/>
              <p:cNvSpPr>
                <a:spLocks/>
              </p:cNvSpPr>
              <p:nvPr/>
            </p:nvSpPr>
            <p:spPr bwMode="auto">
              <a:xfrm>
                <a:off x="3227" y="3510"/>
                <a:ext cx="31" cy="74"/>
              </a:xfrm>
              <a:custGeom>
                <a:avLst/>
                <a:gdLst/>
                <a:ahLst/>
                <a:cxnLst>
                  <a:cxn ang="0">
                    <a:pos x="2" y="0"/>
                  </a:cxn>
                  <a:cxn ang="0">
                    <a:pos x="6" y="0"/>
                  </a:cxn>
                  <a:cxn ang="0">
                    <a:pos x="3" y="14"/>
                  </a:cxn>
                  <a:cxn ang="0">
                    <a:pos x="0" y="14"/>
                  </a:cxn>
                  <a:cxn ang="0">
                    <a:pos x="2" y="0"/>
                  </a:cxn>
                </a:cxnLst>
                <a:rect l="0" t="0" r="r" b="b"/>
                <a:pathLst>
                  <a:path w="6" h="14">
                    <a:moveTo>
                      <a:pt x="2" y="0"/>
                    </a:moveTo>
                    <a:lnTo>
                      <a:pt x="6" y="0"/>
                    </a:lnTo>
                    <a:lnTo>
                      <a:pt x="3" y="14"/>
                    </a:lnTo>
                    <a:lnTo>
                      <a:pt x="0" y="14"/>
                    </a:lnTo>
                    <a:lnTo>
                      <a:pt x="2" y="0"/>
                    </a:lnTo>
                    <a:close/>
                  </a:path>
                </a:pathLst>
              </a:custGeom>
              <a:solidFill>
                <a:srgbClr val="FFFFFF"/>
              </a:solidFill>
              <a:ln w="9525">
                <a:noFill/>
                <a:round/>
                <a:headEnd/>
                <a:tailEnd/>
              </a:ln>
            </p:spPr>
            <p:txBody>
              <a:bodyPr/>
              <a:lstStyle/>
              <a:p>
                <a:endParaRPr lang="en-US" sz="1400"/>
              </a:p>
            </p:txBody>
          </p:sp>
          <p:sp>
            <p:nvSpPr>
              <p:cNvPr id="127" name="Oval 21"/>
              <p:cNvSpPr>
                <a:spLocks noChangeArrowheads="1"/>
              </p:cNvSpPr>
              <p:nvPr/>
            </p:nvSpPr>
            <p:spPr bwMode="auto">
              <a:xfrm>
                <a:off x="3243" y="3483"/>
                <a:ext cx="21" cy="21"/>
              </a:xfrm>
              <a:prstGeom prst="ellipse">
                <a:avLst/>
              </a:prstGeom>
              <a:solidFill>
                <a:srgbClr val="FFFFFF"/>
              </a:solidFill>
              <a:ln w="9525">
                <a:noFill/>
                <a:round/>
                <a:headEnd/>
                <a:tailEnd/>
              </a:ln>
            </p:spPr>
            <p:txBody>
              <a:bodyPr/>
              <a:lstStyle/>
              <a:p>
                <a:endParaRPr lang="en-US" sz="1400"/>
              </a:p>
            </p:txBody>
          </p:sp>
          <p:sp>
            <p:nvSpPr>
              <p:cNvPr id="128" name="Freeform 22"/>
              <p:cNvSpPr>
                <a:spLocks/>
              </p:cNvSpPr>
              <p:nvPr/>
            </p:nvSpPr>
            <p:spPr bwMode="auto">
              <a:xfrm>
                <a:off x="3121" y="3467"/>
                <a:ext cx="196" cy="191"/>
              </a:xfrm>
              <a:custGeom>
                <a:avLst/>
                <a:gdLst/>
                <a:ahLst/>
                <a:cxnLst>
                  <a:cxn ang="0">
                    <a:pos x="28" y="7"/>
                  </a:cxn>
                  <a:cxn ang="0">
                    <a:pos x="35" y="8"/>
                  </a:cxn>
                  <a:cxn ang="0">
                    <a:pos x="35" y="11"/>
                  </a:cxn>
                  <a:cxn ang="0">
                    <a:pos x="37" y="15"/>
                  </a:cxn>
                  <a:cxn ang="0">
                    <a:pos x="37" y="18"/>
                  </a:cxn>
                  <a:cxn ang="0">
                    <a:pos x="37" y="22"/>
                  </a:cxn>
                  <a:cxn ang="0">
                    <a:pos x="30" y="26"/>
                  </a:cxn>
                  <a:cxn ang="0">
                    <a:pos x="26" y="32"/>
                  </a:cxn>
                  <a:cxn ang="0">
                    <a:pos x="27" y="35"/>
                  </a:cxn>
                  <a:cxn ang="0">
                    <a:pos x="24" y="36"/>
                  </a:cxn>
                  <a:cxn ang="0">
                    <a:pos x="18" y="31"/>
                  </a:cxn>
                  <a:cxn ang="0">
                    <a:pos x="13" y="23"/>
                  </a:cxn>
                  <a:cxn ang="0">
                    <a:pos x="9" y="25"/>
                  </a:cxn>
                  <a:cxn ang="0">
                    <a:pos x="5" y="20"/>
                  </a:cxn>
                  <a:cxn ang="0">
                    <a:pos x="0" y="14"/>
                  </a:cxn>
                  <a:cxn ang="0">
                    <a:pos x="10" y="14"/>
                  </a:cxn>
                  <a:cxn ang="0">
                    <a:pos x="10" y="0"/>
                  </a:cxn>
                  <a:cxn ang="0">
                    <a:pos x="19" y="0"/>
                  </a:cxn>
                  <a:cxn ang="0">
                    <a:pos x="19" y="6"/>
                  </a:cxn>
                  <a:cxn ang="0">
                    <a:pos x="21" y="6"/>
                  </a:cxn>
                  <a:cxn ang="0">
                    <a:pos x="20" y="11"/>
                  </a:cxn>
                  <a:cxn ang="0">
                    <a:pos x="17" y="11"/>
                  </a:cxn>
                  <a:cxn ang="0">
                    <a:pos x="16" y="15"/>
                  </a:cxn>
                  <a:cxn ang="0">
                    <a:pos x="19" y="15"/>
                  </a:cxn>
                  <a:cxn ang="0">
                    <a:pos x="18" y="20"/>
                  </a:cxn>
                  <a:cxn ang="0">
                    <a:pos x="18" y="24"/>
                  </a:cxn>
                  <a:cxn ang="0">
                    <a:pos x="22" y="26"/>
                  </a:cxn>
                  <a:cxn ang="0">
                    <a:pos x="27" y="25"/>
                  </a:cxn>
                  <a:cxn ang="0">
                    <a:pos x="27" y="22"/>
                  </a:cxn>
                  <a:cxn ang="0">
                    <a:pos x="26" y="22"/>
                  </a:cxn>
                  <a:cxn ang="0">
                    <a:pos x="25" y="21"/>
                  </a:cxn>
                  <a:cxn ang="0">
                    <a:pos x="26" y="15"/>
                  </a:cxn>
                  <a:cxn ang="0">
                    <a:pos x="29" y="15"/>
                  </a:cxn>
                  <a:cxn ang="0">
                    <a:pos x="30" y="11"/>
                  </a:cxn>
                  <a:cxn ang="0">
                    <a:pos x="27" y="11"/>
                  </a:cxn>
                  <a:cxn ang="0">
                    <a:pos x="28" y="7"/>
                  </a:cxn>
                </a:cxnLst>
                <a:rect l="0" t="0" r="r" b="b"/>
                <a:pathLst>
                  <a:path w="37" h="36">
                    <a:moveTo>
                      <a:pt x="28" y="7"/>
                    </a:moveTo>
                    <a:cubicBezTo>
                      <a:pt x="31" y="7"/>
                      <a:pt x="34" y="7"/>
                      <a:pt x="35" y="8"/>
                    </a:cubicBezTo>
                    <a:cubicBezTo>
                      <a:pt x="35" y="8"/>
                      <a:pt x="35" y="11"/>
                      <a:pt x="35" y="11"/>
                    </a:cubicBezTo>
                    <a:cubicBezTo>
                      <a:pt x="35" y="15"/>
                      <a:pt x="37" y="15"/>
                      <a:pt x="37" y="15"/>
                    </a:cubicBezTo>
                    <a:cubicBezTo>
                      <a:pt x="37" y="15"/>
                      <a:pt x="37" y="17"/>
                      <a:pt x="37" y="18"/>
                    </a:cubicBezTo>
                    <a:cubicBezTo>
                      <a:pt x="37" y="21"/>
                      <a:pt x="37" y="22"/>
                      <a:pt x="37" y="22"/>
                    </a:cubicBezTo>
                    <a:cubicBezTo>
                      <a:pt x="36" y="23"/>
                      <a:pt x="33" y="24"/>
                      <a:pt x="30" y="26"/>
                    </a:cubicBezTo>
                    <a:cubicBezTo>
                      <a:pt x="28" y="27"/>
                      <a:pt x="26" y="29"/>
                      <a:pt x="26" y="32"/>
                    </a:cubicBezTo>
                    <a:cubicBezTo>
                      <a:pt x="26" y="33"/>
                      <a:pt x="27" y="34"/>
                      <a:pt x="27" y="35"/>
                    </a:cubicBezTo>
                    <a:cubicBezTo>
                      <a:pt x="27" y="35"/>
                      <a:pt x="26" y="36"/>
                      <a:pt x="24" y="36"/>
                    </a:cubicBezTo>
                    <a:cubicBezTo>
                      <a:pt x="22" y="36"/>
                      <a:pt x="20" y="34"/>
                      <a:pt x="18" y="31"/>
                    </a:cubicBezTo>
                    <a:cubicBezTo>
                      <a:pt x="16" y="27"/>
                      <a:pt x="15" y="23"/>
                      <a:pt x="13" y="23"/>
                    </a:cubicBezTo>
                    <a:cubicBezTo>
                      <a:pt x="10" y="23"/>
                      <a:pt x="10" y="25"/>
                      <a:pt x="9" y="25"/>
                    </a:cubicBezTo>
                    <a:cubicBezTo>
                      <a:pt x="6" y="25"/>
                      <a:pt x="5" y="22"/>
                      <a:pt x="5" y="20"/>
                    </a:cubicBezTo>
                    <a:cubicBezTo>
                      <a:pt x="3" y="18"/>
                      <a:pt x="0" y="17"/>
                      <a:pt x="0" y="14"/>
                    </a:cubicBezTo>
                    <a:lnTo>
                      <a:pt x="10" y="14"/>
                    </a:lnTo>
                    <a:lnTo>
                      <a:pt x="10" y="0"/>
                    </a:lnTo>
                    <a:lnTo>
                      <a:pt x="19" y="0"/>
                    </a:lnTo>
                    <a:lnTo>
                      <a:pt x="19" y="6"/>
                    </a:lnTo>
                    <a:cubicBezTo>
                      <a:pt x="19" y="6"/>
                      <a:pt x="20" y="6"/>
                      <a:pt x="21" y="6"/>
                    </a:cubicBezTo>
                    <a:lnTo>
                      <a:pt x="20" y="11"/>
                    </a:lnTo>
                    <a:lnTo>
                      <a:pt x="17" y="11"/>
                    </a:lnTo>
                    <a:lnTo>
                      <a:pt x="16" y="15"/>
                    </a:lnTo>
                    <a:lnTo>
                      <a:pt x="19" y="15"/>
                    </a:lnTo>
                    <a:lnTo>
                      <a:pt x="18" y="20"/>
                    </a:lnTo>
                    <a:cubicBezTo>
                      <a:pt x="18" y="21"/>
                      <a:pt x="18" y="23"/>
                      <a:pt x="18" y="24"/>
                    </a:cubicBezTo>
                    <a:cubicBezTo>
                      <a:pt x="18" y="26"/>
                      <a:pt x="20" y="26"/>
                      <a:pt x="22" y="26"/>
                    </a:cubicBezTo>
                    <a:cubicBezTo>
                      <a:pt x="24" y="26"/>
                      <a:pt x="27" y="25"/>
                      <a:pt x="27" y="25"/>
                    </a:cubicBezTo>
                    <a:lnTo>
                      <a:pt x="27" y="22"/>
                    </a:lnTo>
                    <a:cubicBezTo>
                      <a:pt x="27" y="22"/>
                      <a:pt x="26" y="22"/>
                      <a:pt x="26" y="22"/>
                    </a:cubicBezTo>
                    <a:cubicBezTo>
                      <a:pt x="25" y="22"/>
                      <a:pt x="25" y="22"/>
                      <a:pt x="25" y="21"/>
                    </a:cubicBezTo>
                    <a:lnTo>
                      <a:pt x="26" y="15"/>
                    </a:lnTo>
                    <a:lnTo>
                      <a:pt x="29" y="15"/>
                    </a:lnTo>
                    <a:lnTo>
                      <a:pt x="30" y="11"/>
                    </a:lnTo>
                    <a:lnTo>
                      <a:pt x="27" y="11"/>
                    </a:lnTo>
                    <a:lnTo>
                      <a:pt x="28" y="7"/>
                    </a:lnTo>
                    <a:close/>
                  </a:path>
                </a:pathLst>
              </a:custGeom>
              <a:solidFill>
                <a:srgbClr val="FFFFFF"/>
              </a:solidFill>
              <a:ln w="9525">
                <a:noFill/>
                <a:round/>
                <a:headEnd/>
                <a:tailEnd/>
              </a:ln>
            </p:spPr>
            <p:txBody>
              <a:bodyPr/>
              <a:lstStyle/>
              <a:p>
                <a:endParaRPr lang="en-US" sz="1400"/>
              </a:p>
            </p:txBody>
          </p:sp>
          <p:sp>
            <p:nvSpPr>
              <p:cNvPr id="129" name="Freeform 23"/>
              <p:cNvSpPr>
                <a:spLocks/>
              </p:cNvSpPr>
              <p:nvPr/>
            </p:nvSpPr>
            <p:spPr bwMode="auto">
              <a:xfrm>
                <a:off x="3227" y="3510"/>
                <a:ext cx="31" cy="74"/>
              </a:xfrm>
              <a:custGeom>
                <a:avLst/>
                <a:gdLst/>
                <a:ahLst/>
                <a:cxnLst>
                  <a:cxn ang="0">
                    <a:pos x="2" y="0"/>
                  </a:cxn>
                  <a:cxn ang="0">
                    <a:pos x="6" y="0"/>
                  </a:cxn>
                  <a:cxn ang="0">
                    <a:pos x="3" y="14"/>
                  </a:cxn>
                  <a:cxn ang="0">
                    <a:pos x="0" y="14"/>
                  </a:cxn>
                  <a:cxn ang="0">
                    <a:pos x="2" y="0"/>
                  </a:cxn>
                </a:cxnLst>
                <a:rect l="0" t="0" r="r" b="b"/>
                <a:pathLst>
                  <a:path w="6" h="14">
                    <a:moveTo>
                      <a:pt x="2" y="0"/>
                    </a:moveTo>
                    <a:lnTo>
                      <a:pt x="6" y="0"/>
                    </a:lnTo>
                    <a:lnTo>
                      <a:pt x="3" y="14"/>
                    </a:lnTo>
                    <a:lnTo>
                      <a:pt x="0" y="14"/>
                    </a:lnTo>
                    <a:lnTo>
                      <a:pt x="2" y="0"/>
                    </a:lnTo>
                    <a:close/>
                  </a:path>
                </a:pathLst>
              </a:custGeom>
              <a:solidFill>
                <a:srgbClr val="FFFFFF"/>
              </a:solidFill>
              <a:ln w="9525">
                <a:noFill/>
                <a:round/>
                <a:headEnd/>
                <a:tailEnd/>
              </a:ln>
            </p:spPr>
            <p:txBody>
              <a:bodyPr/>
              <a:lstStyle/>
              <a:p>
                <a:endParaRPr lang="en-US" sz="1400"/>
              </a:p>
            </p:txBody>
          </p:sp>
          <p:sp>
            <p:nvSpPr>
              <p:cNvPr id="130" name="Oval 24"/>
              <p:cNvSpPr>
                <a:spLocks noChangeArrowheads="1"/>
              </p:cNvSpPr>
              <p:nvPr/>
            </p:nvSpPr>
            <p:spPr bwMode="auto">
              <a:xfrm>
                <a:off x="3243" y="3483"/>
                <a:ext cx="21" cy="21"/>
              </a:xfrm>
              <a:prstGeom prst="ellipse">
                <a:avLst/>
              </a:prstGeom>
              <a:solidFill>
                <a:srgbClr val="FFFFFF"/>
              </a:solidFill>
              <a:ln w="9525">
                <a:noFill/>
                <a:round/>
                <a:headEnd/>
                <a:tailEnd/>
              </a:ln>
            </p:spPr>
            <p:txBody>
              <a:bodyPr/>
              <a:lstStyle/>
              <a:p>
                <a:endParaRPr lang="en-US" sz="1400"/>
              </a:p>
            </p:txBody>
          </p:sp>
        </p:grpSp>
        <p:sp>
          <p:nvSpPr>
            <p:cNvPr id="69" name="Rectangle 25"/>
            <p:cNvSpPr>
              <a:spLocks noChangeArrowheads="1"/>
            </p:cNvSpPr>
            <p:nvPr/>
          </p:nvSpPr>
          <p:spPr bwMode="auto">
            <a:xfrm>
              <a:off x="4627" y="2722"/>
              <a:ext cx="166" cy="78"/>
            </a:xfrm>
            <a:prstGeom prst="rect">
              <a:avLst/>
            </a:prstGeom>
            <a:noFill/>
            <a:ln w="9525">
              <a:noFill/>
              <a:miter lim="800000"/>
              <a:headEnd/>
              <a:tailEnd/>
            </a:ln>
          </p:spPr>
          <p:txBody>
            <a:bodyPr wrap="none" lIns="0" tIns="0" rIns="0" bIns="0">
              <a:spAutoFit/>
            </a:bodyPr>
            <a:lstStyle/>
            <a:p>
              <a:pPr algn="l"/>
              <a:r>
                <a:rPr lang="en-US" sz="800" b="1">
                  <a:solidFill>
                    <a:srgbClr val="24211D"/>
                  </a:solidFill>
                </a:rPr>
                <a:t>DMA</a:t>
              </a:r>
              <a:endParaRPr lang="en-US" sz="1400"/>
            </a:p>
          </p:txBody>
        </p:sp>
        <p:sp>
          <p:nvSpPr>
            <p:cNvPr id="70" name="Line 26"/>
            <p:cNvSpPr>
              <a:spLocks noChangeShapeType="1"/>
            </p:cNvSpPr>
            <p:nvPr/>
          </p:nvSpPr>
          <p:spPr bwMode="auto">
            <a:xfrm rot="5400000" flipV="1">
              <a:off x="3644" y="2513"/>
              <a:ext cx="0" cy="294"/>
            </a:xfrm>
            <a:prstGeom prst="line">
              <a:avLst/>
            </a:prstGeom>
            <a:noFill/>
            <a:ln w="9525">
              <a:solidFill>
                <a:schemeClr val="tx1"/>
              </a:solidFill>
              <a:round/>
              <a:headEnd type="triangle" w="med" len="med"/>
              <a:tailEnd/>
            </a:ln>
            <a:effectLst/>
          </p:spPr>
          <p:txBody>
            <a:bodyPr>
              <a:spAutoFit/>
            </a:bodyPr>
            <a:lstStyle/>
            <a:p>
              <a:endParaRPr lang="en-US" sz="1400"/>
            </a:p>
          </p:txBody>
        </p:sp>
        <p:sp>
          <p:nvSpPr>
            <p:cNvPr id="71" name="Line 27"/>
            <p:cNvSpPr>
              <a:spLocks noChangeShapeType="1"/>
            </p:cNvSpPr>
            <p:nvPr/>
          </p:nvSpPr>
          <p:spPr bwMode="auto">
            <a:xfrm rot="5400000" flipV="1">
              <a:off x="3587" y="2447"/>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2" name="Line 28"/>
            <p:cNvSpPr>
              <a:spLocks noChangeShapeType="1"/>
            </p:cNvSpPr>
            <p:nvPr/>
          </p:nvSpPr>
          <p:spPr bwMode="auto">
            <a:xfrm flipV="1">
              <a:off x="4132" y="2340"/>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3" name="Line 29"/>
            <p:cNvSpPr>
              <a:spLocks noChangeShapeType="1"/>
            </p:cNvSpPr>
            <p:nvPr/>
          </p:nvSpPr>
          <p:spPr bwMode="auto">
            <a:xfrm rot="21600000">
              <a:off x="4189" y="2248"/>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4" name="Line 30"/>
            <p:cNvSpPr>
              <a:spLocks noChangeShapeType="1"/>
            </p:cNvSpPr>
            <p:nvPr/>
          </p:nvSpPr>
          <p:spPr bwMode="auto">
            <a:xfrm rot="21600000">
              <a:off x="4279" y="2247"/>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5" name="Line 31"/>
            <p:cNvSpPr>
              <a:spLocks noChangeShapeType="1"/>
            </p:cNvSpPr>
            <p:nvPr/>
          </p:nvSpPr>
          <p:spPr bwMode="auto">
            <a:xfrm rot="21600000">
              <a:off x="4204" y="2790"/>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6" name="Line 32"/>
            <p:cNvSpPr>
              <a:spLocks noChangeShapeType="1"/>
            </p:cNvSpPr>
            <p:nvPr/>
          </p:nvSpPr>
          <p:spPr bwMode="auto">
            <a:xfrm rot="5400000" flipV="1">
              <a:off x="4745" y="2410"/>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7" name="Line 33"/>
            <p:cNvSpPr>
              <a:spLocks noChangeShapeType="1"/>
            </p:cNvSpPr>
            <p:nvPr/>
          </p:nvSpPr>
          <p:spPr bwMode="auto">
            <a:xfrm rot="5400000" flipV="1">
              <a:off x="4743" y="2674"/>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8" name="Rectangle 34"/>
            <p:cNvSpPr>
              <a:spLocks noChangeArrowheads="1"/>
            </p:cNvSpPr>
            <p:nvPr/>
          </p:nvSpPr>
          <p:spPr bwMode="auto">
            <a:xfrm>
              <a:off x="3121" y="2490"/>
              <a:ext cx="381" cy="217"/>
            </a:xfrm>
            <a:prstGeom prst="rect">
              <a:avLst/>
            </a:prstGeom>
            <a:solidFill>
              <a:srgbClr val="0091CE"/>
            </a:solidFill>
            <a:ln w="9525">
              <a:noFill/>
              <a:miter lim="800000"/>
              <a:headEnd/>
              <a:tailEnd/>
            </a:ln>
          </p:spPr>
          <p:txBody>
            <a:bodyPr/>
            <a:lstStyle/>
            <a:p>
              <a:endParaRPr lang="en-US" sz="1400"/>
            </a:p>
          </p:txBody>
        </p:sp>
        <p:sp>
          <p:nvSpPr>
            <p:cNvPr id="79" name="Rectangle 35"/>
            <p:cNvSpPr>
              <a:spLocks noChangeArrowheads="1"/>
            </p:cNvSpPr>
            <p:nvPr/>
          </p:nvSpPr>
          <p:spPr bwMode="auto">
            <a:xfrm>
              <a:off x="3174" y="2490"/>
              <a:ext cx="308"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32-Bit</a:t>
              </a:r>
              <a:endParaRPr lang="en-US" sz="1400" dirty="0"/>
            </a:p>
          </p:txBody>
        </p:sp>
        <p:sp>
          <p:nvSpPr>
            <p:cNvPr id="80" name="Rectangle 36"/>
            <p:cNvSpPr>
              <a:spLocks noChangeArrowheads="1"/>
            </p:cNvSpPr>
            <p:nvPr/>
          </p:nvSpPr>
          <p:spPr bwMode="auto">
            <a:xfrm>
              <a:off x="3190" y="2585"/>
              <a:ext cx="250"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EMIF</a:t>
              </a:r>
              <a:endParaRPr lang="en-US" sz="1400" dirty="0"/>
            </a:p>
          </p:txBody>
        </p:sp>
        <p:grpSp>
          <p:nvGrpSpPr>
            <p:cNvPr id="14" name="Group 37"/>
            <p:cNvGrpSpPr>
              <a:grpSpLocks/>
            </p:cNvGrpSpPr>
            <p:nvPr/>
          </p:nvGrpSpPr>
          <p:grpSpPr bwMode="auto">
            <a:xfrm>
              <a:off x="3112" y="1439"/>
              <a:ext cx="1694" cy="907"/>
              <a:chOff x="3112" y="1588"/>
              <a:chExt cx="1694" cy="907"/>
            </a:xfrm>
          </p:grpSpPr>
          <p:sp>
            <p:nvSpPr>
              <p:cNvPr id="108" name="Rectangle 38"/>
              <p:cNvSpPr>
                <a:spLocks noChangeArrowheads="1"/>
              </p:cNvSpPr>
              <p:nvPr/>
            </p:nvSpPr>
            <p:spPr bwMode="auto">
              <a:xfrm>
                <a:off x="3112" y="1588"/>
                <a:ext cx="1694" cy="907"/>
              </a:xfrm>
              <a:prstGeom prst="rect">
                <a:avLst/>
              </a:prstGeom>
              <a:solidFill>
                <a:srgbClr val="717D85"/>
              </a:solidFill>
              <a:ln w="9525" algn="ctr">
                <a:noFill/>
                <a:miter lim="800000"/>
                <a:headEnd/>
                <a:tailEnd/>
              </a:ln>
              <a:effectLst/>
            </p:spPr>
            <p:txBody>
              <a:bodyPr/>
              <a:lstStyle/>
              <a:p>
                <a:endParaRPr lang="en-US" sz="1400"/>
              </a:p>
            </p:txBody>
          </p:sp>
          <p:sp>
            <p:nvSpPr>
              <p:cNvPr id="109" name="Rectangle 39"/>
              <p:cNvSpPr>
                <a:spLocks noChangeArrowheads="1"/>
              </p:cNvSpPr>
              <p:nvPr/>
            </p:nvSpPr>
            <p:spPr bwMode="auto">
              <a:xfrm>
                <a:off x="4283" y="1662"/>
                <a:ext cx="462" cy="473"/>
              </a:xfrm>
              <a:prstGeom prst="rect">
                <a:avLst/>
              </a:prstGeom>
              <a:solidFill>
                <a:srgbClr val="2DA55E"/>
              </a:solidFill>
              <a:ln w="9525">
                <a:solidFill>
                  <a:srgbClr val="A9D7AD"/>
                </a:solidFill>
                <a:miter lim="800000"/>
                <a:headEnd/>
                <a:tailEnd/>
              </a:ln>
            </p:spPr>
            <p:txBody>
              <a:bodyPr/>
              <a:lstStyle/>
              <a:p>
                <a:endParaRPr lang="en-US" sz="1400"/>
              </a:p>
            </p:txBody>
          </p:sp>
          <p:sp>
            <p:nvSpPr>
              <p:cNvPr id="110" name="Rectangle 40"/>
              <p:cNvSpPr>
                <a:spLocks noChangeArrowheads="1"/>
              </p:cNvSpPr>
              <p:nvPr/>
            </p:nvSpPr>
            <p:spPr bwMode="auto">
              <a:xfrm>
                <a:off x="4309" y="1736"/>
                <a:ext cx="414"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C67x+™</a:t>
                </a:r>
                <a:endParaRPr lang="en-US" sz="1400" dirty="0"/>
              </a:p>
            </p:txBody>
          </p:sp>
          <p:sp>
            <p:nvSpPr>
              <p:cNvPr id="111" name="Rectangle 41"/>
              <p:cNvSpPr>
                <a:spLocks noChangeArrowheads="1"/>
              </p:cNvSpPr>
              <p:nvPr/>
            </p:nvSpPr>
            <p:spPr bwMode="auto">
              <a:xfrm>
                <a:off x="4400" y="1837"/>
                <a:ext cx="202"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DSP</a:t>
                </a:r>
                <a:endParaRPr lang="en-US" sz="1400" dirty="0"/>
              </a:p>
            </p:txBody>
          </p:sp>
          <p:sp>
            <p:nvSpPr>
              <p:cNvPr id="112" name="Rectangle 42"/>
              <p:cNvSpPr>
                <a:spLocks noChangeArrowheads="1"/>
              </p:cNvSpPr>
              <p:nvPr/>
            </p:nvSpPr>
            <p:spPr bwMode="auto">
              <a:xfrm>
                <a:off x="4389" y="1938"/>
                <a:ext cx="228"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Core</a:t>
                </a:r>
                <a:endParaRPr lang="en-US" sz="1400" dirty="0"/>
              </a:p>
            </p:txBody>
          </p:sp>
          <p:sp>
            <p:nvSpPr>
              <p:cNvPr id="113" name="Rectangle 43"/>
              <p:cNvSpPr>
                <a:spLocks noChangeArrowheads="1"/>
              </p:cNvSpPr>
              <p:nvPr/>
            </p:nvSpPr>
            <p:spPr bwMode="auto">
              <a:xfrm>
                <a:off x="3658" y="1662"/>
                <a:ext cx="595" cy="473"/>
              </a:xfrm>
              <a:prstGeom prst="rect">
                <a:avLst/>
              </a:prstGeom>
              <a:solidFill>
                <a:srgbClr val="6D69A1"/>
              </a:solidFill>
              <a:ln w="9525" algn="ctr">
                <a:solidFill>
                  <a:srgbClr val="CABADE"/>
                </a:solidFill>
                <a:miter lim="800000"/>
                <a:headEnd/>
                <a:tailEnd/>
              </a:ln>
              <a:effectLst/>
            </p:spPr>
            <p:txBody>
              <a:bodyPr/>
              <a:lstStyle/>
              <a:p>
                <a:endParaRPr lang="en-US" sz="1400"/>
              </a:p>
            </p:txBody>
          </p:sp>
          <p:sp>
            <p:nvSpPr>
              <p:cNvPr id="114" name="Rectangle 44"/>
              <p:cNvSpPr>
                <a:spLocks noChangeArrowheads="1"/>
              </p:cNvSpPr>
              <p:nvPr/>
            </p:nvSpPr>
            <p:spPr bwMode="auto">
              <a:xfrm>
                <a:off x="3697" y="1725"/>
                <a:ext cx="560"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Instruction</a:t>
                </a:r>
                <a:endParaRPr lang="en-US" sz="1400" dirty="0"/>
              </a:p>
            </p:txBody>
          </p:sp>
          <p:sp>
            <p:nvSpPr>
              <p:cNvPr id="115" name="Rectangle 45"/>
              <p:cNvSpPr>
                <a:spLocks noChangeArrowheads="1"/>
              </p:cNvSpPr>
              <p:nvPr/>
            </p:nvSpPr>
            <p:spPr bwMode="auto">
              <a:xfrm>
                <a:off x="3803" y="1826"/>
                <a:ext cx="299"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Cache</a:t>
                </a:r>
                <a:endParaRPr lang="en-US" sz="1400" dirty="0"/>
              </a:p>
            </p:txBody>
          </p:sp>
          <p:sp>
            <p:nvSpPr>
              <p:cNvPr id="116" name="Rectangle 46"/>
              <p:cNvSpPr>
                <a:spLocks noChangeArrowheads="1"/>
              </p:cNvSpPr>
              <p:nvPr/>
            </p:nvSpPr>
            <p:spPr bwMode="auto">
              <a:xfrm>
                <a:off x="3713" y="1927"/>
                <a:ext cx="503"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32 </a:t>
                </a:r>
                <a:r>
                  <a:rPr lang="en-US" sz="1100" b="1" dirty="0" err="1">
                    <a:solidFill>
                      <a:srgbClr val="FFFFFF"/>
                    </a:solidFill>
                  </a:rPr>
                  <a:t>KBytes</a:t>
                </a:r>
                <a:endParaRPr lang="en-US" sz="1400" dirty="0"/>
              </a:p>
            </p:txBody>
          </p:sp>
          <p:sp>
            <p:nvSpPr>
              <p:cNvPr id="117" name="Rectangle 47"/>
              <p:cNvSpPr>
                <a:spLocks noChangeArrowheads="1"/>
              </p:cNvSpPr>
              <p:nvPr/>
            </p:nvSpPr>
            <p:spPr bwMode="auto">
              <a:xfrm>
                <a:off x="3166" y="1663"/>
                <a:ext cx="462" cy="381"/>
              </a:xfrm>
              <a:prstGeom prst="rect">
                <a:avLst/>
              </a:prstGeom>
              <a:solidFill>
                <a:srgbClr val="6D69A1"/>
              </a:solidFill>
              <a:ln w="9525" algn="ctr">
                <a:solidFill>
                  <a:srgbClr val="CABADE"/>
                </a:solidFill>
                <a:miter lim="800000"/>
                <a:headEnd/>
                <a:tailEnd/>
              </a:ln>
              <a:effectLst/>
            </p:spPr>
            <p:txBody>
              <a:bodyPr/>
              <a:lstStyle/>
              <a:p>
                <a:endParaRPr lang="en-US" sz="1400"/>
              </a:p>
            </p:txBody>
          </p:sp>
          <p:sp>
            <p:nvSpPr>
              <p:cNvPr id="118" name="Rectangle 48"/>
              <p:cNvSpPr>
                <a:spLocks noChangeArrowheads="1"/>
              </p:cNvSpPr>
              <p:nvPr/>
            </p:nvSpPr>
            <p:spPr bwMode="auto">
              <a:xfrm>
                <a:off x="3315" y="1693"/>
                <a:ext cx="191"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256</a:t>
                </a:r>
                <a:endParaRPr lang="en-US" sz="1400" dirty="0"/>
              </a:p>
            </p:txBody>
          </p:sp>
          <p:sp>
            <p:nvSpPr>
              <p:cNvPr id="119" name="Rectangle 49"/>
              <p:cNvSpPr>
                <a:spLocks noChangeArrowheads="1"/>
              </p:cNvSpPr>
              <p:nvPr/>
            </p:nvSpPr>
            <p:spPr bwMode="auto">
              <a:xfrm>
                <a:off x="3230" y="1793"/>
                <a:ext cx="345" cy="107"/>
              </a:xfrm>
              <a:prstGeom prst="rect">
                <a:avLst/>
              </a:prstGeom>
              <a:noFill/>
              <a:ln w="9525">
                <a:noFill/>
                <a:miter lim="800000"/>
                <a:headEnd/>
                <a:tailEnd/>
              </a:ln>
            </p:spPr>
            <p:txBody>
              <a:bodyPr wrap="none" lIns="0" tIns="0" rIns="0" bIns="0">
                <a:spAutoFit/>
              </a:bodyPr>
              <a:lstStyle/>
              <a:p>
                <a:pPr algn="l">
                  <a:buNone/>
                </a:pPr>
                <a:r>
                  <a:rPr lang="en-US" sz="1100" b="1" dirty="0" err="1">
                    <a:solidFill>
                      <a:srgbClr val="FFFFFF"/>
                    </a:solidFill>
                  </a:rPr>
                  <a:t>KBytes</a:t>
                </a:r>
                <a:endParaRPr lang="en-US" sz="1400" dirty="0"/>
              </a:p>
            </p:txBody>
          </p:sp>
          <p:sp>
            <p:nvSpPr>
              <p:cNvPr id="120" name="Rectangle 50"/>
              <p:cNvSpPr>
                <a:spLocks noChangeArrowheads="1"/>
              </p:cNvSpPr>
              <p:nvPr/>
            </p:nvSpPr>
            <p:spPr bwMode="auto">
              <a:xfrm>
                <a:off x="3256" y="1894"/>
                <a:ext cx="286"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SRAM</a:t>
                </a:r>
                <a:endParaRPr lang="en-US" sz="1400" dirty="0"/>
              </a:p>
            </p:txBody>
          </p:sp>
          <p:sp>
            <p:nvSpPr>
              <p:cNvPr id="121" name="Rectangle 51"/>
              <p:cNvSpPr>
                <a:spLocks noChangeArrowheads="1"/>
              </p:cNvSpPr>
              <p:nvPr/>
            </p:nvSpPr>
            <p:spPr bwMode="auto">
              <a:xfrm>
                <a:off x="3671" y="2196"/>
                <a:ext cx="1082" cy="233"/>
              </a:xfrm>
              <a:prstGeom prst="rect">
                <a:avLst/>
              </a:prstGeom>
              <a:solidFill>
                <a:srgbClr val="6D69A1"/>
              </a:solidFill>
              <a:ln w="9525">
                <a:solidFill>
                  <a:srgbClr val="CABADE"/>
                </a:solidFill>
                <a:miter lim="800000"/>
                <a:headEnd/>
                <a:tailEnd/>
              </a:ln>
            </p:spPr>
            <p:txBody>
              <a:bodyPr/>
              <a:lstStyle/>
              <a:p>
                <a:endParaRPr lang="en-US" sz="1400"/>
              </a:p>
            </p:txBody>
          </p:sp>
          <p:sp>
            <p:nvSpPr>
              <p:cNvPr id="122" name="Rectangle 52"/>
              <p:cNvSpPr>
                <a:spLocks noChangeArrowheads="1"/>
              </p:cNvSpPr>
              <p:nvPr/>
            </p:nvSpPr>
            <p:spPr bwMode="auto">
              <a:xfrm>
                <a:off x="3765" y="2243"/>
                <a:ext cx="927"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Memory Controller</a:t>
                </a:r>
                <a:endParaRPr lang="en-US" sz="1400" dirty="0"/>
              </a:p>
            </p:txBody>
          </p:sp>
          <p:sp>
            <p:nvSpPr>
              <p:cNvPr id="123" name="Rectangle 53"/>
              <p:cNvSpPr>
                <a:spLocks noChangeArrowheads="1"/>
              </p:cNvSpPr>
              <p:nvPr/>
            </p:nvSpPr>
            <p:spPr bwMode="auto">
              <a:xfrm>
                <a:off x="3166" y="2088"/>
                <a:ext cx="462" cy="339"/>
              </a:xfrm>
              <a:prstGeom prst="rect">
                <a:avLst/>
              </a:prstGeom>
              <a:solidFill>
                <a:srgbClr val="6D69A1"/>
              </a:solidFill>
              <a:ln w="9525" algn="ctr">
                <a:solidFill>
                  <a:srgbClr val="CABADE"/>
                </a:solidFill>
                <a:miter lim="800000"/>
                <a:headEnd/>
                <a:tailEnd/>
              </a:ln>
              <a:effectLst/>
            </p:spPr>
            <p:txBody>
              <a:bodyPr/>
              <a:lstStyle/>
              <a:p>
                <a:endParaRPr lang="en-US" sz="1400"/>
              </a:p>
            </p:txBody>
          </p:sp>
          <p:sp>
            <p:nvSpPr>
              <p:cNvPr id="124" name="Rectangle 54"/>
              <p:cNvSpPr>
                <a:spLocks noChangeArrowheads="1"/>
              </p:cNvSpPr>
              <p:nvPr/>
            </p:nvSpPr>
            <p:spPr bwMode="auto">
              <a:xfrm>
                <a:off x="3274" y="2136"/>
                <a:ext cx="260" cy="213"/>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384K</a:t>
                </a:r>
              </a:p>
              <a:p>
                <a:pPr algn="l">
                  <a:buNone/>
                </a:pPr>
                <a:r>
                  <a:rPr lang="en-US" sz="1100" b="1" dirty="0">
                    <a:solidFill>
                      <a:srgbClr val="FFFFFF"/>
                    </a:solidFill>
                  </a:rPr>
                  <a:t>ROM</a:t>
                </a:r>
                <a:endParaRPr lang="en-US" sz="1400" dirty="0"/>
              </a:p>
            </p:txBody>
          </p:sp>
        </p:grpSp>
        <p:sp>
          <p:nvSpPr>
            <p:cNvPr id="82" name="Line 55"/>
            <p:cNvSpPr>
              <a:spLocks noChangeShapeType="1"/>
            </p:cNvSpPr>
            <p:nvPr/>
          </p:nvSpPr>
          <p:spPr bwMode="auto">
            <a:xfrm rot="5400000" flipV="1">
              <a:off x="3645" y="2723"/>
              <a:ext cx="0" cy="294"/>
            </a:xfrm>
            <a:prstGeom prst="line">
              <a:avLst/>
            </a:prstGeom>
            <a:noFill/>
            <a:ln w="9525">
              <a:solidFill>
                <a:schemeClr val="tx1"/>
              </a:solidFill>
              <a:round/>
              <a:headEnd type="triangle" w="med" len="med"/>
              <a:tailEnd/>
            </a:ln>
            <a:effectLst/>
          </p:spPr>
          <p:txBody>
            <a:bodyPr>
              <a:spAutoFit/>
            </a:bodyPr>
            <a:lstStyle/>
            <a:p>
              <a:endParaRPr lang="en-US" sz="1400"/>
            </a:p>
          </p:txBody>
        </p:sp>
        <p:sp>
          <p:nvSpPr>
            <p:cNvPr id="83" name="Line 56"/>
            <p:cNvSpPr>
              <a:spLocks noChangeShapeType="1"/>
            </p:cNvSpPr>
            <p:nvPr/>
          </p:nvSpPr>
          <p:spPr bwMode="auto">
            <a:xfrm rot="5400000" flipV="1">
              <a:off x="3588" y="2657"/>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84" name="Rectangle 57"/>
            <p:cNvSpPr>
              <a:spLocks noChangeArrowheads="1"/>
            </p:cNvSpPr>
            <p:nvPr/>
          </p:nvSpPr>
          <p:spPr bwMode="auto">
            <a:xfrm>
              <a:off x="3121" y="2760"/>
              <a:ext cx="381" cy="174"/>
            </a:xfrm>
            <a:prstGeom prst="rect">
              <a:avLst/>
            </a:prstGeom>
            <a:solidFill>
              <a:srgbClr val="0091CE"/>
            </a:solidFill>
            <a:ln w="9525">
              <a:noFill/>
              <a:miter lim="800000"/>
              <a:headEnd/>
              <a:tailEnd/>
            </a:ln>
          </p:spPr>
          <p:txBody>
            <a:bodyPr/>
            <a:lstStyle/>
            <a:p>
              <a:endParaRPr lang="en-US" sz="1400"/>
            </a:p>
          </p:txBody>
        </p:sp>
        <p:sp>
          <p:nvSpPr>
            <p:cNvPr id="85" name="Rectangle 58"/>
            <p:cNvSpPr>
              <a:spLocks noChangeArrowheads="1"/>
            </p:cNvSpPr>
            <p:nvPr/>
          </p:nvSpPr>
          <p:spPr bwMode="auto">
            <a:xfrm>
              <a:off x="3227" y="2786"/>
              <a:ext cx="188"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HPI</a:t>
              </a:r>
              <a:endParaRPr lang="en-US" sz="1400" dirty="0"/>
            </a:p>
          </p:txBody>
        </p:sp>
        <p:sp>
          <p:nvSpPr>
            <p:cNvPr id="86" name="Rectangle 59"/>
            <p:cNvSpPr>
              <a:spLocks noChangeArrowheads="1"/>
            </p:cNvSpPr>
            <p:nvPr/>
          </p:nvSpPr>
          <p:spPr bwMode="auto">
            <a:xfrm>
              <a:off x="3739" y="2543"/>
              <a:ext cx="867" cy="359"/>
            </a:xfrm>
            <a:prstGeom prst="rect">
              <a:avLst/>
            </a:prstGeom>
            <a:solidFill>
              <a:srgbClr val="717D85"/>
            </a:solidFill>
            <a:ln w="9525">
              <a:noFill/>
              <a:miter lim="800000"/>
              <a:headEnd/>
              <a:tailEnd/>
            </a:ln>
          </p:spPr>
          <p:txBody>
            <a:bodyPr/>
            <a:lstStyle/>
            <a:p>
              <a:endParaRPr lang="en-US" sz="1400"/>
            </a:p>
          </p:txBody>
        </p:sp>
        <p:sp>
          <p:nvSpPr>
            <p:cNvPr id="87" name="Rectangle 60"/>
            <p:cNvSpPr>
              <a:spLocks noChangeArrowheads="1"/>
            </p:cNvSpPr>
            <p:nvPr/>
          </p:nvSpPr>
          <p:spPr bwMode="auto">
            <a:xfrm>
              <a:off x="4014" y="2665"/>
              <a:ext cx="337"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Switch</a:t>
              </a:r>
              <a:endParaRPr lang="en-US" sz="1400" dirty="0"/>
            </a:p>
          </p:txBody>
        </p:sp>
        <p:grpSp>
          <p:nvGrpSpPr>
            <p:cNvPr id="15" name="Group 61"/>
            <p:cNvGrpSpPr>
              <a:grpSpLocks/>
            </p:cNvGrpSpPr>
            <p:nvPr/>
          </p:nvGrpSpPr>
          <p:grpSpPr bwMode="auto">
            <a:xfrm>
              <a:off x="4890" y="1407"/>
              <a:ext cx="706" cy="1726"/>
              <a:chOff x="4890" y="1407"/>
              <a:chExt cx="706" cy="1726"/>
            </a:xfrm>
          </p:grpSpPr>
          <p:sp>
            <p:nvSpPr>
              <p:cNvPr id="90" name="Rectangle 62"/>
              <p:cNvSpPr>
                <a:spLocks noChangeArrowheads="1"/>
              </p:cNvSpPr>
              <p:nvPr/>
            </p:nvSpPr>
            <p:spPr bwMode="auto">
              <a:xfrm>
                <a:off x="4890" y="1407"/>
                <a:ext cx="706" cy="594"/>
              </a:xfrm>
              <a:prstGeom prst="rect">
                <a:avLst/>
              </a:prstGeom>
              <a:solidFill>
                <a:srgbClr val="0071B5"/>
              </a:solidFill>
              <a:ln w="9525">
                <a:noFill/>
                <a:miter lim="800000"/>
                <a:headEnd/>
                <a:tailEnd/>
              </a:ln>
            </p:spPr>
            <p:txBody>
              <a:bodyPr/>
              <a:lstStyle/>
              <a:p>
                <a:endParaRPr lang="en-US" sz="1400"/>
              </a:p>
            </p:txBody>
          </p:sp>
          <p:sp>
            <p:nvSpPr>
              <p:cNvPr id="91" name="Rectangle 63"/>
              <p:cNvSpPr>
                <a:spLocks noChangeArrowheads="1"/>
              </p:cNvSpPr>
              <p:nvPr/>
            </p:nvSpPr>
            <p:spPr bwMode="auto">
              <a:xfrm>
                <a:off x="4930" y="1447"/>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2" name="Rectangle 64"/>
              <p:cNvSpPr>
                <a:spLocks noChangeArrowheads="1"/>
              </p:cNvSpPr>
              <p:nvPr/>
            </p:nvSpPr>
            <p:spPr bwMode="auto">
              <a:xfrm>
                <a:off x="4931" y="1630"/>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3" name="Rectangle 65"/>
              <p:cNvSpPr>
                <a:spLocks noChangeArrowheads="1"/>
              </p:cNvSpPr>
              <p:nvPr/>
            </p:nvSpPr>
            <p:spPr bwMode="auto">
              <a:xfrm>
                <a:off x="4932" y="1810"/>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4" name="Rectangle 66"/>
              <p:cNvSpPr>
                <a:spLocks noChangeArrowheads="1"/>
              </p:cNvSpPr>
              <p:nvPr/>
            </p:nvSpPr>
            <p:spPr bwMode="auto">
              <a:xfrm>
                <a:off x="4932" y="2986"/>
                <a:ext cx="615" cy="147"/>
              </a:xfrm>
              <a:prstGeom prst="rect">
                <a:avLst/>
              </a:prstGeom>
              <a:solidFill>
                <a:srgbClr val="5D98D9"/>
              </a:solidFill>
              <a:ln w="9525">
                <a:noFill/>
                <a:miter lim="800000"/>
                <a:headEnd/>
                <a:tailEnd/>
              </a:ln>
            </p:spPr>
            <p:txBody>
              <a:bodyPr/>
              <a:lstStyle/>
              <a:p>
                <a:endParaRPr lang="en-US" sz="1400"/>
              </a:p>
            </p:txBody>
          </p:sp>
          <p:sp>
            <p:nvSpPr>
              <p:cNvPr id="95" name="Rectangle 67"/>
              <p:cNvSpPr>
                <a:spLocks noChangeArrowheads="1"/>
              </p:cNvSpPr>
              <p:nvPr/>
            </p:nvSpPr>
            <p:spPr bwMode="auto">
              <a:xfrm>
                <a:off x="4890" y="2049"/>
                <a:ext cx="706" cy="886"/>
              </a:xfrm>
              <a:prstGeom prst="rect">
                <a:avLst/>
              </a:prstGeom>
              <a:solidFill>
                <a:srgbClr val="0071B5"/>
              </a:solidFill>
              <a:ln w="9525">
                <a:noFill/>
                <a:miter lim="800000"/>
                <a:headEnd/>
                <a:tailEnd/>
              </a:ln>
            </p:spPr>
            <p:txBody>
              <a:bodyPr/>
              <a:lstStyle/>
              <a:p>
                <a:endParaRPr lang="en-US" sz="1400"/>
              </a:p>
            </p:txBody>
          </p:sp>
          <p:sp>
            <p:nvSpPr>
              <p:cNvPr id="96" name="Rectangle 68"/>
              <p:cNvSpPr>
                <a:spLocks noChangeArrowheads="1"/>
              </p:cNvSpPr>
              <p:nvPr/>
            </p:nvSpPr>
            <p:spPr bwMode="auto">
              <a:xfrm>
                <a:off x="4936" y="2734"/>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7" name="Rectangle 69"/>
              <p:cNvSpPr>
                <a:spLocks noChangeArrowheads="1"/>
              </p:cNvSpPr>
              <p:nvPr/>
            </p:nvSpPr>
            <p:spPr bwMode="auto">
              <a:xfrm>
                <a:off x="4938" y="2297"/>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8" name="Rectangle 70"/>
              <p:cNvSpPr>
                <a:spLocks noChangeArrowheads="1"/>
              </p:cNvSpPr>
              <p:nvPr/>
            </p:nvSpPr>
            <p:spPr bwMode="auto">
              <a:xfrm>
                <a:off x="4931" y="2109"/>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9" name="Rectangle 71"/>
              <p:cNvSpPr>
                <a:spLocks noChangeArrowheads="1"/>
              </p:cNvSpPr>
              <p:nvPr/>
            </p:nvSpPr>
            <p:spPr bwMode="auto">
              <a:xfrm>
                <a:off x="5034" y="2139"/>
                <a:ext cx="427" cy="107"/>
              </a:xfrm>
              <a:prstGeom prst="rect">
                <a:avLst/>
              </a:prstGeom>
              <a:noFill/>
              <a:ln w="9525">
                <a:noFill/>
                <a:miter lim="800000"/>
                <a:headEnd/>
                <a:tailEnd/>
              </a:ln>
            </p:spPr>
            <p:txBody>
              <a:bodyPr wrap="none" lIns="0" tIns="0" rIns="0" bIns="0">
                <a:spAutoFit/>
              </a:bodyPr>
              <a:lstStyle/>
              <a:p>
                <a:pPr algn="l">
                  <a:buNone/>
                </a:pPr>
                <a:r>
                  <a:rPr lang="en-US" sz="1100" b="1" dirty="0" err="1">
                    <a:solidFill>
                      <a:srgbClr val="FFFFFF"/>
                    </a:solidFill>
                  </a:rPr>
                  <a:t>McASP</a:t>
                </a:r>
                <a:r>
                  <a:rPr lang="en-US" sz="1100" b="1" dirty="0">
                    <a:solidFill>
                      <a:srgbClr val="FFFFFF"/>
                    </a:solidFill>
                  </a:rPr>
                  <a:t> 0</a:t>
                </a:r>
                <a:endParaRPr lang="en-US" sz="1400" dirty="0"/>
              </a:p>
            </p:txBody>
          </p:sp>
          <p:sp>
            <p:nvSpPr>
              <p:cNvPr id="100" name="Rectangle 72"/>
              <p:cNvSpPr>
                <a:spLocks noChangeArrowheads="1"/>
              </p:cNvSpPr>
              <p:nvPr/>
            </p:nvSpPr>
            <p:spPr bwMode="auto">
              <a:xfrm>
                <a:off x="5039" y="2309"/>
                <a:ext cx="427" cy="107"/>
              </a:xfrm>
              <a:prstGeom prst="rect">
                <a:avLst/>
              </a:prstGeom>
              <a:noFill/>
              <a:ln w="9525">
                <a:noFill/>
                <a:miter lim="800000"/>
                <a:headEnd/>
                <a:tailEnd/>
              </a:ln>
            </p:spPr>
            <p:txBody>
              <a:bodyPr wrap="none" lIns="0" tIns="0" rIns="0" bIns="0">
                <a:spAutoFit/>
              </a:bodyPr>
              <a:lstStyle/>
              <a:p>
                <a:pPr algn="l">
                  <a:buNone/>
                </a:pPr>
                <a:r>
                  <a:rPr lang="en-US" sz="1100" b="1" dirty="0" err="1">
                    <a:solidFill>
                      <a:srgbClr val="FFFFFF"/>
                    </a:solidFill>
                  </a:rPr>
                  <a:t>McASP</a:t>
                </a:r>
                <a:r>
                  <a:rPr lang="en-US" sz="1100" b="1" dirty="0">
                    <a:solidFill>
                      <a:srgbClr val="FFFFFF"/>
                    </a:solidFill>
                  </a:rPr>
                  <a:t> 1</a:t>
                </a:r>
                <a:endParaRPr lang="en-US" sz="1400" dirty="0"/>
              </a:p>
            </p:txBody>
          </p:sp>
          <p:sp>
            <p:nvSpPr>
              <p:cNvPr id="101" name="Rectangle 73"/>
              <p:cNvSpPr>
                <a:spLocks noChangeArrowheads="1"/>
              </p:cNvSpPr>
              <p:nvPr/>
            </p:nvSpPr>
            <p:spPr bwMode="auto">
              <a:xfrm>
                <a:off x="5129" y="2754"/>
                <a:ext cx="271"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SPI 1</a:t>
                </a:r>
                <a:endParaRPr lang="en-US" sz="1400" dirty="0"/>
              </a:p>
            </p:txBody>
          </p:sp>
          <p:sp>
            <p:nvSpPr>
              <p:cNvPr id="102" name="Rectangle 74"/>
              <p:cNvSpPr>
                <a:spLocks noChangeArrowheads="1"/>
              </p:cNvSpPr>
              <p:nvPr/>
            </p:nvSpPr>
            <p:spPr bwMode="auto">
              <a:xfrm>
                <a:off x="5012" y="2993"/>
                <a:ext cx="497"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RTI Timer</a:t>
                </a:r>
                <a:endParaRPr lang="en-US" sz="1400" dirty="0"/>
              </a:p>
            </p:txBody>
          </p:sp>
          <p:sp>
            <p:nvSpPr>
              <p:cNvPr id="103" name="Rectangle 75"/>
              <p:cNvSpPr>
                <a:spLocks noChangeArrowheads="1"/>
              </p:cNvSpPr>
              <p:nvPr/>
            </p:nvSpPr>
            <p:spPr bwMode="auto">
              <a:xfrm>
                <a:off x="5124" y="1470"/>
                <a:ext cx="271"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SPI 0</a:t>
                </a:r>
                <a:endParaRPr lang="en-US" sz="1400" dirty="0"/>
              </a:p>
            </p:txBody>
          </p:sp>
          <p:sp>
            <p:nvSpPr>
              <p:cNvPr id="104" name="Rectangle 76"/>
              <p:cNvSpPr>
                <a:spLocks noChangeArrowheads="1"/>
              </p:cNvSpPr>
              <p:nvPr/>
            </p:nvSpPr>
            <p:spPr bwMode="auto">
              <a:xfrm>
                <a:off x="5126" y="1651"/>
                <a:ext cx="249"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I</a:t>
                </a:r>
                <a:r>
                  <a:rPr lang="en-US" sz="1100" b="1" baseline="30000" dirty="0">
                    <a:solidFill>
                      <a:srgbClr val="FFFFFF"/>
                    </a:solidFill>
                  </a:rPr>
                  <a:t>2</a:t>
                </a:r>
                <a:r>
                  <a:rPr lang="en-US" sz="1100" b="1" dirty="0">
                    <a:solidFill>
                      <a:srgbClr val="FFFFFF"/>
                    </a:solidFill>
                  </a:rPr>
                  <a:t>C 0</a:t>
                </a:r>
                <a:endParaRPr lang="en-US" sz="1400" dirty="0"/>
              </a:p>
            </p:txBody>
          </p:sp>
          <p:sp>
            <p:nvSpPr>
              <p:cNvPr id="105" name="Rectangle 77"/>
              <p:cNvSpPr>
                <a:spLocks noChangeArrowheads="1"/>
              </p:cNvSpPr>
              <p:nvPr/>
            </p:nvSpPr>
            <p:spPr bwMode="auto">
              <a:xfrm>
                <a:off x="5131" y="1826"/>
                <a:ext cx="249"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I</a:t>
                </a:r>
                <a:r>
                  <a:rPr lang="en-US" sz="1100" b="1" baseline="30000" dirty="0">
                    <a:solidFill>
                      <a:srgbClr val="FFFFFF"/>
                    </a:solidFill>
                  </a:rPr>
                  <a:t>2</a:t>
                </a:r>
                <a:r>
                  <a:rPr lang="en-US" sz="1100" b="1" dirty="0">
                    <a:solidFill>
                      <a:srgbClr val="FFFFFF"/>
                    </a:solidFill>
                  </a:rPr>
                  <a:t>C 1</a:t>
                </a:r>
                <a:endParaRPr lang="en-US" sz="1400" dirty="0"/>
              </a:p>
            </p:txBody>
          </p:sp>
          <p:sp>
            <p:nvSpPr>
              <p:cNvPr id="106" name="Rectangle 78"/>
              <p:cNvSpPr>
                <a:spLocks noChangeArrowheads="1"/>
              </p:cNvSpPr>
              <p:nvPr/>
            </p:nvSpPr>
            <p:spPr bwMode="auto">
              <a:xfrm>
                <a:off x="4935" y="2492"/>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107" name="Rectangle 79"/>
              <p:cNvSpPr>
                <a:spLocks noChangeArrowheads="1"/>
              </p:cNvSpPr>
              <p:nvPr/>
            </p:nvSpPr>
            <p:spPr bwMode="auto">
              <a:xfrm>
                <a:off x="5036" y="2504"/>
                <a:ext cx="427" cy="107"/>
              </a:xfrm>
              <a:prstGeom prst="rect">
                <a:avLst/>
              </a:prstGeom>
              <a:noFill/>
              <a:ln w="9525">
                <a:noFill/>
                <a:miter lim="800000"/>
                <a:headEnd/>
                <a:tailEnd/>
              </a:ln>
            </p:spPr>
            <p:txBody>
              <a:bodyPr wrap="none" lIns="0" tIns="0" rIns="0" bIns="0">
                <a:spAutoFit/>
              </a:bodyPr>
              <a:lstStyle/>
              <a:p>
                <a:pPr algn="l">
                  <a:buNone/>
                </a:pPr>
                <a:r>
                  <a:rPr lang="en-US" sz="1100" b="1" dirty="0" err="1">
                    <a:solidFill>
                      <a:srgbClr val="FFFFFF"/>
                    </a:solidFill>
                  </a:rPr>
                  <a:t>McASP</a:t>
                </a:r>
                <a:r>
                  <a:rPr lang="en-US" sz="1100" b="1" dirty="0">
                    <a:solidFill>
                      <a:srgbClr val="FFFFFF"/>
                    </a:solidFill>
                  </a:rPr>
                  <a:t> 2</a:t>
                </a:r>
                <a:endParaRPr lang="en-US" sz="1400" dirty="0"/>
              </a:p>
            </p:txBody>
          </p:sp>
        </p:grpSp>
        <p:sp>
          <p:nvSpPr>
            <p:cNvPr id="89" name="Rectangle 80"/>
            <p:cNvSpPr>
              <a:spLocks noChangeArrowheads="1"/>
            </p:cNvSpPr>
            <p:nvPr/>
          </p:nvSpPr>
          <p:spPr bwMode="auto">
            <a:xfrm>
              <a:off x="4588" y="2410"/>
              <a:ext cx="232" cy="78"/>
            </a:xfrm>
            <a:prstGeom prst="rect">
              <a:avLst/>
            </a:prstGeom>
            <a:noFill/>
            <a:ln w="9525">
              <a:noFill/>
              <a:miter lim="800000"/>
              <a:headEnd/>
              <a:tailEnd/>
            </a:ln>
          </p:spPr>
          <p:txBody>
            <a:bodyPr wrap="none" lIns="0" tIns="0" rIns="0" bIns="0">
              <a:spAutoFit/>
            </a:bodyPr>
            <a:lstStyle/>
            <a:p>
              <a:pPr algn="l"/>
              <a:r>
                <a:rPr lang="en-US" sz="800" b="1">
                  <a:solidFill>
                    <a:srgbClr val="24211D"/>
                  </a:solidFill>
                </a:rPr>
                <a:t>Config</a:t>
              </a:r>
              <a:endParaRPr lang="en-US" sz="1400"/>
            </a:p>
          </p:txBody>
        </p:sp>
      </p:grpSp>
      <p:pic>
        <p:nvPicPr>
          <p:cNvPr id="139" name="Picture 2"/>
          <p:cNvPicPr>
            <a:picLocks noChangeAspect="1" noChangeArrowheads="1"/>
          </p:cNvPicPr>
          <p:nvPr/>
        </p:nvPicPr>
        <p:blipFill>
          <a:blip r:embed="rId2" cstate="screen"/>
          <a:srcRect/>
          <a:stretch>
            <a:fillRect/>
          </a:stretch>
        </p:blipFill>
        <p:spPr bwMode="auto">
          <a:xfrm>
            <a:off x="4657726" y="1905822"/>
            <a:ext cx="4133850" cy="621071"/>
          </a:xfrm>
          <a:prstGeom prst="rect">
            <a:avLst/>
          </a:prstGeom>
          <a:noFill/>
          <a:ln w="9525">
            <a:noFill/>
            <a:miter lim="800000"/>
            <a:headEnd/>
            <a:tailEnd/>
          </a:ln>
          <a:effectLst/>
        </p:spPr>
      </p:pic>
      <p:sp>
        <p:nvSpPr>
          <p:cNvPr id="140" name="Rectangle 139">
            <a:hlinkClick r:id="rId3" action="ppaction://hlinkpres?slideindex=1&amp;slidetitle="/>
          </p:cNvPr>
          <p:cNvSpPr/>
          <p:nvPr/>
        </p:nvSpPr>
        <p:spPr bwMode="auto">
          <a:xfrm>
            <a:off x="7678738" y="0"/>
            <a:ext cx="1465262" cy="382588"/>
          </a:xfrm>
          <a:prstGeom prst="rect">
            <a:avLst/>
          </a:prstGeom>
          <a:gradFill>
            <a:gsLst>
              <a:gs pos="0">
                <a:srgbClr val="000000"/>
              </a:gs>
              <a:gs pos="39999">
                <a:srgbClr val="0A128C"/>
              </a:gs>
              <a:gs pos="70000">
                <a:srgbClr val="181CC7"/>
              </a:gs>
              <a:gs pos="88000">
                <a:srgbClr val="7005D4"/>
              </a:gs>
              <a:gs pos="100000">
                <a:srgbClr val="8C3D91"/>
              </a:gs>
            </a:gsLst>
            <a:lin ang="16200000" scaled="0"/>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Development</a:t>
            </a:r>
          </a:p>
        </p:txBody>
      </p:sp>
      <p:pic>
        <p:nvPicPr>
          <p:cNvPr id="141"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p:cNvPicPr>
            <a:picLocks noChangeAspect="1" noChangeArrowheads="1"/>
          </p:cNvPicPr>
          <p:nvPr/>
        </p:nvPicPr>
        <p:blipFill>
          <a:blip r:embed="rId3" cstate="screen"/>
          <a:srcRect/>
          <a:stretch>
            <a:fillRect/>
          </a:stretch>
        </p:blipFill>
        <p:spPr bwMode="auto">
          <a:xfrm>
            <a:off x="5247012" y="3889371"/>
            <a:ext cx="3552330" cy="2269264"/>
          </a:xfrm>
          <a:prstGeom prst="rect">
            <a:avLst/>
          </a:prstGeom>
          <a:noFill/>
          <a:ln w="9525">
            <a:noFill/>
            <a:miter lim="800000"/>
            <a:headEnd/>
            <a:tailEnd/>
          </a:ln>
        </p:spPr>
      </p:pic>
      <p:sp>
        <p:nvSpPr>
          <p:cNvPr id="49154" name="Rectangle 14"/>
          <p:cNvSpPr>
            <a:spLocks noGrp="1" noChangeArrowheads="1"/>
          </p:cNvSpPr>
          <p:nvPr>
            <p:ph type="title"/>
          </p:nvPr>
        </p:nvSpPr>
        <p:spPr>
          <a:xfrm>
            <a:off x="242888" y="-4763"/>
            <a:ext cx="8667750" cy="671513"/>
          </a:xfrm>
        </p:spPr>
        <p:txBody>
          <a:bodyPr/>
          <a:lstStyle/>
          <a:p>
            <a:r>
              <a:rPr lang="en-US" sz="3200" dirty="0"/>
              <a:t>SMV512K32-S</a:t>
            </a:r>
            <a:r>
              <a:rPr lang="en-US" sz="3200" dirty="0">
                <a:solidFill>
                  <a:schemeClr val="tx2"/>
                </a:solidFill>
              </a:rPr>
              <a:t>P</a:t>
            </a:r>
            <a:br>
              <a:rPr lang="en-US" dirty="0"/>
            </a:br>
            <a:r>
              <a:rPr lang="en-US" sz="1800" dirty="0">
                <a:solidFill>
                  <a:schemeClr val="tx2"/>
                </a:solidFill>
                <a:latin typeface="TimesNewRomanPS-BoldMT"/>
              </a:rPr>
              <a:t> </a:t>
            </a:r>
            <a:r>
              <a:rPr lang="en-US" sz="1800" dirty="0"/>
              <a:t>16-Mbit Asynchronous SRAM</a:t>
            </a:r>
          </a:p>
        </p:txBody>
      </p:sp>
      <p:sp>
        <p:nvSpPr>
          <p:cNvPr id="16387" name="Text Box 15"/>
          <p:cNvSpPr txBox="1">
            <a:spLocks noChangeArrowheads="1"/>
          </p:cNvSpPr>
          <p:nvPr/>
        </p:nvSpPr>
        <p:spPr bwMode="auto">
          <a:xfrm>
            <a:off x="278781" y="4172348"/>
            <a:ext cx="3930650" cy="954107"/>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Orbital observation Systems (e.g. Satellite, S</a:t>
            </a:r>
            <a:r>
              <a:rPr lang="it-IT" altLang="ko-KR" sz="1400" dirty="0">
                <a:solidFill>
                  <a:srgbClr val="000000"/>
                </a:solidFill>
              </a:rPr>
              <a:t>huttles, Space Stations)</a:t>
            </a:r>
          </a:p>
          <a:p>
            <a:pPr marL="177800" indent="-177800">
              <a:buFontTx/>
              <a:buChar char="•"/>
              <a:defRPr/>
            </a:pPr>
            <a:r>
              <a:rPr lang="it-IT" altLang="ko-KR" sz="1400" dirty="0">
                <a:solidFill>
                  <a:srgbClr val="000000"/>
                </a:solidFill>
              </a:rPr>
              <a:t>Nuclear Facilities</a:t>
            </a:r>
          </a:p>
          <a:p>
            <a:pPr marL="177800" indent="-177800">
              <a:buFontTx/>
              <a:buChar char="•"/>
              <a:defRPr/>
            </a:pPr>
            <a:r>
              <a:rPr lang="it-IT" altLang="ko-KR" sz="1400" dirty="0">
                <a:solidFill>
                  <a:srgbClr val="000000"/>
                </a:solidFill>
              </a:rPr>
              <a:t>Geological Exploration</a:t>
            </a:r>
            <a:endParaRPr lang="en-US" sz="1400" dirty="0">
              <a:solidFill>
                <a:srgbClr val="000000"/>
              </a:solidFill>
            </a:endParaRPr>
          </a:p>
        </p:txBody>
      </p:sp>
      <p:sp>
        <p:nvSpPr>
          <p:cNvPr id="49156"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49157" name="Text Box 15"/>
          <p:cNvSpPr txBox="1">
            <a:spLocks noChangeArrowheads="1"/>
          </p:cNvSpPr>
          <p:nvPr/>
        </p:nvSpPr>
        <p:spPr bwMode="auto">
          <a:xfrm>
            <a:off x="261938" y="5405438"/>
            <a:ext cx="5487987" cy="1169987"/>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FF0000"/>
                </a:solidFill>
              </a:rPr>
              <a:t>TID = 300kRad(Si)</a:t>
            </a:r>
          </a:p>
          <a:p>
            <a:pPr marL="177800" indent="-177800">
              <a:buFontTx/>
              <a:buChar char="•"/>
            </a:pPr>
            <a:r>
              <a:rPr lang="en-US" sz="1400" dirty="0">
                <a:solidFill>
                  <a:srgbClr val="FF0000"/>
                </a:solidFill>
              </a:rPr>
              <a:t>SER &lt; 5</a:t>
            </a:r>
            <a:r>
              <a:rPr lang="en-US" altLang="ja-JP" sz="1400" dirty="0">
                <a:solidFill>
                  <a:srgbClr val="FF0000"/>
                </a:solidFill>
                <a:ea typeface="MS PGothic" charset="-128"/>
              </a:rPr>
              <a:t>e‐17 upsets/bit‐day</a:t>
            </a:r>
          </a:p>
          <a:p>
            <a:pPr marL="177800" indent="-177800">
              <a:buFontTx/>
              <a:buChar char="•"/>
            </a:pPr>
            <a:r>
              <a:rPr lang="en-US" altLang="ja-JP" sz="1400" dirty="0">
                <a:solidFill>
                  <a:srgbClr val="FF0000"/>
                </a:solidFill>
                <a:ea typeface="MS PGothic" charset="-128"/>
              </a:rPr>
              <a:t>Proton upset saturation cross section &lt; 3e‐16cm</a:t>
            </a:r>
            <a:r>
              <a:rPr lang="en-US" altLang="ja-JP" sz="1400" baseline="30000" dirty="0">
                <a:solidFill>
                  <a:srgbClr val="FF0000"/>
                </a:solidFill>
                <a:ea typeface="MS PGothic" charset="-128"/>
              </a:rPr>
              <a:t>2</a:t>
            </a:r>
            <a:r>
              <a:rPr lang="en-US" altLang="ja-JP" sz="1400" dirty="0">
                <a:solidFill>
                  <a:srgbClr val="FF0000"/>
                </a:solidFill>
                <a:ea typeface="MS PGothic" charset="-128"/>
              </a:rPr>
              <a:t>/bit</a:t>
            </a:r>
          </a:p>
          <a:p>
            <a:pPr marL="177800" indent="-177800">
              <a:buFontTx/>
              <a:buChar char="•"/>
            </a:pPr>
            <a:r>
              <a:rPr lang="en-US" altLang="ja-JP" sz="1400" dirty="0">
                <a:solidFill>
                  <a:srgbClr val="FF0000"/>
                </a:solidFill>
                <a:ea typeface="MS PGothic" charset="-128"/>
              </a:rPr>
              <a:t>Latch up immunity &gt; LET = 110 MeV‐cm</a:t>
            </a:r>
            <a:r>
              <a:rPr lang="en-US" altLang="ja-JP" sz="1400" baseline="30000" dirty="0">
                <a:solidFill>
                  <a:srgbClr val="FF0000"/>
                </a:solidFill>
                <a:ea typeface="MS PGothic" charset="-128"/>
              </a:rPr>
              <a:t>2</a:t>
            </a:r>
            <a:r>
              <a:rPr lang="en-US" altLang="ja-JP" sz="1400" dirty="0">
                <a:solidFill>
                  <a:srgbClr val="FF0000"/>
                </a:solidFill>
                <a:ea typeface="MS PGothic" charset="-128"/>
              </a:rPr>
              <a:t>/mg (T=125</a:t>
            </a:r>
            <a:r>
              <a:rPr lang="en-US" sz="1400" dirty="0">
                <a:solidFill>
                  <a:srgbClr val="FF0000"/>
                </a:solidFill>
              </a:rPr>
              <a:t>°</a:t>
            </a:r>
            <a:r>
              <a:rPr lang="en-US" altLang="ja-JP" sz="1400" dirty="0">
                <a:solidFill>
                  <a:srgbClr val="FF0000"/>
                </a:solidFill>
                <a:ea typeface="MS PGothic" charset="-128"/>
              </a:rPr>
              <a:t>C)</a:t>
            </a:r>
          </a:p>
          <a:p>
            <a:pPr marL="177800" indent="-177800">
              <a:buFontTx/>
              <a:buChar char="•"/>
            </a:pPr>
            <a:endParaRPr lang="en-US" sz="1400" dirty="0">
              <a:solidFill>
                <a:srgbClr val="000000"/>
              </a:solidFill>
            </a:endParaRPr>
          </a:p>
        </p:txBody>
      </p:sp>
      <p:sp>
        <p:nvSpPr>
          <p:cNvPr id="49158" name="WordArt 51"/>
          <p:cNvSpPr>
            <a:spLocks noChangeArrowheads="1" noChangeShapeType="1" noTextEdit="1"/>
          </p:cNvSpPr>
          <p:nvPr/>
        </p:nvSpPr>
        <p:spPr bwMode="auto">
          <a:xfrm>
            <a:off x="306388" y="5140325"/>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40" name="Text Box 6"/>
          <p:cNvSpPr txBox="1">
            <a:spLocks noChangeArrowheads="1"/>
          </p:cNvSpPr>
          <p:nvPr/>
        </p:nvSpPr>
        <p:spPr bwMode="auto">
          <a:xfrm>
            <a:off x="236538" y="1009667"/>
            <a:ext cx="4779962" cy="3108543"/>
          </a:xfrm>
          <a:prstGeom prst="rect">
            <a:avLst/>
          </a:prstGeom>
          <a:noFill/>
          <a:ln w="3175">
            <a:noFill/>
            <a:miter lim="800000"/>
            <a:headEnd/>
            <a:tailEnd/>
          </a:ln>
          <a:effectLst/>
        </p:spPr>
        <p:txBody>
          <a:bodyPr anchor="ctr">
            <a:spAutoFit/>
          </a:bodyPr>
          <a:lstStyle/>
          <a:p>
            <a:pPr marL="174625" indent="-174625" defTabSz="685800">
              <a:buSzPct val="120000"/>
              <a:buFontTx/>
              <a:buChar char="•"/>
              <a:tabLst>
                <a:tab pos="1714500" algn="ctr"/>
              </a:tabLst>
              <a:defRPr/>
            </a:pPr>
            <a:r>
              <a:rPr lang="en-US" altLang="ja-JP" sz="1400" dirty="0">
                <a:solidFill>
                  <a:srgbClr val="FF0000"/>
                </a:solidFill>
              </a:rPr>
              <a:t>HARDSIL™ Radiation Hardening Technology</a:t>
            </a:r>
          </a:p>
          <a:p>
            <a:pPr marL="174625" indent="-174625" defTabSz="685800">
              <a:buSzPct val="120000"/>
              <a:buFontTx/>
              <a:buChar char="•"/>
              <a:tabLst>
                <a:tab pos="1714500" algn="ctr"/>
              </a:tabLst>
              <a:defRPr/>
            </a:pPr>
            <a:r>
              <a:rPr lang="en-US" altLang="ja-JP" sz="1400" dirty="0"/>
              <a:t>512K Words by 32 bit Asynchronous 16Mb SRAM</a:t>
            </a:r>
          </a:p>
          <a:p>
            <a:pPr marL="174625" indent="-174625" defTabSz="685800">
              <a:buSzPct val="120000"/>
              <a:buFontTx/>
              <a:buChar char="•"/>
              <a:tabLst>
                <a:tab pos="1714500" algn="ctr"/>
              </a:tabLst>
              <a:defRPr/>
            </a:pPr>
            <a:r>
              <a:rPr lang="en-US" altLang="ja-JP" sz="1400" dirty="0"/>
              <a:t>2</a:t>
            </a:r>
            <a:r>
              <a:rPr lang="en-US" altLang="ko-KR" sz="1400" dirty="0"/>
              <a:t>0ns Read, 13.8ns Write Maximum Access Time</a:t>
            </a:r>
          </a:p>
          <a:p>
            <a:pPr marL="174625" indent="-174625" defTabSz="685800">
              <a:buSzPct val="120000"/>
              <a:buFontTx/>
              <a:buChar char="•"/>
              <a:tabLst>
                <a:tab pos="1714500" algn="ctr"/>
              </a:tabLst>
              <a:defRPr/>
            </a:pPr>
            <a:r>
              <a:rPr lang="en-US" altLang="ko-KR" sz="1400" b="1" i="1" dirty="0">
                <a:solidFill>
                  <a:srgbClr val="FF0000"/>
                </a:solidFill>
                <a:hlinkClick r:id="" action="ppaction://noaction"/>
              </a:rPr>
              <a:t>200</a:t>
            </a:r>
            <a:r>
              <a:rPr lang="el-GR" altLang="ko-KR" sz="1400" b="1" i="1" dirty="0">
                <a:solidFill>
                  <a:srgbClr val="FF0000"/>
                </a:solidFill>
                <a:hlinkClick r:id="" action="ppaction://noaction"/>
              </a:rPr>
              <a:t>μ</a:t>
            </a:r>
            <a:r>
              <a:rPr lang="en-US" altLang="ko-KR" sz="1400" b="1" i="1" dirty="0">
                <a:solidFill>
                  <a:srgbClr val="FF0000"/>
                </a:solidFill>
                <a:hlinkClick r:id="" action="ppaction://noaction"/>
              </a:rPr>
              <a:t>A (</a:t>
            </a:r>
            <a:r>
              <a:rPr lang="en-US" altLang="ko-KR" sz="1400" b="1" i="1" dirty="0" err="1">
                <a:solidFill>
                  <a:srgbClr val="FF0000"/>
                </a:solidFill>
                <a:hlinkClick r:id="" action="ppaction://noaction"/>
              </a:rPr>
              <a:t>Typ</a:t>
            </a:r>
            <a:r>
              <a:rPr lang="en-US" altLang="ko-KR" sz="1400" b="1" i="1" dirty="0">
                <a:solidFill>
                  <a:srgbClr val="FF0000"/>
                </a:solidFill>
                <a:hlinkClick r:id="" action="ppaction://noaction"/>
              </a:rPr>
              <a:t>)</a:t>
            </a:r>
            <a:r>
              <a:rPr lang="en-US" altLang="ko-KR" sz="1400" dirty="0">
                <a:solidFill>
                  <a:srgbClr val="FF0000"/>
                </a:solidFill>
                <a:hlinkClick r:id="" action="ppaction://noaction"/>
              </a:rPr>
              <a:t> </a:t>
            </a:r>
            <a:r>
              <a:rPr lang="en-US" altLang="ko-KR" sz="1400" dirty="0">
                <a:solidFill>
                  <a:srgbClr val="FF0000"/>
                </a:solidFill>
              </a:rPr>
              <a:t>Ultra low Standby Current (I</a:t>
            </a:r>
            <a:r>
              <a:rPr lang="en-US" altLang="ko-KR" sz="1400" baseline="-25000" dirty="0">
                <a:solidFill>
                  <a:srgbClr val="FF0000"/>
                </a:solidFill>
              </a:rPr>
              <a:t>SB</a:t>
            </a:r>
            <a:r>
              <a:rPr lang="en-US" altLang="ko-KR" sz="1400" dirty="0">
                <a:solidFill>
                  <a:srgbClr val="FF0000"/>
                </a:solidFill>
              </a:rPr>
              <a:t>)</a:t>
            </a:r>
          </a:p>
          <a:p>
            <a:pPr marL="174625" indent="-174625" defTabSz="685800">
              <a:buSzPct val="120000"/>
              <a:buFontTx/>
              <a:buChar char="•"/>
              <a:tabLst>
                <a:tab pos="1714500" algn="ctr"/>
              </a:tabLst>
              <a:defRPr/>
            </a:pPr>
            <a:r>
              <a:rPr lang="en-US" altLang="ko-KR" sz="1400" dirty="0"/>
              <a:t>Built-in Error Detection and Correction (EDAC)</a:t>
            </a:r>
          </a:p>
          <a:p>
            <a:pPr marL="174625" indent="-174625" defTabSz="685800">
              <a:buSzPct val="120000"/>
              <a:buFontTx/>
              <a:buChar char="•"/>
              <a:tabLst>
                <a:tab pos="1714500" algn="ctr"/>
              </a:tabLst>
              <a:defRPr/>
            </a:pPr>
            <a:r>
              <a:rPr lang="en-US" altLang="ko-KR" sz="1400" dirty="0"/>
              <a:t>Built-in Scrub Engine for autonomous correction (scrub frequency and delay are user defined)</a:t>
            </a:r>
          </a:p>
          <a:p>
            <a:pPr marL="174625" indent="-174625" defTabSz="685800">
              <a:buSzPct val="120000"/>
              <a:buFontTx/>
              <a:buChar char="•"/>
              <a:tabLst>
                <a:tab pos="1714500" algn="ctr"/>
              </a:tabLst>
              <a:defRPr/>
            </a:pPr>
            <a:r>
              <a:rPr lang="en-US" altLang="ko-KR" sz="1400" dirty="0"/>
              <a:t>CMOS compatible Input and Output levels</a:t>
            </a:r>
          </a:p>
          <a:p>
            <a:pPr marL="174625" indent="-174625" defTabSz="685800">
              <a:buSzPct val="120000"/>
              <a:buFontTx/>
              <a:buChar char="•"/>
              <a:tabLst>
                <a:tab pos="1714500" algn="ctr"/>
              </a:tabLst>
              <a:defRPr/>
            </a:pPr>
            <a:r>
              <a:rPr lang="en-US" altLang="ko-KR" sz="1400" dirty="0"/>
              <a:t>Three state bidirectional data bus</a:t>
            </a:r>
          </a:p>
          <a:p>
            <a:pPr marL="174625" indent="-174625" defTabSz="685800">
              <a:buSzPct val="120000"/>
              <a:buFontTx/>
              <a:buChar char="•"/>
              <a:tabLst>
                <a:tab pos="1714500" algn="ctr"/>
              </a:tabLst>
              <a:defRPr/>
            </a:pPr>
            <a:r>
              <a:rPr lang="en-US" altLang="ko-KR" sz="1400" dirty="0"/>
              <a:t>3.3V ±0.3V I/O &amp; 1.8 ±0.15V CORE</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indent="171450" defTabSz="685800">
              <a:buSzPct val="120000"/>
              <a:buFontTx/>
              <a:buChar char="•"/>
              <a:tabLst>
                <a:tab pos="1714500" algn="ctr"/>
              </a:tabLst>
              <a:defRPr/>
            </a:pPr>
            <a:r>
              <a:rPr lang="en-US" altLang="ja-JP" sz="1400" dirty="0"/>
              <a:t>Available in 76-pin Ceramic QFP Package</a:t>
            </a:r>
          </a:p>
          <a:p>
            <a:pPr indent="171450" defTabSz="685800">
              <a:buSzPct val="120000"/>
              <a:buFontTx/>
              <a:buChar char="•"/>
              <a:tabLst>
                <a:tab pos="1714500" algn="ctr"/>
              </a:tabLst>
              <a:defRPr/>
            </a:pPr>
            <a:r>
              <a:rPr lang="en-US" altLang="ja-JP" sz="1400" dirty="0"/>
              <a:t>Orderable through SMD: 5962-1123701VXC</a:t>
            </a:r>
          </a:p>
          <a:p>
            <a:pPr indent="171450" defTabSz="685800">
              <a:buSzPct val="120000"/>
              <a:buFontTx/>
              <a:buChar char="•"/>
              <a:tabLst>
                <a:tab pos="1714500" algn="ctr"/>
              </a:tabLst>
              <a:defRPr/>
            </a:pPr>
            <a:endParaRPr lang="en-US" altLang="ja-JP" sz="1400" dirty="0"/>
          </a:p>
        </p:txBody>
      </p:sp>
      <p:sp>
        <p:nvSpPr>
          <p:cNvPr id="49160" name="Rectangle 8"/>
          <p:cNvSpPr>
            <a:spLocks noChangeArrowheads="1"/>
          </p:cNvSpPr>
          <p:nvPr/>
        </p:nvSpPr>
        <p:spPr bwMode="auto">
          <a:xfrm>
            <a:off x="4808537" y="1054100"/>
            <a:ext cx="4190497" cy="2803525"/>
          </a:xfrm>
          <a:prstGeom prst="rect">
            <a:avLst/>
          </a:prstGeom>
          <a:noFill/>
          <a:ln w="9525">
            <a:noFill/>
            <a:miter lim="800000"/>
            <a:headEnd/>
            <a:tailEnd/>
          </a:ln>
        </p:spPr>
        <p:txBody>
          <a:bodyPr/>
          <a:lstStyle/>
          <a:p>
            <a:pPr marL="119063" indent="-119063">
              <a:spcBef>
                <a:spcPct val="20000"/>
              </a:spcBef>
              <a:buFontTx/>
              <a:buChar char="•"/>
            </a:pPr>
            <a:r>
              <a:rPr lang="en-US" altLang="ja-JP" sz="1400" dirty="0">
                <a:solidFill>
                  <a:srgbClr val="FF0000"/>
                </a:solidFill>
                <a:ea typeface="MS PGothic" charset="-128"/>
              </a:rPr>
              <a:t>Provides superior radiation performance with no SWAP (Size Weight And Power) tradeoffs </a:t>
            </a:r>
          </a:p>
          <a:p>
            <a:pPr marL="119063" indent="-119063">
              <a:spcBef>
                <a:spcPct val="20000"/>
              </a:spcBef>
              <a:buFontTx/>
              <a:buChar char="•"/>
            </a:pPr>
            <a:r>
              <a:rPr lang="en-US" altLang="ja-JP" sz="1400" dirty="0">
                <a:ea typeface="MS PGothic" charset="-128"/>
              </a:rPr>
              <a:t>F</a:t>
            </a:r>
            <a:r>
              <a:rPr lang="en-US" altLang="ja-JP" sz="1400" dirty="0"/>
              <a:t>unctionally compatible with Commercial SRAMs</a:t>
            </a:r>
            <a:endParaRPr lang="en-US" altLang="ja-JP" sz="1400" dirty="0">
              <a:ea typeface="MS PGothic" charset="-128"/>
            </a:endParaRPr>
          </a:p>
          <a:p>
            <a:pPr marL="119063" indent="-119063">
              <a:spcBef>
                <a:spcPct val="20000"/>
              </a:spcBef>
              <a:buFontTx/>
              <a:buChar char="•"/>
            </a:pPr>
            <a:r>
              <a:rPr lang="en-US" altLang="ja-JP" sz="1400" dirty="0">
                <a:solidFill>
                  <a:srgbClr val="FF0000"/>
                </a:solidFill>
                <a:ea typeface="MS PGothic" charset="-128"/>
              </a:rPr>
              <a:t>Enables industries lowest system-level power savings for space grade SRAMs</a:t>
            </a:r>
          </a:p>
          <a:p>
            <a:pPr marL="119063" indent="-119063">
              <a:spcBef>
                <a:spcPct val="20000"/>
              </a:spcBef>
              <a:buFontTx/>
              <a:buChar char="•"/>
            </a:pPr>
            <a:r>
              <a:rPr lang="en-US" altLang="ja-JP" sz="1400" dirty="0">
                <a:ea typeface="MS PGothic" charset="-128"/>
              </a:rPr>
              <a:t>EDAC and Scrub engine enables lowest architecture and power overhead for autonomous Soft-Error mitigation</a:t>
            </a:r>
          </a:p>
          <a:p>
            <a:pPr marL="119063" indent="-119063">
              <a:spcBef>
                <a:spcPct val="20000"/>
              </a:spcBef>
              <a:buFontTx/>
              <a:buChar char="•"/>
            </a:pPr>
            <a:r>
              <a:rPr lang="en-US" altLang="ja-JP" sz="1400" dirty="0">
                <a:ea typeface="MS PGothic" charset="-128"/>
              </a:rPr>
              <a:t>Radiation hardened Class V memory ensures reliability under harshest conditions</a:t>
            </a:r>
          </a:p>
        </p:txBody>
      </p:sp>
      <p:sp>
        <p:nvSpPr>
          <p:cNvPr id="49161" name="WordArt 51"/>
          <p:cNvSpPr>
            <a:spLocks noChangeArrowheads="1" noChangeShapeType="1" noTextEdit="1"/>
          </p:cNvSpPr>
          <p:nvPr/>
        </p:nvSpPr>
        <p:spPr bwMode="auto">
          <a:xfrm>
            <a:off x="301625" y="3877604"/>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49162"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pic>
        <p:nvPicPr>
          <p:cNvPr id="49164" name="Picture 2"/>
          <p:cNvPicPr>
            <a:picLocks noChangeAspect="1" noChangeArrowheads="1"/>
          </p:cNvPicPr>
          <p:nvPr/>
        </p:nvPicPr>
        <p:blipFill>
          <a:blip r:embed="rId4" cstate="screen"/>
          <a:srcRect/>
          <a:stretch>
            <a:fillRect/>
          </a:stretch>
        </p:blipFill>
        <p:spPr bwMode="auto">
          <a:xfrm>
            <a:off x="3880592" y="4289110"/>
            <a:ext cx="1243012" cy="1236662"/>
          </a:xfrm>
          <a:prstGeom prst="rect">
            <a:avLst/>
          </a:prstGeom>
          <a:noFill/>
          <a:ln w="9525">
            <a:noFill/>
            <a:miter lim="800000"/>
            <a:headEnd/>
            <a:tailEnd/>
          </a:ln>
        </p:spPr>
      </p:pic>
      <p:sp>
        <p:nvSpPr>
          <p:cNvPr id="13" name="Rectangle 12"/>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4"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 Sensor</a:t>
            </a:r>
          </a:p>
        </p:txBody>
      </p:sp>
      <p:sp>
        <p:nvSpPr>
          <p:cNvPr id="3" name="Content Placeholder 2"/>
          <p:cNvSpPr>
            <a:spLocks noGrp="1"/>
          </p:cNvSpPr>
          <p:nvPr>
            <p:ph idx="1"/>
          </p:nvPr>
        </p:nvSpPr>
        <p:spPr/>
        <p:txBody>
          <a:bodyPr/>
          <a:lstStyle/>
          <a:p>
            <a:r>
              <a:rPr lang="en-US" dirty="0"/>
              <a:t>It is a device that senses the direction to the Sun. They are also used to position solar arrays. </a:t>
            </a:r>
          </a:p>
          <a:p>
            <a:r>
              <a:rPr lang="en-US" dirty="0"/>
              <a:t>Sun sensors are basically required in spacecraft operations since most missions require solar power and have sun-sensitive equipment which needs protection against sunlight.</a:t>
            </a:r>
          </a:p>
          <a:p>
            <a:r>
              <a:rPr lang="en-US" dirty="0"/>
              <a:t>Goes in all satellites.</a:t>
            </a:r>
          </a:p>
          <a:p>
            <a:r>
              <a:rPr lang="en-US" dirty="0"/>
              <a:t>4-14 Sun sensors per satellite depending on the requirement.</a:t>
            </a:r>
          </a:p>
          <a:p>
            <a:pPr>
              <a:buNone/>
            </a:pPr>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6</a:t>
            </a:fld>
            <a:endParaRPr lang="en-US"/>
          </a:p>
        </p:txBody>
      </p:sp>
      <p:pic>
        <p:nvPicPr>
          <p:cNvPr id="5" name="Picture 1"/>
          <p:cNvPicPr>
            <a:picLocks noChangeAspect="1"/>
          </p:cNvPicPr>
          <p:nvPr/>
        </p:nvPicPr>
        <p:blipFill>
          <a:blip r:embed="rId2" cstate="screen"/>
          <a:srcRect/>
          <a:stretch>
            <a:fillRect/>
          </a:stretch>
        </p:blipFill>
        <p:spPr bwMode="auto">
          <a:xfrm>
            <a:off x="3238500" y="4098924"/>
            <a:ext cx="2727640" cy="186372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4"/>
          <p:cNvSpPr>
            <a:spLocks noGrp="1" noChangeArrowheads="1"/>
          </p:cNvSpPr>
          <p:nvPr>
            <p:ph type="title"/>
          </p:nvPr>
        </p:nvSpPr>
        <p:spPr>
          <a:xfrm>
            <a:off x="242888" y="-4763"/>
            <a:ext cx="8667750" cy="671513"/>
          </a:xfrm>
        </p:spPr>
        <p:txBody>
          <a:bodyPr/>
          <a:lstStyle/>
          <a:p>
            <a:pPr eaLnBrk="1" hangingPunct="1"/>
            <a:r>
              <a:rPr lang="en-US" sz="3200"/>
              <a:t>SN55LVDS31-SP</a:t>
            </a:r>
            <a:br>
              <a:rPr lang="en-US"/>
            </a:br>
            <a:r>
              <a:rPr lang="en-US" sz="1800">
                <a:solidFill>
                  <a:schemeClr val="tx2"/>
                </a:solidFill>
                <a:latin typeface="TimesNewRomanPS-BoldMT"/>
              </a:rPr>
              <a:t> </a:t>
            </a:r>
            <a:r>
              <a:rPr lang="en-US" sz="1800"/>
              <a:t>Quad LVDS Driver</a:t>
            </a:r>
          </a:p>
        </p:txBody>
      </p:sp>
      <p:sp>
        <p:nvSpPr>
          <p:cNvPr id="16387" name="Text Box 15"/>
          <p:cNvSpPr txBox="1">
            <a:spLocks noChangeArrowheads="1"/>
          </p:cNvSpPr>
          <p:nvPr/>
        </p:nvSpPr>
        <p:spPr bwMode="auto">
          <a:xfrm>
            <a:off x="257175" y="4438650"/>
            <a:ext cx="3930650" cy="749300"/>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Satellite</a:t>
            </a:r>
            <a:endParaRPr lang="en-US" altLang="ko-KR" sz="1400" dirty="0">
              <a:solidFill>
                <a:srgbClr val="000000"/>
              </a:solidFill>
            </a:endParaRPr>
          </a:p>
          <a:p>
            <a:pPr marL="177800" indent="-177800">
              <a:buFontTx/>
              <a:buChar char="•"/>
              <a:defRPr/>
            </a:pPr>
            <a:r>
              <a:rPr lang="en-US" altLang="ko-KR" sz="1400" dirty="0">
                <a:solidFill>
                  <a:srgbClr val="000000"/>
                </a:solidFill>
              </a:rPr>
              <a:t>R</a:t>
            </a:r>
            <a:r>
              <a:rPr lang="en-US" sz="1400" dirty="0">
                <a:solidFill>
                  <a:srgbClr val="000000"/>
                </a:solidFill>
              </a:rPr>
              <a:t>adar and Guidance Systems</a:t>
            </a:r>
          </a:p>
          <a:p>
            <a:pPr marL="123825" indent="-123825">
              <a:spcBef>
                <a:spcPct val="5000"/>
              </a:spcBef>
              <a:spcAft>
                <a:spcPct val="5000"/>
              </a:spcAft>
              <a:buFontTx/>
              <a:buChar char="•"/>
              <a:defRPr/>
            </a:pPr>
            <a:r>
              <a:rPr lang="en-US" sz="1400" dirty="0">
                <a:solidFill>
                  <a:srgbClr val="000000"/>
                </a:solidFill>
              </a:rPr>
              <a:t> Defense Electronics </a:t>
            </a:r>
          </a:p>
        </p:txBody>
      </p:sp>
      <p:sp>
        <p:nvSpPr>
          <p:cNvPr id="51204"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51205" name="Text Box 15"/>
          <p:cNvSpPr txBox="1">
            <a:spLocks noChangeArrowheads="1"/>
          </p:cNvSpPr>
          <p:nvPr/>
        </p:nvSpPr>
        <p:spPr bwMode="auto">
          <a:xfrm>
            <a:off x="261938" y="5770891"/>
            <a:ext cx="3930650"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sz="1400" dirty="0">
                <a:solidFill>
                  <a:srgbClr val="000000"/>
                </a:solidFill>
              </a:rPr>
              <a:t>SEL Immune to LET = 110MeV</a:t>
            </a:r>
          </a:p>
        </p:txBody>
      </p:sp>
      <p:sp>
        <p:nvSpPr>
          <p:cNvPr id="51206" name="WordArt 51"/>
          <p:cNvSpPr>
            <a:spLocks noChangeArrowheads="1" noChangeShapeType="1" noTextEdit="1"/>
          </p:cNvSpPr>
          <p:nvPr/>
        </p:nvSpPr>
        <p:spPr bwMode="auto">
          <a:xfrm>
            <a:off x="314204" y="5446224"/>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40" name="Text Box 6"/>
          <p:cNvSpPr txBox="1">
            <a:spLocks noChangeArrowheads="1"/>
          </p:cNvSpPr>
          <p:nvPr/>
        </p:nvSpPr>
        <p:spPr bwMode="auto">
          <a:xfrm>
            <a:off x="192088" y="1025525"/>
            <a:ext cx="4948237" cy="2676525"/>
          </a:xfrm>
          <a:prstGeom prst="rect">
            <a:avLst/>
          </a:prstGeom>
          <a:noFill/>
          <a:ln w="3175">
            <a:noFill/>
            <a:miter lim="800000"/>
            <a:headEnd/>
            <a:tailEnd/>
          </a:ln>
          <a:effectLst/>
        </p:spPr>
        <p:txBody>
          <a:bodyPr anchor="ctr">
            <a:spAutoFit/>
          </a:bodyPr>
          <a:lstStyle/>
          <a:p>
            <a:pPr marL="168275" indent="-168275" defTabSz="685800">
              <a:buSzPct val="120000"/>
              <a:buFontTx/>
              <a:buChar char="•"/>
              <a:tabLst>
                <a:tab pos="1714500" algn="ctr"/>
              </a:tabLst>
              <a:defRPr/>
            </a:pPr>
            <a:r>
              <a:rPr lang="en-US" altLang="ko-KR" sz="1400" dirty="0"/>
              <a:t>L</a:t>
            </a:r>
            <a:r>
              <a:rPr lang="en-US" altLang="ja-JP" sz="1400" dirty="0"/>
              <a:t>ow-Voltage Differential Signaling With Typical Output Voltage of 350 mV and 100W Load</a:t>
            </a:r>
          </a:p>
          <a:p>
            <a:pPr marL="168275" indent="-168275" defTabSz="685800">
              <a:buSzPct val="120000"/>
              <a:buFontTx/>
              <a:buChar char="•"/>
              <a:tabLst>
                <a:tab pos="1714500" algn="ctr"/>
              </a:tabLst>
              <a:defRPr/>
            </a:pPr>
            <a:r>
              <a:rPr lang="en-US" altLang="ja-JP" sz="1400" dirty="0"/>
              <a:t>500 psec Output Voltage Rise and Fall Times</a:t>
            </a:r>
          </a:p>
          <a:p>
            <a:pPr marL="168275" indent="-168275" defTabSz="685800">
              <a:buSzPct val="120000"/>
              <a:buFontTx/>
              <a:buChar char="•"/>
              <a:tabLst>
                <a:tab pos="1714500" algn="ctr"/>
              </a:tabLst>
              <a:defRPr/>
            </a:pPr>
            <a:r>
              <a:rPr lang="en-US" altLang="ja-JP" sz="1400" dirty="0"/>
              <a:t>Typical Propagation Delay Times of 1.7 nsec</a:t>
            </a:r>
          </a:p>
          <a:p>
            <a:pPr marL="168275" indent="-168275" defTabSz="685800">
              <a:buSzPct val="120000"/>
              <a:buFontTx/>
              <a:buChar char="•"/>
              <a:tabLst>
                <a:tab pos="1714500" algn="ctr"/>
              </a:tabLst>
              <a:defRPr/>
            </a:pPr>
            <a:r>
              <a:rPr lang="en-US" altLang="ja-JP" sz="1400" dirty="0"/>
              <a:t>Operate from a Single 3.3V Supply</a:t>
            </a:r>
          </a:p>
          <a:p>
            <a:pPr marL="168275" indent="-168275" defTabSz="685800">
              <a:buSzPct val="120000"/>
              <a:buFontTx/>
              <a:buChar char="•"/>
              <a:tabLst>
                <a:tab pos="1714500" algn="ctr"/>
              </a:tabLst>
              <a:defRPr/>
            </a:pPr>
            <a:r>
              <a:rPr lang="en-US" altLang="ja-JP" sz="1400" dirty="0"/>
              <a:t>25 mW Typical Power per Driver at 200 MHz</a:t>
            </a:r>
          </a:p>
          <a:p>
            <a:pPr marL="168275" indent="-168275" defTabSz="685800">
              <a:buSzPct val="120000"/>
              <a:buFontTx/>
              <a:buChar char="•"/>
              <a:tabLst>
                <a:tab pos="1714500" algn="ctr"/>
              </a:tabLst>
              <a:defRPr/>
            </a:pPr>
            <a:r>
              <a:rPr lang="en-US" altLang="ja-JP" sz="1400" dirty="0"/>
              <a:t>Driver at High Impedance when Disabled or V</a:t>
            </a:r>
            <a:r>
              <a:rPr lang="en-US" altLang="ja-JP" sz="1400" baseline="-25000" dirty="0"/>
              <a:t>CC</a:t>
            </a:r>
            <a:r>
              <a:rPr lang="en-US" altLang="ja-JP" sz="1400" dirty="0"/>
              <a:t>=0</a:t>
            </a:r>
          </a:p>
          <a:p>
            <a:pPr marL="168275" indent="-168275" defTabSz="685800">
              <a:buSzPct val="120000"/>
              <a:buFontTx/>
              <a:buChar char="•"/>
              <a:tabLst>
                <a:tab pos="1714500" algn="ctr"/>
              </a:tabLst>
              <a:defRPr/>
            </a:pPr>
            <a:r>
              <a:rPr lang="en-US" altLang="ja-JP" sz="1400" dirty="0"/>
              <a:t>Bus-Terminal ESD Protection Exceeds 8-kV</a:t>
            </a:r>
          </a:p>
          <a:p>
            <a:pPr marL="168275" indent="-168275" defTabSz="685800">
              <a:buSzPct val="120000"/>
              <a:buFontTx/>
              <a:buChar char="•"/>
              <a:tabLst>
                <a:tab pos="1714500" algn="ctr"/>
              </a:tabLst>
              <a:defRPr/>
            </a:pPr>
            <a:r>
              <a:rPr lang="en-US" altLang="ja-JP" sz="1400" dirty="0"/>
              <a:t>Low-Voltage TTL (LVTTL) Logic Input Levels</a:t>
            </a:r>
          </a:p>
          <a:p>
            <a:pPr marL="168275" indent="-168275" defTabSz="685800">
              <a:buSzPct val="120000"/>
              <a:buFontTx/>
              <a:buChar char="•"/>
              <a:tabLst>
                <a:tab pos="1714500" algn="ctr"/>
              </a:tabLst>
              <a:defRPr/>
            </a:pPr>
            <a:r>
              <a:rPr lang="en-US" altLang="ja-JP" sz="1400" dirty="0"/>
              <a:t>Pin Compatible With AM26LS31, </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indent="171450" defTabSz="685800">
              <a:buSzPct val="120000"/>
              <a:buFontTx/>
              <a:buChar char="•"/>
              <a:tabLst>
                <a:tab pos="1714500" algn="ctr"/>
              </a:tabLst>
              <a:defRPr/>
            </a:pPr>
            <a:r>
              <a:rPr lang="en-US" altLang="ja-JP" sz="1400" dirty="0"/>
              <a:t>Available in 16-pin Ceramic DFP (W) Package</a:t>
            </a:r>
          </a:p>
        </p:txBody>
      </p:sp>
      <p:sp>
        <p:nvSpPr>
          <p:cNvPr id="51208" name="Rectangle 8"/>
          <p:cNvSpPr>
            <a:spLocks noChangeArrowheads="1"/>
          </p:cNvSpPr>
          <p:nvPr/>
        </p:nvSpPr>
        <p:spPr bwMode="auto">
          <a:xfrm>
            <a:off x="4902200" y="1054100"/>
            <a:ext cx="4073525" cy="2803525"/>
          </a:xfrm>
          <a:prstGeom prst="rect">
            <a:avLst/>
          </a:prstGeom>
          <a:noFill/>
          <a:ln w="9525">
            <a:noFill/>
            <a:miter lim="800000"/>
            <a:headEnd/>
            <a:tailEnd/>
          </a:ln>
        </p:spPr>
        <p:txBody>
          <a:bodyPr/>
          <a:lstStyle/>
          <a:p>
            <a:pPr marL="119063" indent="-119063">
              <a:spcBef>
                <a:spcPct val="20000"/>
              </a:spcBef>
              <a:buFontTx/>
              <a:buChar char="•"/>
            </a:pPr>
            <a:r>
              <a:rPr lang="en-US" altLang="ja-JP" sz="1400">
                <a:ea typeface="MS PGothic" charset="-128"/>
              </a:rPr>
              <a:t>Designed for Use With Dual Differential Receiver SN55LVDS32-SP</a:t>
            </a:r>
          </a:p>
          <a:p>
            <a:pPr marL="119063" indent="-119063">
              <a:buSzPct val="120000"/>
              <a:buFontTx/>
              <a:buChar char="•"/>
            </a:pPr>
            <a:r>
              <a:rPr lang="en-US" altLang="ja-JP" sz="1400">
                <a:ea typeface="MS PGothic" charset="-128"/>
              </a:rPr>
              <a:t>QML-V Qualified for Space Applications per MIL-PRF-38535</a:t>
            </a:r>
          </a:p>
          <a:p>
            <a:pPr marL="119063" indent="-119063">
              <a:buSzPct val="120000"/>
              <a:buFontTx/>
              <a:buChar char="•"/>
            </a:pPr>
            <a:r>
              <a:rPr lang="en-US" altLang="ja-JP" sz="1400">
                <a:ea typeface="MS PGothic" charset="-128"/>
              </a:rPr>
              <a:t>Pin compatible and Interchangeable with Advanced Micro Device AM26LS31™</a:t>
            </a:r>
          </a:p>
          <a:p>
            <a:pPr marL="119063" indent="-119063">
              <a:spcBef>
                <a:spcPct val="20000"/>
              </a:spcBef>
              <a:buFontTx/>
              <a:buChar char="•"/>
            </a:pPr>
            <a:r>
              <a:rPr lang="en-US" altLang="ko-KR" sz="1400">
                <a:ea typeface="Gulim" charset="-127"/>
              </a:rPr>
              <a:t>Non ITAR</a:t>
            </a:r>
          </a:p>
          <a:p>
            <a:pPr marL="119063" indent="-119063">
              <a:spcBef>
                <a:spcPct val="20000"/>
              </a:spcBef>
              <a:buFontTx/>
              <a:buChar char="•"/>
            </a:pPr>
            <a:r>
              <a:rPr lang="en-US" altLang="ja-JP" sz="1400">
                <a:ea typeface="MS PGothic" charset="-128"/>
              </a:rPr>
              <a:t>Cold Sparing for Space and High Reliability Applications Requiring Redundancy</a:t>
            </a:r>
          </a:p>
          <a:p>
            <a:pPr marL="119063" indent="-119063">
              <a:spcBef>
                <a:spcPct val="20000"/>
              </a:spcBef>
              <a:buFontTx/>
              <a:buChar char="•"/>
            </a:pPr>
            <a:endParaRPr lang="en-US" altLang="ko-KR" sz="1400">
              <a:ea typeface="Gulim" charset="-127"/>
            </a:endParaRPr>
          </a:p>
        </p:txBody>
      </p:sp>
      <p:sp>
        <p:nvSpPr>
          <p:cNvPr id="51209"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51211"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pic>
        <p:nvPicPr>
          <p:cNvPr id="51212" name="Picture 1"/>
          <p:cNvPicPr>
            <a:picLocks noChangeAspect="1" noChangeArrowheads="1"/>
          </p:cNvPicPr>
          <p:nvPr/>
        </p:nvPicPr>
        <p:blipFill>
          <a:blip r:embed="rId3" cstate="screen"/>
          <a:srcRect/>
          <a:stretch>
            <a:fillRect/>
          </a:stretch>
        </p:blipFill>
        <p:spPr bwMode="auto">
          <a:xfrm>
            <a:off x="5318125" y="3465513"/>
            <a:ext cx="2974975" cy="2805112"/>
          </a:xfrm>
          <a:prstGeom prst="rect">
            <a:avLst/>
          </a:prstGeom>
          <a:noFill/>
          <a:ln w="9525">
            <a:noFill/>
            <a:miter lim="800000"/>
            <a:headEnd/>
            <a:tailEnd/>
          </a:ln>
        </p:spPr>
      </p:pic>
      <p:sp>
        <p:nvSpPr>
          <p:cNvPr id="13" name="Rectangle 12"/>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4"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4"/>
          <p:cNvSpPr>
            <a:spLocks noGrp="1" noChangeArrowheads="1"/>
          </p:cNvSpPr>
          <p:nvPr>
            <p:ph type="title"/>
          </p:nvPr>
        </p:nvSpPr>
        <p:spPr>
          <a:xfrm>
            <a:off x="242888" y="-4763"/>
            <a:ext cx="8667750" cy="671513"/>
          </a:xfrm>
        </p:spPr>
        <p:txBody>
          <a:bodyPr/>
          <a:lstStyle/>
          <a:p>
            <a:pPr eaLnBrk="1" hangingPunct="1"/>
            <a:r>
              <a:rPr lang="en-US" sz="3200"/>
              <a:t>SN55LVDS32-SP</a:t>
            </a:r>
            <a:br>
              <a:rPr lang="en-US"/>
            </a:br>
            <a:r>
              <a:rPr lang="en-US" sz="1800">
                <a:solidFill>
                  <a:schemeClr val="tx2"/>
                </a:solidFill>
                <a:latin typeface="TimesNewRomanPS-BoldMT"/>
              </a:rPr>
              <a:t> </a:t>
            </a:r>
            <a:r>
              <a:rPr lang="en-US" sz="1800"/>
              <a:t>Quad LVDS Receiver</a:t>
            </a:r>
          </a:p>
        </p:txBody>
      </p:sp>
      <p:sp>
        <p:nvSpPr>
          <p:cNvPr id="16387" name="Text Box 15"/>
          <p:cNvSpPr txBox="1">
            <a:spLocks noChangeArrowheads="1"/>
          </p:cNvSpPr>
          <p:nvPr/>
        </p:nvSpPr>
        <p:spPr bwMode="auto">
          <a:xfrm>
            <a:off x="257175" y="4438650"/>
            <a:ext cx="3930650" cy="749300"/>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Satellite</a:t>
            </a:r>
            <a:endParaRPr lang="en-US" altLang="ko-KR" sz="1400" dirty="0">
              <a:solidFill>
                <a:srgbClr val="000000"/>
              </a:solidFill>
            </a:endParaRPr>
          </a:p>
          <a:p>
            <a:pPr marL="177800" indent="-177800">
              <a:buFontTx/>
              <a:buChar char="•"/>
              <a:defRPr/>
            </a:pPr>
            <a:r>
              <a:rPr lang="en-US" altLang="ko-KR" sz="1400" dirty="0">
                <a:solidFill>
                  <a:srgbClr val="000000"/>
                </a:solidFill>
              </a:rPr>
              <a:t>R</a:t>
            </a:r>
            <a:r>
              <a:rPr lang="en-US" sz="1400" dirty="0">
                <a:solidFill>
                  <a:srgbClr val="000000"/>
                </a:solidFill>
              </a:rPr>
              <a:t>adar and Guidance Systems</a:t>
            </a:r>
          </a:p>
          <a:p>
            <a:pPr marL="123825" indent="-123825">
              <a:spcBef>
                <a:spcPct val="5000"/>
              </a:spcBef>
              <a:spcAft>
                <a:spcPct val="5000"/>
              </a:spcAft>
              <a:buFontTx/>
              <a:buChar char="•"/>
              <a:defRPr/>
            </a:pPr>
            <a:r>
              <a:rPr lang="en-US" sz="1400" dirty="0">
                <a:solidFill>
                  <a:srgbClr val="000000"/>
                </a:solidFill>
              </a:rPr>
              <a:t> Defense Electronics </a:t>
            </a:r>
          </a:p>
        </p:txBody>
      </p:sp>
      <p:sp>
        <p:nvSpPr>
          <p:cNvPr id="52228"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52229" name="Text Box 15"/>
          <p:cNvSpPr txBox="1">
            <a:spLocks noChangeArrowheads="1"/>
          </p:cNvSpPr>
          <p:nvPr/>
        </p:nvSpPr>
        <p:spPr bwMode="auto">
          <a:xfrm>
            <a:off x="261938" y="5770891"/>
            <a:ext cx="3930650"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sz="1400" dirty="0">
                <a:solidFill>
                  <a:srgbClr val="000000"/>
                </a:solidFill>
              </a:rPr>
              <a:t>SEL Immune to LET = 110MeV</a:t>
            </a:r>
          </a:p>
        </p:txBody>
      </p:sp>
      <p:sp>
        <p:nvSpPr>
          <p:cNvPr id="52230"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52231" name="Text Box 6"/>
          <p:cNvSpPr txBox="1">
            <a:spLocks noChangeArrowheads="1"/>
          </p:cNvSpPr>
          <p:nvPr/>
        </p:nvSpPr>
        <p:spPr bwMode="auto">
          <a:xfrm>
            <a:off x="192088" y="1047750"/>
            <a:ext cx="4948237" cy="2462213"/>
          </a:xfrm>
          <a:prstGeom prst="rect">
            <a:avLst/>
          </a:prstGeom>
          <a:noFill/>
          <a:ln w="3175">
            <a:noFill/>
            <a:miter lim="800000"/>
            <a:headEnd/>
            <a:tailEnd/>
          </a:ln>
        </p:spPr>
        <p:txBody>
          <a:bodyPr anchor="ctr">
            <a:spAutoFit/>
          </a:bodyPr>
          <a:lstStyle/>
          <a:p>
            <a:pPr marL="168275" indent="-168275" defTabSz="685800">
              <a:buSzPct val="120000"/>
              <a:buFontTx/>
              <a:buChar char="•"/>
              <a:tabLst>
                <a:tab pos="1714500" algn="ctr"/>
              </a:tabLst>
            </a:pPr>
            <a:r>
              <a:rPr lang="en-US" altLang="ko-KR" sz="1400">
                <a:ea typeface="Gulim" charset="-127"/>
              </a:rPr>
              <a:t>Designed for Signal Rates of up to 100 Mbps</a:t>
            </a:r>
          </a:p>
          <a:p>
            <a:pPr marL="168275" indent="-168275" defTabSz="685800">
              <a:buSzPct val="120000"/>
              <a:buFontTx/>
              <a:buChar char="•"/>
              <a:tabLst>
                <a:tab pos="1714500" algn="ctr"/>
              </a:tabLst>
            </a:pPr>
            <a:r>
              <a:rPr lang="en-US" altLang="ko-KR" sz="1400">
                <a:ea typeface="Gulim" charset="-127"/>
              </a:rPr>
              <a:t>Differential Input Thresholds ±100 mV Max</a:t>
            </a:r>
          </a:p>
          <a:p>
            <a:pPr marL="168275" indent="-168275" defTabSz="685800">
              <a:buSzPct val="120000"/>
              <a:buFontTx/>
              <a:buChar char="•"/>
              <a:tabLst>
                <a:tab pos="1714500" algn="ctr"/>
              </a:tabLst>
            </a:pPr>
            <a:r>
              <a:rPr lang="en-US" altLang="ko-KR" sz="1400">
                <a:ea typeface="Gulim" charset="-127"/>
              </a:rPr>
              <a:t>Typical Propagation Delay Time of 2.1 nsec</a:t>
            </a:r>
          </a:p>
          <a:p>
            <a:pPr marL="168275" indent="-168275" defTabSz="685800">
              <a:buSzPct val="120000"/>
              <a:buFontTx/>
              <a:buChar char="•"/>
              <a:tabLst>
                <a:tab pos="1714500" algn="ctr"/>
              </a:tabLst>
            </a:pPr>
            <a:r>
              <a:rPr lang="en-US" altLang="ko-KR" sz="1400">
                <a:ea typeface="Gulim" charset="-127"/>
              </a:rPr>
              <a:t>Power Dissipation 60 mW Typical Per Receiver at Maximum Data Rate</a:t>
            </a:r>
          </a:p>
          <a:p>
            <a:pPr marL="168275" indent="-168275" defTabSz="685800">
              <a:buSzPct val="120000"/>
              <a:buFontTx/>
              <a:buChar char="•"/>
              <a:tabLst>
                <a:tab pos="1714500" algn="ctr"/>
              </a:tabLst>
            </a:pPr>
            <a:r>
              <a:rPr lang="en-US" altLang="ko-KR" sz="1400">
                <a:ea typeface="Gulim" charset="-127"/>
              </a:rPr>
              <a:t>Open-Circuit Fail-Safe</a:t>
            </a:r>
            <a:endParaRPr lang="en-US" altLang="ja-JP" sz="1400">
              <a:ea typeface="MS PGothic" charset="-128"/>
            </a:endParaRPr>
          </a:p>
          <a:p>
            <a:pPr marL="168275" indent="-168275" defTabSz="685800">
              <a:buSzPct val="120000"/>
              <a:buFontTx/>
              <a:buChar char="•"/>
              <a:tabLst>
                <a:tab pos="1714500" algn="ctr"/>
              </a:tabLst>
            </a:pPr>
            <a:r>
              <a:rPr lang="en-US" altLang="ja-JP" sz="1400">
                <a:ea typeface="MS PGothic" charset="-128"/>
              </a:rPr>
              <a:t>Operate from a Single 3.3V Supply</a:t>
            </a:r>
          </a:p>
          <a:p>
            <a:pPr marL="168275" indent="-168275" defTabSz="685800">
              <a:buSzPct val="120000"/>
              <a:buFontTx/>
              <a:buChar char="•"/>
              <a:tabLst>
                <a:tab pos="1714500" algn="ctr"/>
              </a:tabLst>
            </a:pPr>
            <a:r>
              <a:rPr lang="en-US" altLang="ja-JP" sz="1400">
                <a:ea typeface="MS PGothic" charset="-128"/>
              </a:rPr>
              <a:t>Bus-Terminal ESD Protection Exceeds 8-kV</a:t>
            </a:r>
          </a:p>
          <a:p>
            <a:pPr marL="168275" indent="-168275" defTabSz="685800">
              <a:buSzPct val="120000"/>
              <a:buFontTx/>
              <a:buChar char="•"/>
              <a:tabLst>
                <a:tab pos="1714500" algn="ctr"/>
              </a:tabLst>
            </a:pPr>
            <a:r>
              <a:rPr lang="en-US" altLang="ja-JP" sz="1400">
                <a:ea typeface="MS PGothic" charset="-128"/>
              </a:rPr>
              <a:t>Low-Voltage TTL (LVTTL) Logic Output Levels</a:t>
            </a:r>
          </a:p>
          <a:p>
            <a:pPr marL="168275" indent="-168275" defTabSz="685800">
              <a:buSzPct val="120000"/>
              <a:buFontTx/>
              <a:buChar char="•"/>
              <a:tabLst>
                <a:tab pos="1714500" algn="ctr"/>
              </a:tabLst>
            </a:pPr>
            <a:r>
              <a:rPr lang="en-US" altLang="ko-KR" sz="1400">
                <a:ea typeface="Gulim" charset="-127"/>
              </a:rPr>
              <a:t>Temperature Range: -</a:t>
            </a:r>
            <a:r>
              <a:rPr lang="en-US" sz="1400"/>
              <a:t>55°C to +125°C</a:t>
            </a:r>
            <a:endParaRPr lang="en-US" altLang="ko-KR" sz="1400">
              <a:ea typeface="Gulim" charset="-127"/>
            </a:endParaRPr>
          </a:p>
          <a:p>
            <a:pPr marL="168275" indent="-168275" defTabSz="685800">
              <a:buSzPct val="120000"/>
              <a:buFontTx/>
              <a:buChar char="•"/>
              <a:tabLst>
                <a:tab pos="1714500" algn="ctr"/>
              </a:tabLst>
            </a:pPr>
            <a:r>
              <a:rPr lang="en-US" altLang="ja-JP" sz="1400">
                <a:ea typeface="MS PGothic" charset="-128"/>
              </a:rPr>
              <a:t>Available in 16-pin Ceramic DFP (W) Package</a:t>
            </a:r>
          </a:p>
        </p:txBody>
      </p:sp>
      <p:sp>
        <p:nvSpPr>
          <p:cNvPr id="52232" name="Rectangle 8"/>
          <p:cNvSpPr>
            <a:spLocks noChangeArrowheads="1"/>
          </p:cNvSpPr>
          <p:nvPr/>
        </p:nvSpPr>
        <p:spPr bwMode="auto">
          <a:xfrm>
            <a:off x="4808538" y="1054100"/>
            <a:ext cx="3886200" cy="2803525"/>
          </a:xfrm>
          <a:prstGeom prst="rect">
            <a:avLst/>
          </a:prstGeom>
          <a:noFill/>
          <a:ln w="9525">
            <a:noFill/>
            <a:miter lim="800000"/>
            <a:headEnd/>
            <a:tailEnd/>
          </a:ln>
        </p:spPr>
        <p:txBody>
          <a:bodyPr/>
          <a:lstStyle/>
          <a:p>
            <a:pPr marL="119063" indent="-119063">
              <a:spcBef>
                <a:spcPct val="20000"/>
              </a:spcBef>
              <a:buFontTx/>
              <a:buChar char="•"/>
            </a:pPr>
            <a:r>
              <a:rPr lang="en-US" altLang="ja-JP" sz="1400" dirty="0">
                <a:ea typeface="MS PGothic" charset="-128"/>
              </a:rPr>
              <a:t>Designed for Use With Dual Differential Receiver SN55LVDS32-SP</a:t>
            </a:r>
          </a:p>
          <a:p>
            <a:pPr marL="119063" indent="-119063">
              <a:spcBef>
                <a:spcPct val="20000"/>
              </a:spcBef>
              <a:buFontTx/>
              <a:buChar char="•"/>
            </a:pPr>
            <a:r>
              <a:rPr lang="en-US" altLang="ja-JP" sz="1400" dirty="0">
                <a:ea typeface="MS PGothic" charset="-128"/>
              </a:rPr>
              <a:t>QML-V Qualified for Space Applications per MIL-PRF-38535</a:t>
            </a:r>
          </a:p>
          <a:p>
            <a:pPr marL="119063" indent="-119063">
              <a:spcBef>
                <a:spcPct val="20000"/>
              </a:spcBef>
              <a:buFontTx/>
              <a:buChar char="•"/>
            </a:pPr>
            <a:r>
              <a:rPr lang="en-US" altLang="ja-JP" sz="1400" dirty="0">
                <a:ea typeface="MS PGothic" charset="-128"/>
              </a:rPr>
              <a:t>Pin compatible and Interchangeable with Advanced Micro Device AM26LS32™</a:t>
            </a:r>
          </a:p>
          <a:p>
            <a:pPr marL="119063" indent="-119063">
              <a:spcBef>
                <a:spcPct val="20000"/>
              </a:spcBef>
              <a:buFontTx/>
              <a:buChar char="•"/>
            </a:pPr>
            <a:r>
              <a:rPr lang="en-US" altLang="ko-KR" sz="1400" dirty="0">
                <a:ea typeface="Gulim" charset="-127"/>
              </a:rPr>
              <a:t>Non ITAR</a:t>
            </a:r>
          </a:p>
          <a:p>
            <a:pPr marL="119063" indent="-119063">
              <a:spcBef>
                <a:spcPct val="20000"/>
              </a:spcBef>
              <a:buFontTx/>
              <a:buChar char="•"/>
            </a:pPr>
            <a:r>
              <a:rPr lang="en-US" altLang="ja-JP" sz="1400" dirty="0">
                <a:ea typeface="MS PGothic" charset="-128"/>
              </a:rPr>
              <a:t>Cold Sparing for Space and High Reliability Applications Requiring Redundancy</a:t>
            </a:r>
          </a:p>
          <a:p>
            <a:pPr marL="119063" indent="-119063">
              <a:spcBef>
                <a:spcPct val="20000"/>
              </a:spcBef>
              <a:buFontTx/>
              <a:buChar char="•"/>
            </a:pPr>
            <a:endParaRPr lang="en-US" altLang="ko-KR" sz="1400" dirty="0">
              <a:ea typeface="Gulim" charset="-127"/>
            </a:endParaRPr>
          </a:p>
        </p:txBody>
      </p:sp>
      <p:sp>
        <p:nvSpPr>
          <p:cNvPr id="52233"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52235"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pic>
        <p:nvPicPr>
          <p:cNvPr id="52236" name="Picture 2"/>
          <p:cNvPicPr>
            <a:picLocks noChangeAspect="1" noChangeArrowheads="1"/>
          </p:cNvPicPr>
          <p:nvPr/>
        </p:nvPicPr>
        <p:blipFill>
          <a:blip r:embed="rId3" cstate="screen"/>
          <a:srcRect/>
          <a:stretch>
            <a:fillRect/>
          </a:stretch>
        </p:blipFill>
        <p:spPr bwMode="auto">
          <a:xfrm>
            <a:off x="6294438" y="3594100"/>
            <a:ext cx="1489075" cy="2687638"/>
          </a:xfrm>
          <a:prstGeom prst="rect">
            <a:avLst/>
          </a:prstGeom>
          <a:noFill/>
          <a:ln w="9525">
            <a:noFill/>
            <a:miter lim="800000"/>
            <a:headEnd/>
            <a:tailEnd/>
          </a:ln>
        </p:spPr>
      </p:pic>
      <p:sp>
        <p:nvSpPr>
          <p:cNvPr id="13" name="Rectangle 12"/>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4"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9" name="Text Box 11"/>
          <p:cNvSpPr txBox="1">
            <a:spLocks noChangeArrowheads="1"/>
          </p:cNvSpPr>
          <p:nvPr/>
        </p:nvSpPr>
        <p:spPr bwMode="auto">
          <a:xfrm>
            <a:off x="1139109" y="5957955"/>
            <a:ext cx="4419600" cy="584775"/>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charset="0"/>
              <a:buNone/>
            </a:pPr>
            <a:endParaRPr lang="en-US" sz="3200" dirty="0">
              <a:solidFill>
                <a:srgbClr val="000000"/>
              </a:solidFill>
            </a:endParaRPr>
          </a:p>
        </p:txBody>
      </p:sp>
      <p:sp>
        <p:nvSpPr>
          <p:cNvPr id="150551" name="Rectangle 23"/>
          <p:cNvSpPr>
            <a:spLocks noChangeArrowheads="1"/>
          </p:cNvSpPr>
          <p:nvPr/>
        </p:nvSpPr>
        <p:spPr bwMode="auto">
          <a:xfrm>
            <a:off x="256336" y="1027267"/>
            <a:ext cx="4569664" cy="2084388"/>
          </a:xfrm>
          <a:prstGeom prst="rect">
            <a:avLst/>
          </a:prstGeom>
          <a:noFill/>
          <a:ln w="25400">
            <a:noFill/>
            <a:miter lim="800000"/>
            <a:headEnd/>
            <a:tailEnd/>
          </a:ln>
          <a:effectLst/>
        </p:spPr>
        <p:txBody>
          <a:bodyPr lIns="92075" tIns="46038" rIns="92075" bIns="46038"/>
          <a:lstStyle/>
          <a:p>
            <a:pPr marL="168275" indent="-168275" defTabSz="685800">
              <a:buSzPct val="120000"/>
              <a:buFontTx/>
              <a:buChar char="•"/>
              <a:tabLst>
                <a:tab pos="1714500" algn="ctr"/>
              </a:tabLst>
              <a:defRPr/>
            </a:pPr>
            <a:r>
              <a:rPr lang="en-US" altLang="ja-JP" sz="1400" dirty="0">
                <a:ea typeface="MS PGothic" charset="-128"/>
              </a:rPr>
              <a:t>5V Supply</a:t>
            </a:r>
          </a:p>
          <a:p>
            <a:pPr marL="168275" indent="-168275" defTabSz="685800">
              <a:buSzPct val="120000"/>
              <a:buFontTx/>
              <a:buChar char="•"/>
              <a:tabLst>
                <a:tab pos="1714500" algn="ctr"/>
              </a:tabLst>
              <a:defRPr/>
            </a:pPr>
            <a:r>
              <a:rPr lang="en-US" altLang="ja-JP" sz="1400" dirty="0">
                <a:ea typeface="MS PGothic" charset="-128"/>
              </a:rPr>
              <a:t>Supply current only 25 </a:t>
            </a:r>
            <a:r>
              <a:rPr lang="en-US" altLang="ja-JP" sz="1400" dirty="0" err="1">
                <a:ea typeface="MS PGothic" charset="-128"/>
              </a:rPr>
              <a:t>mA</a:t>
            </a:r>
            <a:r>
              <a:rPr lang="en-US" altLang="ja-JP" sz="1400" dirty="0">
                <a:ea typeface="MS PGothic" charset="-128"/>
              </a:rPr>
              <a:t> in operation</a:t>
            </a:r>
          </a:p>
          <a:p>
            <a:pPr marL="168275" indent="-168275" defTabSz="685800">
              <a:buSzPct val="120000"/>
              <a:buFontTx/>
              <a:buChar char="•"/>
              <a:tabLst>
                <a:tab pos="1714500" algn="ctr"/>
              </a:tabLst>
              <a:defRPr/>
            </a:pPr>
            <a:r>
              <a:rPr lang="en-US" altLang="ja-JP" sz="1400" dirty="0">
                <a:ea typeface="MS PGothic" charset="-128"/>
              </a:rPr>
              <a:t>&gt;155.5 Mbps (77.7 MHz) switching rates </a:t>
            </a:r>
          </a:p>
          <a:p>
            <a:pPr marL="168275" indent="-168275" defTabSz="685800">
              <a:buSzPct val="120000"/>
              <a:buFontTx/>
              <a:buChar char="•"/>
              <a:tabLst>
                <a:tab pos="1714500" algn="ctr"/>
              </a:tabLst>
              <a:defRPr/>
            </a:pPr>
            <a:r>
              <a:rPr lang="en-US" altLang="ja-JP" sz="1400" dirty="0">
                <a:ea typeface="MS PGothic" charset="-128"/>
              </a:rPr>
              <a:t>High impedance LVDS outputs with power-off </a:t>
            </a:r>
          </a:p>
          <a:p>
            <a:pPr marL="168275" indent="-168275" defTabSz="685800">
              <a:buSzPct val="120000"/>
              <a:buFontTx/>
              <a:buChar char="•"/>
              <a:tabLst>
                <a:tab pos="1714500" algn="ctr"/>
              </a:tabLst>
              <a:defRPr/>
            </a:pPr>
            <a:r>
              <a:rPr lang="en-US" altLang="ja-JP" sz="1400" dirty="0">
                <a:ea typeface="MS PGothic" charset="-128"/>
              </a:rPr>
              <a:t>Fail-safe logic for floating inputs</a:t>
            </a:r>
          </a:p>
          <a:p>
            <a:pPr marL="168275" indent="-168275" defTabSz="685800">
              <a:buSzPct val="120000"/>
              <a:buFontTx/>
              <a:buChar char="•"/>
              <a:tabLst>
                <a:tab pos="1714500" algn="ctr"/>
              </a:tabLst>
              <a:defRPr/>
            </a:pPr>
            <a:r>
              <a:rPr lang="en-US" altLang="ja-JP" sz="1400" dirty="0">
                <a:ea typeface="MS PGothic" charset="-128"/>
              </a:rPr>
              <a:t>±350 mV differential signaling </a:t>
            </a:r>
          </a:p>
          <a:p>
            <a:pPr marL="168275" indent="-168275" defTabSz="685800">
              <a:buSzPct val="120000"/>
              <a:buFontTx/>
              <a:buChar char="•"/>
              <a:tabLst>
                <a:tab pos="1714500" algn="ctr"/>
              </a:tabLst>
              <a:defRPr/>
            </a:pPr>
            <a:r>
              <a:rPr lang="en-US" altLang="ja-JP" sz="1400" dirty="0">
                <a:ea typeface="MS PGothic" charset="-128"/>
              </a:rPr>
              <a:t>400 </a:t>
            </a:r>
            <a:r>
              <a:rPr lang="en-US" altLang="ja-JP" sz="1400" dirty="0" err="1">
                <a:ea typeface="MS PGothic" charset="-128"/>
              </a:rPr>
              <a:t>ps</a:t>
            </a:r>
            <a:r>
              <a:rPr lang="en-US" altLang="ja-JP" sz="1400" dirty="0">
                <a:ea typeface="MS PGothic" charset="-128"/>
              </a:rPr>
              <a:t> maximum differential skew (5V, 25°C) </a:t>
            </a:r>
          </a:p>
          <a:p>
            <a:pPr marL="168275" indent="-168275" defTabSz="685800">
              <a:buSzPct val="120000"/>
              <a:buFontTx/>
              <a:buChar char="•"/>
              <a:tabLst>
                <a:tab pos="1714500" algn="ctr"/>
              </a:tabLst>
              <a:defRPr/>
            </a:pPr>
            <a:r>
              <a:rPr lang="en-US" altLang="ja-JP" sz="1400" dirty="0">
                <a:ea typeface="MS PGothic" charset="-128"/>
              </a:rPr>
              <a:t>3.5 ns maximum propagation delay </a:t>
            </a:r>
          </a:p>
          <a:p>
            <a:pPr marL="168275" indent="-168275" defTabSz="685800">
              <a:buSzPct val="120000"/>
              <a:buFontTx/>
              <a:buChar char="•"/>
              <a:tabLst>
                <a:tab pos="1714500" algn="ctr"/>
              </a:tabLst>
              <a:defRPr/>
            </a:pPr>
            <a:r>
              <a:rPr lang="en-US" altLang="ja-JP" sz="1400" dirty="0">
                <a:ea typeface="MS PGothic" charset="-128"/>
              </a:rPr>
              <a:t>Conforms to ANSI/TIA/EIA-644 LVDS standard </a:t>
            </a:r>
          </a:p>
          <a:p>
            <a:pPr marL="168275" indent="-168275" defTabSz="685800">
              <a:buSzPct val="120000"/>
              <a:buFontTx/>
              <a:buChar char="•"/>
              <a:tabLst>
                <a:tab pos="1714500" algn="ctr"/>
              </a:tabLst>
              <a:defRPr/>
            </a:pPr>
            <a:r>
              <a:rPr lang="en-US" altLang="ja-JP" sz="1400" dirty="0">
                <a:ea typeface="MS PGothic" charset="-128"/>
              </a:rPr>
              <a:t>QMLV qualified</a:t>
            </a:r>
          </a:p>
          <a:p>
            <a:pPr marL="168275" indent="-168275" defTabSz="685800">
              <a:buSzPct val="120000"/>
              <a:buFontTx/>
              <a:buChar char="•"/>
              <a:tabLst>
                <a:tab pos="1714500" algn="ctr"/>
              </a:tabLst>
              <a:defRPr/>
            </a:pPr>
            <a:r>
              <a:rPr lang="en-US" altLang="ja-JP" sz="1400" dirty="0">
                <a:ea typeface="MS PGothic" charset="-128"/>
              </a:rPr>
              <a:t>Temperature Range</a:t>
            </a:r>
            <a:r>
              <a:rPr lang="en-US" sz="1400" dirty="0">
                <a:solidFill>
                  <a:srgbClr val="000000"/>
                </a:solidFill>
              </a:rPr>
              <a:t>: -55°C to +125°C</a:t>
            </a:r>
          </a:p>
          <a:p>
            <a:pPr marL="168275" indent="-168275" defTabSz="685800">
              <a:buSzPct val="120000"/>
              <a:buFontTx/>
              <a:buChar char="•"/>
              <a:tabLst>
                <a:tab pos="1714500" algn="ctr"/>
              </a:tabLst>
              <a:defRPr/>
            </a:pPr>
            <a:r>
              <a:rPr lang="en-US" sz="1400" dirty="0">
                <a:solidFill>
                  <a:srgbClr val="000000"/>
                </a:solidFill>
              </a:rPr>
              <a:t>Available in 16-pin </a:t>
            </a:r>
            <a:r>
              <a:rPr lang="en-US" sz="1400" dirty="0" err="1">
                <a:solidFill>
                  <a:srgbClr val="000000"/>
                </a:solidFill>
              </a:rPr>
              <a:t>Cermaic</a:t>
            </a:r>
            <a:r>
              <a:rPr lang="en-US" sz="1400" dirty="0">
                <a:solidFill>
                  <a:srgbClr val="000000"/>
                </a:solidFill>
              </a:rPr>
              <a:t> </a:t>
            </a:r>
            <a:r>
              <a:rPr lang="en-US" sz="1400" dirty="0" err="1">
                <a:solidFill>
                  <a:srgbClr val="000000"/>
                </a:solidFill>
              </a:rPr>
              <a:t>Flatpack</a:t>
            </a:r>
            <a:r>
              <a:rPr lang="en-US" sz="1400" dirty="0">
                <a:solidFill>
                  <a:srgbClr val="000000"/>
                </a:solidFill>
              </a:rPr>
              <a:t> and SOIC</a:t>
            </a:r>
          </a:p>
        </p:txBody>
      </p:sp>
      <p:sp>
        <p:nvSpPr>
          <p:cNvPr id="150552" name="Rectangle 24"/>
          <p:cNvSpPr>
            <a:spLocks noChangeArrowheads="1"/>
          </p:cNvSpPr>
          <p:nvPr/>
        </p:nvSpPr>
        <p:spPr bwMode="auto">
          <a:xfrm>
            <a:off x="4776788" y="1039789"/>
            <a:ext cx="4418012" cy="2362200"/>
          </a:xfrm>
          <a:prstGeom prst="rect">
            <a:avLst/>
          </a:prstGeom>
          <a:noFill/>
          <a:ln w="25400">
            <a:noFill/>
            <a:miter lim="800000"/>
            <a:headEnd/>
            <a:tailEnd/>
          </a:ln>
          <a:effectLst/>
        </p:spPr>
        <p:txBody>
          <a:bodyPr lIns="92075" tIns="46038" rIns="92075" bIns="46038"/>
          <a:lstStyle/>
          <a:p>
            <a:pPr marL="168275" indent="-168275" defTabSz="685800">
              <a:buSzPct val="120000"/>
              <a:buFontTx/>
              <a:buChar char="•"/>
              <a:tabLst>
                <a:tab pos="1714500" algn="ctr"/>
              </a:tabLst>
              <a:defRPr/>
            </a:pPr>
            <a:r>
              <a:rPr lang="en-US" altLang="ja-JP" sz="1400" dirty="0">
                <a:ea typeface="MS PGothic" charset="-128"/>
              </a:rPr>
              <a:t>High impedance LVDS outputs and fail-safe logic for cold sparing</a:t>
            </a:r>
          </a:p>
          <a:p>
            <a:pPr marL="168275" indent="-168275" defTabSz="685800">
              <a:buSzPct val="120000"/>
              <a:buFontTx/>
              <a:buChar char="•"/>
              <a:tabLst>
                <a:tab pos="1714500" algn="ctr"/>
              </a:tabLst>
              <a:defRPr/>
            </a:pPr>
            <a:r>
              <a:rPr lang="en-US" altLang="ja-JP" sz="1400" dirty="0">
                <a:ea typeface="MS PGothic" charset="-128"/>
              </a:rPr>
              <a:t>Ultra low power consumption</a:t>
            </a:r>
          </a:p>
          <a:p>
            <a:pPr marL="168275" indent="-168275" defTabSz="685800">
              <a:buSzPct val="120000"/>
              <a:buFontTx/>
              <a:buChar char="•"/>
              <a:tabLst>
                <a:tab pos="1714500" algn="ctr"/>
              </a:tabLst>
              <a:defRPr/>
            </a:pPr>
            <a:r>
              <a:rPr lang="en-US" altLang="ja-JP" sz="1400" dirty="0">
                <a:ea typeface="MS PGothic" charset="-128"/>
              </a:rPr>
              <a:t>Radiation (RHA) and Space (QMLV) qualified</a:t>
            </a:r>
          </a:p>
          <a:p>
            <a:pPr marL="168275" indent="-168275" defTabSz="685800">
              <a:buSzPct val="120000"/>
              <a:buFontTx/>
              <a:buChar char="•"/>
              <a:tabLst>
                <a:tab pos="1714500" algn="ctr"/>
              </a:tabLst>
              <a:defRPr/>
            </a:pPr>
            <a:r>
              <a:rPr lang="en-US" altLang="ja-JP" sz="1400" dirty="0">
                <a:ea typeface="MS PGothic" charset="-128"/>
              </a:rPr>
              <a:t>SMD Orderable as 5962R9583301VxA</a:t>
            </a:r>
          </a:p>
        </p:txBody>
      </p:sp>
      <p:sp>
        <p:nvSpPr>
          <p:cNvPr id="150555" name="Rectangle 27"/>
          <p:cNvSpPr>
            <a:spLocks noChangeArrowheads="1"/>
          </p:cNvSpPr>
          <p:nvPr/>
        </p:nvSpPr>
        <p:spPr bwMode="auto">
          <a:xfrm>
            <a:off x="342900" y="-215900"/>
            <a:ext cx="8458200" cy="1189038"/>
          </a:xfrm>
          <a:prstGeom prst="rect">
            <a:avLst/>
          </a:prstGeom>
          <a:noFill/>
          <a:ln w="9525">
            <a:noFill/>
            <a:miter lim="800000"/>
            <a:headEnd/>
            <a:tailEnd/>
          </a:ln>
          <a:effectLst/>
        </p:spPr>
        <p:txBody>
          <a:bodyPr anchor="ctr"/>
          <a:lstStyle/>
          <a:p>
            <a:pPr fontAlgn="base">
              <a:lnSpc>
                <a:spcPct val="85000"/>
              </a:lnSpc>
              <a:spcBef>
                <a:spcPct val="0"/>
              </a:spcBef>
              <a:spcAft>
                <a:spcPct val="0"/>
              </a:spcAft>
            </a:pPr>
            <a:r>
              <a:rPr lang="en-US" sz="3200" b="1" dirty="0">
                <a:solidFill>
                  <a:srgbClr val="FF0000"/>
                </a:solidFill>
                <a:latin typeface="+mj-lt"/>
                <a:ea typeface="+mj-ea"/>
                <a:cs typeface="+mj-cs"/>
              </a:rPr>
              <a:t>DS90C031QML</a:t>
            </a:r>
            <a:br>
              <a:rPr lang="en-US" sz="3600" b="1" dirty="0">
                <a:solidFill>
                  <a:srgbClr val="FF0000"/>
                </a:solidFill>
              </a:rPr>
            </a:br>
            <a:r>
              <a:rPr lang="en-US" b="1" dirty="0">
                <a:solidFill>
                  <a:srgbClr val="FF0000"/>
                </a:solidFill>
                <a:latin typeface="+mj-lt"/>
                <a:ea typeface="+mj-ea"/>
                <a:cs typeface="+mj-cs"/>
              </a:rPr>
              <a:t>LVDS Quad CMOS Differential Line Driver </a:t>
            </a:r>
          </a:p>
        </p:txBody>
      </p:sp>
      <p:pic>
        <p:nvPicPr>
          <p:cNvPr id="61" name="Picture 2"/>
          <p:cNvPicPr>
            <a:picLocks noChangeAspect="1" noChangeArrowheads="1"/>
          </p:cNvPicPr>
          <p:nvPr/>
        </p:nvPicPr>
        <p:blipFill>
          <a:blip r:embed="rId3" cstate="screen"/>
          <a:srcRect/>
          <a:stretch>
            <a:fillRect/>
          </a:stretch>
        </p:blipFill>
        <p:spPr bwMode="auto">
          <a:xfrm>
            <a:off x="5245316" y="3326147"/>
            <a:ext cx="3198040" cy="2906029"/>
          </a:xfrm>
          <a:prstGeom prst="rect">
            <a:avLst/>
          </a:prstGeom>
          <a:noFill/>
          <a:ln w="9525">
            <a:noFill/>
            <a:miter lim="800000"/>
            <a:headEnd/>
            <a:tailEnd/>
          </a:ln>
          <a:effectLst/>
        </p:spPr>
      </p:pic>
      <p:sp>
        <p:nvSpPr>
          <p:cNvPr id="11" name="Text Box 15"/>
          <p:cNvSpPr txBox="1">
            <a:spLocks noChangeArrowheads="1"/>
          </p:cNvSpPr>
          <p:nvPr/>
        </p:nvSpPr>
        <p:spPr bwMode="auto">
          <a:xfrm>
            <a:off x="257175" y="4740374"/>
            <a:ext cx="3930650" cy="307777"/>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Internal Satellite Communication </a:t>
            </a:r>
          </a:p>
        </p:txBody>
      </p:sp>
      <p:sp>
        <p:nvSpPr>
          <p:cNvPr id="15" name="WordArt 51"/>
          <p:cNvSpPr>
            <a:spLocks noChangeArrowheads="1" noChangeShapeType="1" noTextEdit="1"/>
          </p:cNvSpPr>
          <p:nvPr/>
        </p:nvSpPr>
        <p:spPr bwMode="auto">
          <a:xfrm>
            <a:off x="301625" y="4413250"/>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8" name="Picture 17"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sp>
        <p:nvSpPr>
          <p:cNvPr id="19"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0" name="WordArt 51"/>
          <p:cNvSpPr>
            <a:spLocks noChangeArrowheads="1" noChangeShapeType="1" noTextEdit="1"/>
          </p:cNvSpPr>
          <p:nvPr/>
        </p:nvSpPr>
        <p:spPr bwMode="auto">
          <a:xfrm>
            <a:off x="306388" y="55546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21" name="Text Box 15"/>
          <p:cNvSpPr txBox="1">
            <a:spLocks noChangeArrowheads="1"/>
          </p:cNvSpPr>
          <p:nvPr/>
        </p:nvSpPr>
        <p:spPr bwMode="auto">
          <a:xfrm>
            <a:off x="261938" y="5815341"/>
            <a:ext cx="4551362" cy="523220"/>
          </a:xfrm>
          <a:prstGeom prst="rect">
            <a:avLst/>
          </a:prstGeom>
          <a:noFill/>
          <a:ln w="3175">
            <a:noFill/>
            <a:miter lim="800000"/>
            <a:headEnd/>
            <a:tailEnd/>
          </a:ln>
        </p:spPr>
        <p:txBody>
          <a:bodyPr wrap="square"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altLang="ja-JP" sz="1400" dirty="0">
                <a:ea typeface="MS PGothic" charset="-128"/>
              </a:rPr>
              <a:t>SEL and SEFI Immune &gt; 100MeV-cm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pic>
        <p:nvPicPr>
          <p:cNvPr id="22"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9" name="Text Box 11"/>
          <p:cNvSpPr txBox="1">
            <a:spLocks noChangeArrowheads="1"/>
          </p:cNvSpPr>
          <p:nvPr/>
        </p:nvSpPr>
        <p:spPr bwMode="auto">
          <a:xfrm>
            <a:off x="1139109" y="5957955"/>
            <a:ext cx="4419600" cy="584775"/>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charset="0"/>
              <a:buNone/>
            </a:pPr>
            <a:endParaRPr lang="en-US" sz="3200" dirty="0">
              <a:solidFill>
                <a:srgbClr val="000000"/>
              </a:solidFill>
            </a:endParaRPr>
          </a:p>
        </p:txBody>
      </p:sp>
      <p:sp>
        <p:nvSpPr>
          <p:cNvPr id="150551" name="Rectangle 23"/>
          <p:cNvSpPr>
            <a:spLocks noChangeArrowheads="1"/>
          </p:cNvSpPr>
          <p:nvPr/>
        </p:nvSpPr>
        <p:spPr bwMode="auto">
          <a:xfrm>
            <a:off x="246062" y="1042964"/>
            <a:ext cx="4592638" cy="2084388"/>
          </a:xfrm>
          <a:prstGeom prst="rect">
            <a:avLst/>
          </a:prstGeom>
          <a:noFill/>
          <a:ln w="25400">
            <a:noFill/>
            <a:miter lim="800000"/>
            <a:headEnd/>
            <a:tailEnd/>
          </a:ln>
          <a:effectLst/>
        </p:spPr>
        <p:txBody>
          <a:bodyPr lIns="92075" tIns="46038" rIns="92075" bIns="46038"/>
          <a:lstStyle/>
          <a:p>
            <a:pPr marL="168275" indent="-168275" defTabSz="685800">
              <a:buSzPct val="120000"/>
              <a:buFontTx/>
              <a:buChar char="•"/>
              <a:tabLst>
                <a:tab pos="1714500" algn="ctr"/>
              </a:tabLst>
              <a:defRPr/>
            </a:pPr>
            <a:r>
              <a:rPr lang="en-US" altLang="ja-JP" sz="1400" dirty="0">
                <a:ea typeface="MS PGothic" charset="-128"/>
              </a:rPr>
              <a:t>5V Supply</a:t>
            </a:r>
          </a:p>
          <a:p>
            <a:pPr marL="168275" indent="-168275" defTabSz="685800">
              <a:buSzPct val="120000"/>
              <a:buFontTx/>
              <a:buChar char="•"/>
              <a:tabLst>
                <a:tab pos="1714500" algn="ctr"/>
              </a:tabLst>
              <a:defRPr/>
            </a:pPr>
            <a:r>
              <a:rPr lang="en-US" altLang="ja-JP" sz="1400" dirty="0">
                <a:ea typeface="MS PGothic" charset="-128"/>
              </a:rPr>
              <a:t>No load supply current only 11 </a:t>
            </a:r>
            <a:r>
              <a:rPr lang="en-US" altLang="ja-JP" sz="1400" dirty="0" err="1">
                <a:ea typeface="MS PGothic" charset="-128"/>
              </a:rPr>
              <a:t>mA</a:t>
            </a:r>
            <a:r>
              <a:rPr lang="en-US" altLang="ja-JP" sz="1400" dirty="0">
                <a:ea typeface="MS PGothic" charset="-128"/>
              </a:rPr>
              <a:t> </a:t>
            </a:r>
          </a:p>
          <a:p>
            <a:pPr marL="168275" indent="-168275" defTabSz="685800">
              <a:buSzPct val="120000"/>
              <a:buFontTx/>
              <a:buChar char="•"/>
              <a:tabLst>
                <a:tab pos="1714500" algn="ctr"/>
              </a:tabLst>
              <a:defRPr/>
            </a:pPr>
            <a:r>
              <a:rPr lang="en-US" altLang="ja-JP" sz="1400" dirty="0">
                <a:ea typeface="MS PGothic" charset="-128"/>
              </a:rPr>
              <a:t>&gt;155.5 Mbps (77.7 MHz) switching rates </a:t>
            </a:r>
          </a:p>
          <a:p>
            <a:pPr marL="168275" indent="-168275" defTabSz="685800">
              <a:buSzPct val="120000"/>
              <a:buFontTx/>
              <a:buChar char="•"/>
              <a:tabLst>
                <a:tab pos="1714500" algn="ctr"/>
              </a:tabLst>
              <a:defRPr/>
            </a:pPr>
            <a:r>
              <a:rPr lang="en-US" altLang="ja-JP" sz="1400" dirty="0">
                <a:ea typeface="MS PGothic" charset="-128"/>
              </a:rPr>
              <a:t>High impedance LVDS inputs with power-off </a:t>
            </a:r>
          </a:p>
          <a:p>
            <a:pPr marL="168275" indent="-168275" defTabSz="685800">
              <a:buSzPct val="120000"/>
              <a:buFontTx/>
              <a:buChar char="•"/>
              <a:tabLst>
                <a:tab pos="1714500" algn="ctr"/>
              </a:tabLst>
              <a:defRPr/>
            </a:pPr>
            <a:r>
              <a:rPr lang="en-US" altLang="ja-JP" sz="1400" dirty="0">
                <a:ea typeface="MS PGothic" charset="-128"/>
              </a:rPr>
              <a:t>Supports OPEN and terminated input failsafe</a:t>
            </a:r>
          </a:p>
          <a:p>
            <a:pPr marL="168275" indent="-168275" defTabSz="685800">
              <a:buSzPct val="120000"/>
              <a:buFontTx/>
              <a:buChar char="•"/>
              <a:tabLst>
                <a:tab pos="1714500" algn="ctr"/>
              </a:tabLst>
              <a:defRPr/>
            </a:pPr>
            <a:r>
              <a:rPr lang="en-US" altLang="ja-JP" sz="1400" dirty="0">
                <a:ea typeface="MS PGothic" charset="-128"/>
              </a:rPr>
              <a:t>Accepts small swing (350 mV) differential signal levels </a:t>
            </a:r>
          </a:p>
          <a:p>
            <a:pPr marL="168275" indent="-168275" defTabSz="685800">
              <a:buSzPct val="120000"/>
              <a:buFontTx/>
              <a:buChar char="•"/>
              <a:tabLst>
                <a:tab pos="1714500" algn="ctr"/>
              </a:tabLst>
              <a:defRPr/>
            </a:pPr>
            <a:r>
              <a:rPr lang="en-US" altLang="ja-JP" sz="1400" dirty="0">
                <a:ea typeface="MS PGothic" charset="-128"/>
              </a:rPr>
              <a:t>600 </a:t>
            </a:r>
            <a:r>
              <a:rPr lang="en-US" altLang="ja-JP" sz="1400" dirty="0" err="1">
                <a:ea typeface="MS PGothic" charset="-128"/>
              </a:rPr>
              <a:t>ps</a:t>
            </a:r>
            <a:r>
              <a:rPr lang="en-US" altLang="ja-JP" sz="1400" dirty="0">
                <a:ea typeface="MS PGothic" charset="-128"/>
              </a:rPr>
              <a:t> maximum differential skew (5V, 25°C)</a:t>
            </a:r>
          </a:p>
          <a:p>
            <a:pPr marL="168275" indent="-168275" defTabSz="685800">
              <a:buSzPct val="120000"/>
              <a:buFontTx/>
              <a:buChar char="•"/>
              <a:tabLst>
                <a:tab pos="1714500" algn="ctr"/>
              </a:tabLst>
              <a:defRPr/>
            </a:pPr>
            <a:r>
              <a:rPr lang="en-US" altLang="ja-JP" sz="1400" dirty="0">
                <a:ea typeface="MS PGothic" charset="-128"/>
              </a:rPr>
              <a:t>Conforms to IEEE 1596.3 SCI LVDS standard </a:t>
            </a:r>
          </a:p>
          <a:p>
            <a:pPr marL="168275" indent="-168275" defTabSz="685800">
              <a:buSzPct val="120000"/>
              <a:buFontTx/>
              <a:buChar char="•"/>
              <a:tabLst>
                <a:tab pos="1714500" algn="ctr"/>
              </a:tabLst>
              <a:defRPr/>
            </a:pPr>
            <a:r>
              <a:rPr lang="en-US" altLang="ja-JP" sz="1400" dirty="0">
                <a:ea typeface="MS PGothic" charset="-128"/>
              </a:rPr>
              <a:t>QMLV qualified</a:t>
            </a:r>
          </a:p>
          <a:p>
            <a:pPr marL="168275" indent="-168275" defTabSz="685800">
              <a:buSzPct val="120000"/>
              <a:buFontTx/>
              <a:buChar char="•"/>
              <a:tabLst>
                <a:tab pos="1714500" algn="ctr"/>
              </a:tabLst>
              <a:defRPr/>
            </a:pPr>
            <a:r>
              <a:rPr lang="en-US" altLang="ja-JP" sz="1400" dirty="0">
                <a:ea typeface="MS PGothic" charset="-128"/>
              </a:rPr>
              <a:t>Temperature </a:t>
            </a:r>
            <a:r>
              <a:rPr lang="en-US" sz="1400" dirty="0">
                <a:solidFill>
                  <a:srgbClr val="000000"/>
                </a:solidFill>
              </a:rPr>
              <a:t>Range: -55°C to +125°C</a:t>
            </a:r>
          </a:p>
          <a:p>
            <a:pPr marL="168275" indent="-168275" defTabSz="685800">
              <a:buSzPct val="120000"/>
              <a:buFontTx/>
              <a:buChar char="•"/>
              <a:tabLst>
                <a:tab pos="1714500" algn="ctr"/>
              </a:tabLst>
              <a:defRPr/>
            </a:pPr>
            <a:r>
              <a:rPr lang="en-US" sz="1400" dirty="0">
                <a:solidFill>
                  <a:srgbClr val="000000"/>
                </a:solidFill>
              </a:rPr>
              <a:t>Available in 16-pin </a:t>
            </a:r>
            <a:r>
              <a:rPr lang="en-US" sz="1400" dirty="0" err="1">
                <a:solidFill>
                  <a:srgbClr val="000000"/>
                </a:solidFill>
              </a:rPr>
              <a:t>Cermaic</a:t>
            </a:r>
            <a:r>
              <a:rPr lang="en-US" sz="1400" dirty="0">
                <a:solidFill>
                  <a:srgbClr val="000000"/>
                </a:solidFill>
              </a:rPr>
              <a:t> </a:t>
            </a:r>
            <a:r>
              <a:rPr lang="en-US" sz="1400" dirty="0" err="1">
                <a:solidFill>
                  <a:srgbClr val="000000"/>
                </a:solidFill>
              </a:rPr>
              <a:t>Flatpack</a:t>
            </a:r>
            <a:r>
              <a:rPr lang="en-US" sz="1400" dirty="0">
                <a:solidFill>
                  <a:srgbClr val="000000"/>
                </a:solidFill>
              </a:rPr>
              <a:t> and SOIC</a:t>
            </a:r>
          </a:p>
          <a:p>
            <a:pPr marL="168275" indent="-168275" defTabSz="685800">
              <a:buSzPct val="120000"/>
              <a:tabLst>
                <a:tab pos="1714500" algn="ctr"/>
              </a:tabLst>
              <a:defRPr/>
            </a:pPr>
            <a:endParaRPr lang="en-US" sz="1400" dirty="0">
              <a:solidFill>
                <a:srgbClr val="000000"/>
              </a:solidFill>
            </a:endParaRPr>
          </a:p>
        </p:txBody>
      </p:sp>
      <p:sp>
        <p:nvSpPr>
          <p:cNvPr id="150552" name="Rectangle 24"/>
          <p:cNvSpPr>
            <a:spLocks noChangeArrowheads="1"/>
          </p:cNvSpPr>
          <p:nvPr/>
        </p:nvSpPr>
        <p:spPr bwMode="auto">
          <a:xfrm>
            <a:off x="4776788" y="1039789"/>
            <a:ext cx="4418012" cy="2362200"/>
          </a:xfrm>
          <a:prstGeom prst="rect">
            <a:avLst/>
          </a:prstGeom>
          <a:noFill/>
          <a:ln w="25400">
            <a:noFill/>
            <a:miter lim="800000"/>
            <a:headEnd/>
            <a:tailEnd/>
          </a:ln>
          <a:effectLst/>
        </p:spPr>
        <p:txBody>
          <a:bodyPr lIns="92075" tIns="46038" rIns="92075" bIns="46038"/>
          <a:lstStyle/>
          <a:p>
            <a:pPr marL="168275" indent="-168275" defTabSz="685800">
              <a:buSzPct val="120000"/>
              <a:buFontTx/>
              <a:buChar char="•"/>
              <a:tabLst>
                <a:tab pos="1714500" algn="ctr"/>
              </a:tabLst>
              <a:defRPr/>
            </a:pPr>
            <a:r>
              <a:rPr lang="en-US" altLang="ja-JP" sz="1400" dirty="0">
                <a:ea typeface="MS PGothic" charset="-128"/>
              </a:rPr>
              <a:t>High impedance LVDS inputs and fail-safe support for cold sparing</a:t>
            </a:r>
          </a:p>
          <a:p>
            <a:pPr marL="168275" indent="-168275" defTabSz="685800">
              <a:buSzPct val="120000"/>
              <a:buFontTx/>
              <a:buChar char="•"/>
              <a:tabLst>
                <a:tab pos="1714500" algn="ctr"/>
              </a:tabLst>
              <a:defRPr/>
            </a:pPr>
            <a:r>
              <a:rPr lang="en-US" altLang="ja-JP" sz="1400" dirty="0">
                <a:ea typeface="MS PGothic" charset="-128"/>
              </a:rPr>
              <a:t>Ultra low power consumption</a:t>
            </a:r>
          </a:p>
          <a:p>
            <a:pPr marL="168275" indent="-168275" defTabSz="685800">
              <a:buSzPct val="120000"/>
              <a:buFontTx/>
              <a:buChar char="•"/>
              <a:tabLst>
                <a:tab pos="1714500" algn="ctr"/>
              </a:tabLst>
              <a:defRPr/>
            </a:pPr>
            <a:r>
              <a:rPr lang="en-US" altLang="ja-JP" sz="1400" dirty="0">
                <a:ea typeface="MS PGothic" charset="-128"/>
              </a:rPr>
              <a:t>Radiation (RHA) and Space (QMLV) qualified</a:t>
            </a:r>
          </a:p>
          <a:p>
            <a:pPr marL="168275" indent="-168275" defTabSz="685800">
              <a:buSzPct val="120000"/>
              <a:buFontTx/>
              <a:buChar char="•"/>
              <a:tabLst>
                <a:tab pos="1714500" algn="ctr"/>
              </a:tabLst>
              <a:defRPr/>
            </a:pPr>
            <a:r>
              <a:rPr lang="en-US" altLang="ja-JP" sz="1400" dirty="0">
                <a:ea typeface="MS PGothic" charset="-128"/>
              </a:rPr>
              <a:t>SMD Orderable as 5962L9583401VxA</a:t>
            </a:r>
          </a:p>
        </p:txBody>
      </p:sp>
      <p:sp>
        <p:nvSpPr>
          <p:cNvPr id="150555" name="Rectangle 27"/>
          <p:cNvSpPr>
            <a:spLocks noChangeArrowheads="1"/>
          </p:cNvSpPr>
          <p:nvPr/>
        </p:nvSpPr>
        <p:spPr bwMode="auto">
          <a:xfrm>
            <a:off x="342900" y="-190500"/>
            <a:ext cx="8458200" cy="1189038"/>
          </a:xfrm>
          <a:prstGeom prst="rect">
            <a:avLst/>
          </a:prstGeom>
          <a:noFill/>
          <a:ln w="9525">
            <a:noFill/>
            <a:miter lim="800000"/>
            <a:headEnd/>
            <a:tailEnd/>
          </a:ln>
          <a:effectLst/>
        </p:spPr>
        <p:txBody>
          <a:bodyPr anchor="ctr"/>
          <a:lstStyle/>
          <a:p>
            <a:pPr fontAlgn="base">
              <a:lnSpc>
                <a:spcPct val="85000"/>
              </a:lnSpc>
              <a:spcBef>
                <a:spcPct val="0"/>
              </a:spcBef>
              <a:spcAft>
                <a:spcPct val="0"/>
              </a:spcAft>
            </a:pPr>
            <a:r>
              <a:rPr lang="en-US" sz="3200" b="1" dirty="0">
                <a:solidFill>
                  <a:srgbClr val="FF0000"/>
                </a:solidFill>
                <a:latin typeface="+mj-lt"/>
                <a:ea typeface="+mj-ea"/>
                <a:cs typeface="+mj-cs"/>
              </a:rPr>
              <a:t>DS90C032QML</a:t>
            </a:r>
            <a:br>
              <a:rPr lang="en-US" sz="3600" b="1" dirty="0">
                <a:solidFill>
                  <a:srgbClr val="FF0000"/>
                </a:solidFill>
              </a:rPr>
            </a:br>
            <a:r>
              <a:rPr lang="en-US" b="1" dirty="0">
                <a:solidFill>
                  <a:srgbClr val="FF0000"/>
                </a:solidFill>
                <a:latin typeface="+mj-lt"/>
                <a:ea typeface="+mj-ea"/>
                <a:cs typeface="+mj-cs"/>
              </a:rPr>
              <a:t>LVDS Quad CMOS Differential Line Receiver</a:t>
            </a:r>
          </a:p>
        </p:txBody>
      </p:sp>
      <p:pic>
        <p:nvPicPr>
          <p:cNvPr id="61" name="Picture 2"/>
          <p:cNvPicPr>
            <a:picLocks noChangeAspect="1" noChangeArrowheads="1"/>
          </p:cNvPicPr>
          <p:nvPr/>
        </p:nvPicPr>
        <p:blipFill>
          <a:blip r:embed="rId3" cstate="screen"/>
          <a:srcRect/>
          <a:stretch>
            <a:fillRect/>
          </a:stretch>
        </p:blipFill>
        <p:spPr bwMode="auto">
          <a:xfrm>
            <a:off x="5245316" y="3326147"/>
            <a:ext cx="3198040" cy="2906029"/>
          </a:xfrm>
          <a:prstGeom prst="rect">
            <a:avLst/>
          </a:prstGeom>
          <a:noFill/>
          <a:ln w="9525">
            <a:noFill/>
            <a:miter lim="800000"/>
            <a:headEnd/>
            <a:tailEnd/>
          </a:ln>
          <a:effectLst/>
        </p:spPr>
      </p:pic>
      <p:sp>
        <p:nvSpPr>
          <p:cNvPr id="12"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8" name="Picture 17"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sp>
        <p:nvSpPr>
          <p:cNvPr id="19" name="Text Box 15"/>
          <p:cNvSpPr txBox="1">
            <a:spLocks noChangeArrowheads="1"/>
          </p:cNvSpPr>
          <p:nvPr/>
        </p:nvSpPr>
        <p:spPr bwMode="auto">
          <a:xfrm>
            <a:off x="257175" y="4740374"/>
            <a:ext cx="3930650" cy="307777"/>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Internal Satellite Communication </a:t>
            </a:r>
          </a:p>
        </p:txBody>
      </p:sp>
      <p:sp>
        <p:nvSpPr>
          <p:cNvPr id="20" name="WordArt 51"/>
          <p:cNvSpPr>
            <a:spLocks noChangeArrowheads="1" noChangeShapeType="1" noTextEdit="1"/>
          </p:cNvSpPr>
          <p:nvPr/>
        </p:nvSpPr>
        <p:spPr bwMode="auto">
          <a:xfrm>
            <a:off x="301625" y="4413250"/>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21" name="WordArt 51"/>
          <p:cNvSpPr>
            <a:spLocks noChangeArrowheads="1" noChangeShapeType="1" noTextEdit="1"/>
          </p:cNvSpPr>
          <p:nvPr/>
        </p:nvSpPr>
        <p:spPr bwMode="auto">
          <a:xfrm>
            <a:off x="306388" y="55546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22" name="Text Box 15"/>
          <p:cNvSpPr txBox="1">
            <a:spLocks noChangeArrowheads="1"/>
          </p:cNvSpPr>
          <p:nvPr/>
        </p:nvSpPr>
        <p:spPr bwMode="auto">
          <a:xfrm>
            <a:off x="261938" y="5815341"/>
            <a:ext cx="4551362" cy="523220"/>
          </a:xfrm>
          <a:prstGeom prst="rect">
            <a:avLst/>
          </a:prstGeom>
          <a:noFill/>
          <a:ln w="3175">
            <a:noFill/>
            <a:miter lim="800000"/>
            <a:headEnd/>
            <a:tailEnd/>
          </a:ln>
        </p:spPr>
        <p:txBody>
          <a:bodyPr wrap="square" lIns="45720" rIns="45720" anchor="ctr">
            <a:spAutoFit/>
          </a:bodyPr>
          <a:lstStyle/>
          <a:p>
            <a:pPr marL="177800" indent="-177800">
              <a:buFontTx/>
              <a:buChar char="•"/>
            </a:pPr>
            <a:r>
              <a:rPr lang="en-US" sz="1400" dirty="0">
                <a:solidFill>
                  <a:srgbClr val="000000"/>
                </a:solidFill>
              </a:rPr>
              <a:t>TID = 50kRad(Si)</a:t>
            </a:r>
          </a:p>
          <a:p>
            <a:pPr marL="177800" indent="-177800">
              <a:buFontTx/>
              <a:buChar char="•"/>
            </a:pPr>
            <a:r>
              <a:rPr lang="en-US" altLang="ja-JP" sz="1400" dirty="0">
                <a:ea typeface="MS PGothic" charset="-128"/>
              </a:rPr>
              <a:t>SEL and SEFI Immune &gt; 120MeV-cm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pic>
        <p:nvPicPr>
          <p:cNvPr id="15"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3" cstate="screen"/>
          <a:srcRect/>
          <a:stretch>
            <a:fillRect/>
          </a:stretch>
        </p:blipFill>
        <p:spPr bwMode="auto">
          <a:xfrm>
            <a:off x="3614738" y="3402013"/>
            <a:ext cx="5181600" cy="2827337"/>
          </a:xfrm>
          <a:prstGeom prst="rect">
            <a:avLst/>
          </a:prstGeom>
          <a:noFill/>
          <a:ln w="12700" cap="sq">
            <a:noFill/>
            <a:miter lim="800000"/>
            <a:headEnd type="none" w="sm" len="sm"/>
            <a:tailEnd type="none" w="sm" len="sm"/>
          </a:ln>
        </p:spPr>
      </p:pic>
      <p:sp>
        <p:nvSpPr>
          <p:cNvPr id="54275" name="Rectangle 14"/>
          <p:cNvSpPr>
            <a:spLocks noGrp="1" noChangeArrowheads="1"/>
          </p:cNvSpPr>
          <p:nvPr>
            <p:ph type="title"/>
          </p:nvPr>
        </p:nvSpPr>
        <p:spPr>
          <a:xfrm>
            <a:off x="242888" y="-4763"/>
            <a:ext cx="8667750" cy="671513"/>
          </a:xfrm>
        </p:spPr>
        <p:txBody>
          <a:bodyPr/>
          <a:lstStyle/>
          <a:p>
            <a:pPr eaLnBrk="1" hangingPunct="1"/>
            <a:r>
              <a:rPr lang="en-US" sz="3200" dirty="0"/>
              <a:t>TLK2711</a:t>
            </a:r>
            <a:r>
              <a:rPr lang="en-US" sz="3200" dirty="0">
                <a:solidFill>
                  <a:schemeClr val="tx2"/>
                </a:solidFill>
              </a:rPr>
              <a:t>-SP</a:t>
            </a:r>
            <a:br>
              <a:rPr lang="en-US" dirty="0"/>
            </a:br>
            <a:r>
              <a:rPr lang="en-US" sz="1800" dirty="0">
                <a:solidFill>
                  <a:schemeClr val="tx2"/>
                </a:solidFill>
                <a:latin typeface="TimesNewRomanPS-BoldMT"/>
              </a:rPr>
              <a:t> </a:t>
            </a:r>
            <a:r>
              <a:rPr lang="en-US" sz="1800" dirty="0"/>
              <a:t>Single 1.6 – 2.5 </a:t>
            </a:r>
            <a:r>
              <a:rPr lang="en-US" sz="1800" dirty="0" err="1"/>
              <a:t>Gbps</a:t>
            </a:r>
            <a:r>
              <a:rPr lang="en-US" sz="1800" dirty="0"/>
              <a:t> Transceiver</a:t>
            </a:r>
          </a:p>
        </p:txBody>
      </p:sp>
      <p:sp>
        <p:nvSpPr>
          <p:cNvPr id="54276" name="Text Box 15"/>
          <p:cNvSpPr txBox="1">
            <a:spLocks noChangeArrowheads="1"/>
          </p:cNvSpPr>
          <p:nvPr/>
        </p:nvSpPr>
        <p:spPr bwMode="auto">
          <a:xfrm>
            <a:off x="257175" y="4414838"/>
            <a:ext cx="3930650" cy="738187"/>
          </a:xfrm>
          <a:prstGeom prst="rect">
            <a:avLst/>
          </a:prstGeom>
          <a:noFill/>
          <a:ln w="3175">
            <a:noFill/>
            <a:miter lim="800000"/>
            <a:headEnd/>
            <a:tailEnd/>
          </a:ln>
        </p:spPr>
        <p:txBody>
          <a:bodyPr lIns="45720" rIns="45720" anchor="ctr">
            <a:spAutoFit/>
          </a:bodyPr>
          <a:lstStyle/>
          <a:p>
            <a:pPr marL="177800" indent="-177800">
              <a:buFontTx/>
              <a:buChar char="•"/>
            </a:pPr>
            <a:r>
              <a:rPr lang="en-US" sz="1400">
                <a:solidFill>
                  <a:srgbClr val="000000"/>
                </a:solidFill>
              </a:rPr>
              <a:t>Satellite</a:t>
            </a:r>
          </a:p>
          <a:p>
            <a:pPr marL="177800" indent="-177800">
              <a:buFontTx/>
              <a:buChar char="•"/>
            </a:pPr>
            <a:r>
              <a:rPr lang="en-US" sz="1400">
                <a:solidFill>
                  <a:srgbClr val="000000"/>
                </a:solidFill>
              </a:rPr>
              <a:t>Radar Systems</a:t>
            </a:r>
          </a:p>
          <a:p>
            <a:pPr marL="177800" indent="-177800">
              <a:buFontTx/>
              <a:buChar char="•"/>
            </a:pPr>
            <a:r>
              <a:rPr lang="en-US" sz="1400">
                <a:solidFill>
                  <a:srgbClr val="000000"/>
                </a:solidFill>
              </a:rPr>
              <a:t>Guidance Systems</a:t>
            </a:r>
          </a:p>
        </p:txBody>
      </p:sp>
      <p:sp>
        <p:nvSpPr>
          <p:cNvPr id="54277"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54278" name="Text Box 15"/>
          <p:cNvSpPr txBox="1">
            <a:spLocks noChangeArrowheads="1"/>
          </p:cNvSpPr>
          <p:nvPr/>
        </p:nvSpPr>
        <p:spPr bwMode="auto">
          <a:xfrm>
            <a:off x="283203" y="5685831"/>
            <a:ext cx="3930650"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25kRad(Si)</a:t>
            </a:r>
          </a:p>
          <a:p>
            <a:pPr marL="177800" indent="-177800">
              <a:buFontTx/>
              <a:buChar char="•"/>
            </a:pPr>
            <a:r>
              <a:rPr lang="en-US" sz="1400" dirty="0">
                <a:solidFill>
                  <a:srgbClr val="000000"/>
                </a:solidFill>
              </a:rPr>
              <a:t>SEL Immune LET = 65MeV</a:t>
            </a:r>
          </a:p>
        </p:txBody>
      </p:sp>
      <p:sp>
        <p:nvSpPr>
          <p:cNvPr id="54279" name="WordArt 51"/>
          <p:cNvSpPr>
            <a:spLocks noChangeArrowheads="1" noChangeShapeType="1" noTextEdit="1"/>
          </p:cNvSpPr>
          <p:nvPr/>
        </p:nvSpPr>
        <p:spPr bwMode="auto">
          <a:xfrm>
            <a:off x="306388" y="5431499"/>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40" name="Text Box 6"/>
          <p:cNvSpPr txBox="1">
            <a:spLocks noChangeArrowheads="1"/>
          </p:cNvSpPr>
          <p:nvPr/>
        </p:nvSpPr>
        <p:spPr bwMode="auto">
          <a:xfrm>
            <a:off x="192088" y="1046163"/>
            <a:ext cx="4498975" cy="2678112"/>
          </a:xfrm>
          <a:prstGeom prst="rect">
            <a:avLst/>
          </a:prstGeom>
          <a:noFill/>
          <a:ln w="3175">
            <a:noFill/>
            <a:miter lim="800000"/>
            <a:headEnd/>
            <a:tailEnd/>
          </a:ln>
          <a:effectLst/>
        </p:spPr>
        <p:txBody>
          <a:bodyPr anchor="ctr">
            <a:spAutoFit/>
          </a:bodyPr>
          <a:lstStyle/>
          <a:p>
            <a:pPr indent="171450" defTabSz="685800">
              <a:buSzPct val="120000"/>
              <a:buFontTx/>
              <a:buChar char="•"/>
              <a:tabLst>
                <a:tab pos="1714500" algn="ctr"/>
              </a:tabLst>
              <a:defRPr/>
            </a:pPr>
            <a:r>
              <a:rPr lang="en-US" altLang="ja-JP" sz="1400" dirty="0"/>
              <a:t>1.6 to 2.5 Gbps Data Rate</a:t>
            </a:r>
          </a:p>
          <a:p>
            <a:pPr indent="171450" defTabSz="685800">
              <a:buSzPct val="120000"/>
              <a:buFontTx/>
              <a:buChar char="•"/>
              <a:tabLst>
                <a:tab pos="1714500" algn="ctr"/>
              </a:tabLst>
              <a:defRPr/>
            </a:pPr>
            <a:r>
              <a:rPr lang="en-US" altLang="ja-JP" sz="1400" dirty="0"/>
              <a:t>Common 16:1 Serializer/ De-Serializer</a:t>
            </a:r>
          </a:p>
          <a:p>
            <a:pPr indent="171450" defTabSz="685800">
              <a:buSzPct val="120000"/>
              <a:buFontTx/>
              <a:buChar char="•"/>
              <a:tabLst>
                <a:tab pos="1714500" algn="ctr"/>
              </a:tabLst>
              <a:defRPr/>
            </a:pPr>
            <a:r>
              <a:rPr lang="en-US" altLang="ja-JP" sz="1400" dirty="0"/>
              <a:t>LVTTL parallel side interface</a:t>
            </a:r>
          </a:p>
          <a:p>
            <a:pPr indent="171450" defTabSz="685800">
              <a:buSzPct val="120000"/>
              <a:buFontTx/>
              <a:buChar char="•"/>
              <a:tabLst>
                <a:tab pos="1714500" algn="ctr"/>
              </a:tabLst>
              <a:defRPr/>
            </a:pPr>
            <a:r>
              <a:rPr lang="en-US" altLang="ja-JP" sz="1400" dirty="0"/>
              <a:t>VML driver with internal termination on Rx </a:t>
            </a:r>
          </a:p>
          <a:p>
            <a:pPr indent="171450" defTabSz="685800">
              <a:buSzPct val="120000"/>
              <a:buFontTx/>
              <a:buChar char="•"/>
              <a:tabLst>
                <a:tab pos="1714500" algn="ctr"/>
              </a:tabLst>
              <a:defRPr/>
            </a:pPr>
            <a:r>
              <a:rPr lang="en-US" altLang="ja-JP" sz="1400" dirty="0"/>
              <a:t>Output Transmit Pre-Emphasis</a:t>
            </a:r>
          </a:p>
          <a:p>
            <a:pPr indent="171450" defTabSz="685800">
              <a:buSzPct val="120000"/>
              <a:buFontTx/>
              <a:buChar char="•"/>
              <a:tabLst>
                <a:tab pos="1714500" algn="ctr"/>
              </a:tabLst>
              <a:defRPr/>
            </a:pPr>
            <a:r>
              <a:rPr lang="en-US" altLang="ja-JP" sz="1400" dirty="0"/>
              <a:t>Loss-Of-Signal Detection Circuitry</a:t>
            </a:r>
          </a:p>
          <a:p>
            <a:pPr indent="171450" defTabSz="685800">
              <a:buSzPct val="120000"/>
              <a:buFontTx/>
              <a:buChar char="•"/>
              <a:tabLst>
                <a:tab pos="1714500" algn="ctr"/>
              </a:tabLst>
              <a:defRPr/>
            </a:pPr>
            <a:r>
              <a:rPr lang="en-US" altLang="ja-JP" sz="1400" dirty="0"/>
              <a:t>Built-in testability features</a:t>
            </a:r>
          </a:p>
          <a:p>
            <a:pPr lvl="1" indent="171450" defTabSz="685800">
              <a:buSzPct val="120000"/>
              <a:buFontTx/>
              <a:buChar char="•"/>
              <a:tabLst>
                <a:tab pos="1714500" algn="ctr"/>
              </a:tabLst>
              <a:defRPr/>
            </a:pPr>
            <a:r>
              <a:rPr lang="en-US" altLang="ja-JP" sz="1400" dirty="0"/>
              <a:t>PRBS generation and verification</a:t>
            </a:r>
          </a:p>
          <a:p>
            <a:pPr lvl="1" indent="171450" defTabSz="685800">
              <a:buSzPct val="120000"/>
              <a:buFontTx/>
              <a:buChar char="•"/>
              <a:tabLst>
                <a:tab pos="1714500" algn="ctr"/>
              </a:tabLst>
              <a:defRPr/>
            </a:pPr>
            <a:r>
              <a:rPr lang="en-US" altLang="ja-JP" sz="1400" dirty="0"/>
              <a:t>Internal Loop Back</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Available in 68-pin 14mm x 14mm    Ceramic QFP (HFN) Package</a:t>
            </a:r>
          </a:p>
        </p:txBody>
      </p:sp>
      <p:sp>
        <p:nvSpPr>
          <p:cNvPr id="54281" name="Rectangle 8"/>
          <p:cNvSpPr>
            <a:spLocks noChangeArrowheads="1"/>
          </p:cNvSpPr>
          <p:nvPr/>
        </p:nvSpPr>
        <p:spPr bwMode="auto">
          <a:xfrm>
            <a:off x="4808538" y="1054100"/>
            <a:ext cx="3886200" cy="2803525"/>
          </a:xfrm>
          <a:prstGeom prst="rect">
            <a:avLst/>
          </a:prstGeom>
          <a:noFill/>
          <a:ln w="9525">
            <a:noFill/>
            <a:miter lim="800000"/>
            <a:headEnd/>
            <a:tailEnd/>
          </a:ln>
        </p:spPr>
        <p:txBody>
          <a:bodyPr/>
          <a:lstStyle/>
          <a:p>
            <a:pPr marL="119063" indent="-119063">
              <a:spcBef>
                <a:spcPct val="20000"/>
              </a:spcBef>
              <a:buFontTx/>
              <a:buChar char="•"/>
            </a:pPr>
            <a:r>
              <a:rPr lang="en-US" altLang="ko-KR" sz="1400" dirty="0">
                <a:ea typeface="Gulim" charset="-127"/>
              </a:rPr>
              <a:t>Ultra-Low Power Consumption of 3</a:t>
            </a:r>
            <a:r>
              <a:rPr lang="en-US" altLang="ja-JP" sz="1400" dirty="0">
                <a:ea typeface="MS PGothic" charset="-128"/>
              </a:rPr>
              <a:t>90mW </a:t>
            </a:r>
          </a:p>
          <a:p>
            <a:pPr marL="119063" indent="-119063">
              <a:spcBef>
                <a:spcPct val="20000"/>
              </a:spcBef>
              <a:buFontTx/>
              <a:buChar char="•"/>
            </a:pPr>
            <a:r>
              <a:rPr lang="en-US" altLang="ko-KR" sz="1400" dirty="0">
                <a:ea typeface="Gulim" charset="-127"/>
              </a:rPr>
              <a:t>Ideal for </a:t>
            </a:r>
            <a:r>
              <a:rPr lang="en-US" sz="1400" dirty="0" err="1">
                <a:solidFill>
                  <a:srgbClr val="000000"/>
                </a:solidFill>
              </a:rPr>
              <a:t>GbE</a:t>
            </a:r>
            <a:r>
              <a:rPr lang="en-US" sz="1400" dirty="0">
                <a:solidFill>
                  <a:srgbClr val="000000"/>
                </a:solidFill>
              </a:rPr>
              <a:t>, </a:t>
            </a:r>
            <a:r>
              <a:rPr lang="en-US" sz="1400" dirty="0" err="1">
                <a:solidFill>
                  <a:srgbClr val="000000"/>
                </a:solidFill>
              </a:rPr>
              <a:t>Fibre</a:t>
            </a:r>
            <a:r>
              <a:rPr lang="en-US" sz="1400" dirty="0">
                <a:solidFill>
                  <a:srgbClr val="000000"/>
                </a:solidFill>
              </a:rPr>
              <a:t>-Channel, FireWire, Backplane Interface Between FPGA &amp; Channel (Copper or Fiber) Applications</a:t>
            </a:r>
          </a:p>
          <a:p>
            <a:pPr marL="119063" indent="-119063">
              <a:spcBef>
                <a:spcPct val="20000"/>
              </a:spcBef>
              <a:buFontTx/>
              <a:buChar char="•"/>
            </a:pPr>
            <a:r>
              <a:rPr lang="en-US" sz="1400" dirty="0">
                <a:solidFill>
                  <a:srgbClr val="000000"/>
                </a:solidFill>
              </a:rPr>
              <a:t>Capable of driving Cable Applications</a:t>
            </a:r>
          </a:p>
          <a:p>
            <a:pPr marL="119063" indent="-119063">
              <a:spcBef>
                <a:spcPct val="20000"/>
              </a:spcBef>
              <a:buFontTx/>
              <a:buChar char="•"/>
            </a:pPr>
            <a:r>
              <a:rPr lang="en-US" altLang="ko-KR" sz="1400" dirty="0">
                <a:solidFill>
                  <a:srgbClr val="000000"/>
                </a:solidFill>
                <a:ea typeface="Gulim" charset="-127"/>
              </a:rPr>
              <a:t>Orderable as SMD 5962-0522101VXC</a:t>
            </a:r>
            <a:endParaRPr lang="en-US" altLang="ko-KR" sz="1400" dirty="0">
              <a:ea typeface="Gulim" charset="-127"/>
            </a:endParaRPr>
          </a:p>
        </p:txBody>
      </p:sp>
      <p:sp>
        <p:nvSpPr>
          <p:cNvPr id="54282"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54284"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54285" name="Rectangle 8"/>
          <p:cNvSpPr>
            <a:spLocks noChangeArrowheads="1"/>
          </p:cNvSpPr>
          <p:nvPr/>
        </p:nvSpPr>
        <p:spPr bwMode="auto">
          <a:xfrm>
            <a:off x="5976938" y="3570288"/>
            <a:ext cx="1752600" cy="1317625"/>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54286" name="Rectangle 9"/>
          <p:cNvSpPr>
            <a:spLocks noChangeArrowheads="1"/>
          </p:cNvSpPr>
          <p:nvPr/>
        </p:nvSpPr>
        <p:spPr bwMode="auto">
          <a:xfrm>
            <a:off x="5519738" y="4910138"/>
            <a:ext cx="1828800" cy="1225550"/>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15" name="Rectangle 14"/>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lvl="0">
              <a:defRPr/>
            </a:pPr>
            <a:r>
              <a:rPr lang="en-US" sz="3200" b="1" kern="0" dirty="0">
                <a:solidFill>
                  <a:srgbClr val="FF0000"/>
                </a:solidFill>
                <a:latin typeface="+mj-lt"/>
                <a:ea typeface="+mj-ea"/>
                <a:cs typeface="+mj-cs"/>
              </a:rPr>
              <a:t>LMH6702QML</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1.7 GHz,</a:t>
            </a:r>
            <a:r>
              <a:rPr kumimoji="0" lang="en-US" sz="1800" b="1" i="0" u="none" strike="noStrike" kern="0" cap="none" spc="0" normalizeH="0" noProof="0" dirty="0">
                <a:ln>
                  <a:noFill/>
                </a:ln>
                <a:solidFill>
                  <a:schemeClr val="tx2"/>
                </a:solidFill>
                <a:effectLst/>
                <a:uLnTx/>
                <a:uFillTx/>
                <a:latin typeface="TimesNewRomanPS-BoldMT"/>
                <a:ea typeface="+mj-ea"/>
                <a:cs typeface="+mj-cs"/>
              </a:rPr>
              <a:t> Low-Distortion, Wideband, Operational Amplifier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Text Box 15"/>
          <p:cNvSpPr txBox="1">
            <a:spLocks noChangeArrowheads="1"/>
          </p:cNvSpPr>
          <p:nvPr/>
        </p:nvSpPr>
        <p:spPr bwMode="auto">
          <a:xfrm>
            <a:off x="266700" y="4606005"/>
            <a:ext cx="3930650" cy="954107"/>
          </a:xfrm>
          <a:prstGeom prst="rect">
            <a:avLst/>
          </a:prstGeom>
          <a:noFill/>
          <a:ln w="3175">
            <a:noFill/>
            <a:miter lim="800000"/>
            <a:headEnd/>
            <a:tailEnd/>
          </a:ln>
        </p:spPr>
        <p:txBody>
          <a:bodyPr wrap="square" lIns="45720" rIns="45720" anchor="ctr">
            <a:spAutoFit/>
          </a:bodyPr>
          <a:lstStyle/>
          <a:p>
            <a:pPr marL="174625" indent="-174625" defTabSz="685800">
              <a:buSzPct val="120000"/>
              <a:buFontTx/>
              <a:buChar char="•"/>
              <a:tabLst>
                <a:tab pos="1714500" algn="ctr"/>
              </a:tabLst>
              <a:defRPr/>
            </a:pPr>
            <a:r>
              <a:rPr lang="en-US" altLang="ko-KR" sz="1400" dirty="0"/>
              <a:t>Satellite</a:t>
            </a:r>
          </a:p>
          <a:p>
            <a:pPr marL="174625" indent="-174625" defTabSz="685800">
              <a:buSzPct val="120000"/>
              <a:buFontTx/>
              <a:buChar char="•"/>
              <a:tabLst>
                <a:tab pos="1714500" algn="ctr"/>
              </a:tabLst>
              <a:defRPr/>
            </a:pPr>
            <a:r>
              <a:rPr lang="en-US" altLang="ko-KR" sz="1400" dirty="0"/>
              <a:t>Wide Dynamic-Range IF Amplifiers</a:t>
            </a:r>
          </a:p>
          <a:p>
            <a:pPr marL="174625" indent="-174625" defTabSz="685800">
              <a:buSzPct val="120000"/>
              <a:buFontTx/>
              <a:buChar char="•"/>
              <a:tabLst>
                <a:tab pos="1714500" algn="ctr"/>
              </a:tabLst>
              <a:defRPr/>
            </a:pPr>
            <a:r>
              <a:rPr lang="en-US" altLang="ko-KR" sz="1400" dirty="0"/>
              <a:t>Radar/Communication Receivers</a:t>
            </a:r>
          </a:p>
          <a:p>
            <a:pPr marL="174625" indent="-174625" defTabSz="685800">
              <a:buSzPct val="120000"/>
              <a:buFontTx/>
              <a:buChar char="•"/>
              <a:tabLst>
                <a:tab pos="1714500" algn="ctr"/>
              </a:tabLst>
              <a:defRPr/>
            </a:pPr>
            <a:r>
              <a:rPr lang="en-US" altLang="ko-KR" sz="1400" dirty="0"/>
              <a:t>High-Resolution Video</a:t>
            </a:r>
          </a:p>
        </p:txBody>
      </p:sp>
      <p:sp>
        <p:nvSpPr>
          <p:cNvPr id="6" name="WordArt 52"/>
          <p:cNvSpPr>
            <a:spLocks noChangeArrowheads="1" noChangeShapeType="1" noTextEdit="1"/>
          </p:cNvSpPr>
          <p:nvPr/>
        </p:nvSpPr>
        <p:spPr bwMode="auto">
          <a:xfrm>
            <a:off x="327025" y="812800"/>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Text Box 15"/>
          <p:cNvSpPr txBox="1">
            <a:spLocks noChangeArrowheads="1"/>
          </p:cNvSpPr>
          <p:nvPr/>
        </p:nvSpPr>
        <p:spPr bwMode="auto">
          <a:xfrm>
            <a:off x="261938" y="5945188"/>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TID = 300kRad(Si)</a:t>
            </a:r>
          </a:p>
        </p:txBody>
      </p:sp>
      <p:sp>
        <p:nvSpPr>
          <p:cNvPr id="8" name="WordArt 51"/>
          <p:cNvSpPr>
            <a:spLocks noChangeArrowheads="1" noChangeShapeType="1" noTextEdit="1"/>
          </p:cNvSpPr>
          <p:nvPr/>
        </p:nvSpPr>
        <p:spPr bwMode="auto">
          <a:xfrm>
            <a:off x="306388" y="55832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9" name="Text Box 6"/>
          <p:cNvSpPr txBox="1">
            <a:spLocks noChangeArrowheads="1"/>
          </p:cNvSpPr>
          <p:nvPr/>
        </p:nvSpPr>
        <p:spPr bwMode="auto">
          <a:xfrm>
            <a:off x="203200" y="1083925"/>
            <a:ext cx="4868863" cy="2893100"/>
          </a:xfrm>
          <a:prstGeom prst="rect">
            <a:avLst/>
          </a:prstGeom>
          <a:noFill/>
          <a:ln w="3175">
            <a:noFill/>
            <a:miter lim="800000"/>
            <a:headEnd/>
            <a:tailEnd/>
          </a:ln>
          <a:effectLst/>
        </p:spPr>
        <p:txBody>
          <a:bodyPr anchor="ctr">
            <a:spAutoFit/>
          </a:bodyPr>
          <a:lstStyle/>
          <a:p>
            <a:pPr marL="174625" indent="-174625" defTabSz="685800">
              <a:buSzPct val="120000"/>
              <a:buFontTx/>
              <a:buChar char="•"/>
              <a:tabLst>
                <a:tab pos="1714500" algn="ctr"/>
              </a:tabLst>
              <a:defRPr/>
            </a:pPr>
            <a:r>
              <a:rPr lang="en-US" sz="1400" dirty="0">
                <a:solidFill>
                  <a:srgbClr val="000000"/>
                </a:solidFill>
              </a:rPr>
              <a:t>V</a:t>
            </a:r>
            <a:r>
              <a:rPr lang="en-US" sz="1400" baseline="-25000" dirty="0">
                <a:solidFill>
                  <a:srgbClr val="000000"/>
                </a:solidFill>
              </a:rPr>
              <a:t>S</a:t>
            </a:r>
            <a:r>
              <a:rPr lang="en-US" sz="1400" dirty="0">
                <a:solidFill>
                  <a:srgbClr val="000000"/>
                </a:solidFill>
              </a:rPr>
              <a:t> = ±5V, T</a:t>
            </a:r>
            <a:r>
              <a:rPr lang="en-US" sz="1400" baseline="-25000" dirty="0">
                <a:solidFill>
                  <a:srgbClr val="000000"/>
                </a:solidFill>
              </a:rPr>
              <a:t>A </a:t>
            </a:r>
            <a:r>
              <a:rPr lang="en-US" sz="1400" dirty="0">
                <a:solidFill>
                  <a:srgbClr val="000000"/>
                </a:solidFill>
              </a:rPr>
              <a:t>= 25°C, AV = +2V/V, R</a:t>
            </a:r>
            <a:r>
              <a:rPr lang="en-US" sz="1400" baseline="-25000" dirty="0">
                <a:solidFill>
                  <a:srgbClr val="000000"/>
                </a:solidFill>
              </a:rPr>
              <a:t>L </a:t>
            </a:r>
            <a:r>
              <a:rPr lang="en-US" sz="1400" dirty="0">
                <a:solidFill>
                  <a:srgbClr val="000000"/>
                </a:solidFill>
              </a:rPr>
              <a:t>= 100</a:t>
            </a:r>
            <a:r>
              <a:rPr lang="el-GR" sz="1400" dirty="0">
                <a:solidFill>
                  <a:srgbClr val="000000"/>
                </a:solidFill>
              </a:rPr>
              <a:t>Ω,</a:t>
            </a:r>
            <a:r>
              <a:rPr lang="en-US" sz="1400" dirty="0">
                <a:solidFill>
                  <a:srgbClr val="000000"/>
                </a:solidFill>
              </a:rPr>
              <a:t> V</a:t>
            </a:r>
            <a:r>
              <a:rPr lang="en-US" sz="1400" baseline="-25000" dirty="0">
                <a:solidFill>
                  <a:srgbClr val="000000"/>
                </a:solidFill>
              </a:rPr>
              <a:t>OUT </a:t>
            </a:r>
            <a:r>
              <a:rPr lang="en-US" sz="1400" dirty="0">
                <a:solidFill>
                  <a:srgbClr val="000000"/>
                </a:solidFill>
              </a:rPr>
              <a:t>= 2V</a:t>
            </a:r>
            <a:r>
              <a:rPr lang="en-US" sz="1400" baseline="-25000" dirty="0">
                <a:solidFill>
                  <a:srgbClr val="000000"/>
                </a:solidFill>
              </a:rPr>
              <a:t>PP</a:t>
            </a:r>
            <a:r>
              <a:rPr lang="en-US" sz="1400" dirty="0">
                <a:solidFill>
                  <a:srgbClr val="000000"/>
                </a:solidFill>
              </a:rPr>
              <a:t>, Typical unless Noted:</a:t>
            </a:r>
          </a:p>
          <a:p>
            <a:pPr marL="174625" indent="-174625" defTabSz="685800">
              <a:buSzPct val="120000"/>
              <a:buFontTx/>
              <a:buChar char="•"/>
              <a:tabLst>
                <a:tab pos="1714500" algn="ctr"/>
              </a:tabLst>
              <a:defRPr/>
            </a:pPr>
            <a:r>
              <a:rPr lang="en-US" sz="1400" dirty="0"/>
              <a:t>HD2/HD3 (5MHz, SOT23-5)  −100/−96dBc</a:t>
            </a:r>
          </a:p>
          <a:p>
            <a:pPr marL="174625" indent="-174625" defTabSz="685800">
              <a:buSzPct val="120000"/>
              <a:buFontTx/>
              <a:buChar char="•"/>
              <a:tabLst>
                <a:tab pos="1714500" algn="ctr"/>
              </a:tabLst>
              <a:defRPr/>
            </a:pPr>
            <a:r>
              <a:rPr lang="en-US" sz="1400" b="1" dirty="0">
                <a:solidFill>
                  <a:srgbClr val="FF0000"/>
                </a:solidFill>
              </a:rPr>
              <a:t>−3dB BW (V</a:t>
            </a:r>
            <a:r>
              <a:rPr lang="en-US" sz="1400" b="1" baseline="-25000" dirty="0">
                <a:solidFill>
                  <a:srgbClr val="FF0000"/>
                </a:solidFill>
              </a:rPr>
              <a:t>OUT </a:t>
            </a:r>
            <a:r>
              <a:rPr lang="en-US" sz="1400" b="1" dirty="0">
                <a:solidFill>
                  <a:srgbClr val="FF0000"/>
                </a:solidFill>
              </a:rPr>
              <a:t>=0.2V</a:t>
            </a:r>
            <a:r>
              <a:rPr lang="en-US" sz="1400" b="1" baseline="-25000" dirty="0">
                <a:solidFill>
                  <a:srgbClr val="FF0000"/>
                </a:solidFill>
              </a:rPr>
              <a:t>PP</a:t>
            </a:r>
            <a:r>
              <a:rPr lang="en-US" sz="1400" b="1" dirty="0">
                <a:solidFill>
                  <a:srgbClr val="FF0000"/>
                </a:solidFill>
              </a:rPr>
              <a:t>)  	720 MHz</a:t>
            </a:r>
          </a:p>
          <a:p>
            <a:pPr marL="174625" indent="-174625" defTabSz="685800">
              <a:buSzPct val="120000"/>
              <a:buFontTx/>
              <a:buChar char="•"/>
              <a:tabLst>
                <a:tab pos="1714500" algn="ctr"/>
              </a:tabLst>
              <a:defRPr/>
            </a:pPr>
            <a:r>
              <a:rPr lang="en-US" sz="1400" dirty="0">
                <a:solidFill>
                  <a:srgbClr val="000000"/>
                </a:solidFill>
              </a:rPr>
              <a:t>Low noise 			1.83nV/</a:t>
            </a:r>
            <a:r>
              <a:rPr lang="en-US" sz="1400" dirty="0" err="1">
                <a:solidFill>
                  <a:srgbClr val="000000"/>
                </a:solidFill>
              </a:rPr>
              <a:t>sqrtHz</a:t>
            </a:r>
            <a:endParaRPr lang="en-US" sz="1400" dirty="0">
              <a:solidFill>
                <a:srgbClr val="000000"/>
              </a:solidFill>
            </a:endParaRPr>
          </a:p>
          <a:p>
            <a:pPr marL="174625" indent="-174625" defTabSz="685800">
              <a:buSzPct val="120000"/>
              <a:buFontTx/>
              <a:buChar char="•"/>
              <a:tabLst>
                <a:tab pos="1714500" algn="ctr"/>
              </a:tabLst>
              <a:defRPr/>
            </a:pPr>
            <a:r>
              <a:rPr lang="en-US" sz="1400" dirty="0">
                <a:solidFill>
                  <a:srgbClr val="000000"/>
                </a:solidFill>
              </a:rPr>
              <a:t>Fast settling to 0.1% 	13.4ns</a:t>
            </a:r>
          </a:p>
          <a:p>
            <a:pPr marL="174625" indent="-174625" defTabSz="685800">
              <a:buSzPct val="120000"/>
              <a:buFontTx/>
              <a:buChar char="•"/>
              <a:tabLst>
                <a:tab pos="1714500" algn="ctr"/>
              </a:tabLst>
              <a:defRPr/>
            </a:pPr>
            <a:r>
              <a:rPr lang="en-US" sz="1400" dirty="0">
                <a:solidFill>
                  <a:srgbClr val="000000"/>
                </a:solidFill>
              </a:rPr>
              <a:t>Fast slew rate 			3100V/</a:t>
            </a:r>
            <a:r>
              <a:rPr lang="el-GR" sz="1400" dirty="0">
                <a:solidFill>
                  <a:srgbClr val="000000"/>
                </a:solidFill>
              </a:rPr>
              <a:t>μ</a:t>
            </a:r>
            <a:r>
              <a:rPr lang="en-US" sz="1400" dirty="0">
                <a:solidFill>
                  <a:srgbClr val="000000"/>
                </a:solidFill>
              </a:rPr>
              <a:t>s</a:t>
            </a:r>
          </a:p>
          <a:p>
            <a:pPr marL="174625" indent="-174625" defTabSz="685800">
              <a:buSzPct val="120000"/>
              <a:buFontTx/>
              <a:buChar char="•"/>
              <a:tabLst>
                <a:tab pos="1714500" algn="ctr"/>
              </a:tabLst>
              <a:defRPr/>
            </a:pPr>
            <a:r>
              <a:rPr lang="en-US" sz="1400" dirty="0">
                <a:solidFill>
                  <a:srgbClr val="000000"/>
                </a:solidFill>
              </a:rPr>
              <a:t>Supply current 			12.5mA</a:t>
            </a:r>
          </a:p>
          <a:p>
            <a:pPr marL="174625" indent="-174625" defTabSz="685800">
              <a:buSzPct val="120000"/>
              <a:buFontTx/>
              <a:buChar char="•"/>
              <a:tabLst>
                <a:tab pos="1714500" algn="ctr"/>
              </a:tabLst>
              <a:defRPr/>
            </a:pPr>
            <a:r>
              <a:rPr lang="en-US" sz="1400" dirty="0">
                <a:solidFill>
                  <a:srgbClr val="000000"/>
                </a:solidFill>
              </a:rPr>
              <a:t>Output current 			80mA</a:t>
            </a:r>
          </a:p>
          <a:p>
            <a:pPr marL="174625" indent="-174625" defTabSz="685800">
              <a:buSzPct val="120000"/>
              <a:buFontTx/>
              <a:buChar char="•"/>
              <a:tabLst>
                <a:tab pos="1714500" algn="ctr"/>
              </a:tabLst>
              <a:defRPr/>
            </a:pPr>
            <a:r>
              <a:rPr lang="en-US" sz="1400" b="1" dirty="0">
                <a:solidFill>
                  <a:srgbClr val="FF0000"/>
                </a:solidFill>
              </a:rPr>
              <a:t>Low IMD (75MHz) 		−67dBc</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Available in 8-pin Ceramic DIP and 10-pin Ceramic SOIC Packages</a:t>
            </a:r>
          </a:p>
        </p:txBody>
      </p:sp>
      <p:sp>
        <p:nvSpPr>
          <p:cNvPr id="10" name="WordArt 51"/>
          <p:cNvSpPr>
            <a:spLocks noChangeArrowheads="1" noChangeShapeType="1" noTextEdit="1"/>
          </p:cNvSpPr>
          <p:nvPr/>
        </p:nvSpPr>
        <p:spPr bwMode="auto">
          <a:xfrm>
            <a:off x="301625" y="42862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3"/>
          <p:cNvSpPr>
            <a:spLocks noChangeArrowheads="1" noChangeShapeType="1" noTextEdit="1"/>
          </p:cNvSpPr>
          <p:nvPr/>
        </p:nvSpPr>
        <p:spPr bwMode="auto">
          <a:xfrm>
            <a:off x="5343525" y="8318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Rectangle 8"/>
          <p:cNvSpPr>
            <a:spLocks noChangeArrowheads="1"/>
          </p:cNvSpPr>
          <p:nvPr/>
        </p:nvSpPr>
        <p:spPr bwMode="auto">
          <a:xfrm>
            <a:off x="5246688" y="1120775"/>
            <a:ext cx="3886200"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sz="1400" dirty="0">
                <a:solidFill>
                  <a:srgbClr val="000000"/>
                </a:solidFill>
              </a:rPr>
              <a:t>Wideband ADC driver</a:t>
            </a:r>
          </a:p>
          <a:p>
            <a:pPr marL="174625" indent="-174625" defTabSz="685800" eaLnBrk="0" hangingPunct="0">
              <a:buSzPct val="120000"/>
              <a:buFontTx/>
              <a:buChar char="•"/>
              <a:tabLst>
                <a:tab pos="1714500" algn="ctr"/>
              </a:tabLst>
            </a:pPr>
            <a:r>
              <a:rPr lang="en-US" sz="1400" dirty="0">
                <a:solidFill>
                  <a:srgbClr val="000000"/>
                </a:solidFill>
              </a:rPr>
              <a:t>Ability to drive heavy loads</a:t>
            </a:r>
          </a:p>
          <a:p>
            <a:pPr marL="174625" indent="-174625" defTabSz="685800" eaLnBrk="0" hangingPunct="0">
              <a:buSzPct val="120000"/>
              <a:buFontTx/>
              <a:buChar char="•"/>
              <a:tabLst>
                <a:tab pos="1714500" algn="ctr"/>
              </a:tabLst>
            </a:pPr>
            <a:r>
              <a:rPr lang="en-US" sz="1400" dirty="0">
                <a:solidFill>
                  <a:srgbClr val="000000"/>
                </a:solidFill>
              </a:rPr>
              <a:t>Minimized video distortion</a:t>
            </a:r>
          </a:p>
          <a:p>
            <a:pPr marL="174625" indent="-174625" defTabSz="685800" eaLnBrk="0" hangingPunct="0">
              <a:buSzPct val="120000"/>
              <a:buFontTx/>
              <a:buChar char="•"/>
              <a:tabLst>
                <a:tab pos="1714500" algn="ctr"/>
              </a:tabLst>
            </a:pPr>
            <a:r>
              <a:rPr lang="en-US" altLang="ja-JP" sz="1400" dirty="0">
                <a:solidFill>
                  <a:srgbClr val="000000"/>
                </a:solidFill>
              </a:rPr>
              <a:t>RHA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a:t>
            </a:r>
          </a:p>
          <a:p>
            <a:pPr marL="631825" lvl="1" indent="-174625" defTabSz="685800">
              <a:buSzPct val="120000"/>
              <a:buFontTx/>
              <a:buChar char="•"/>
              <a:tabLst>
                <a:tab pos="1714500" algn="ctr"/>
              </a:tabLst>
            </a:pPr>
            <a:r>
              <a:rPr lang="en-US" sz="1400" dirty="0">
                <a:solidFill>
                  <a:srgbClr val="000000"/>
                </a:solidFill>
                <a:sym typeface="Symbol" pitchFamily="18" charset="2"/>
              </a:rPr>
              <a:t>5962F</a:t>
            </a:r>
            <a:r>
              <a:rPr lang="en-US" sz="1400" dirty="0"/>
              <a:t>0254602VPA</a:t>
            </a:r>
            <a:r>
              <a:rPr lang="en-US" sz="1400" dirty="0">
                <a:solidFill>
                  <a:srgbClr val="000000"/>
                </a:solidFill>
                <a:sym typeface="Symbol" pitchFamily="18" charset="2"/>
              </a:rPr>
              <a:t> </a:t>
            </a:r>
          </a:p>
          <a:p>
            <a:pPr marL="631825" lvl="1" indent="-174625" defTabSz="685800">
              <a:buSzPct val="120000"/>
              <a:buFontTx/>
              <a:buChar char="•"/>
              <a:tabLst>
                <a:tab pos="1714500" algn="ctr"/>
              </a:tabLst>
            </a:pPr>
            <a:r>
              <a:rPr lang="en-US" sz="1400" dirty="0">
                <a:solidFill>
                  <a:srgbClr val="000000"/>
                </a:solidFill>
                <a:sym typeface="Symbol" pitchFamily="18" charset="2"/>
              </a:rPr>
              <a:t>5</a:t>
            </a:r>
            <a:r>
              <a:rPr lang="en-US" sz="1400" dirty="0"/>
              <a:t>962F0254602VZA</a:t>
            </a:r>
            <a:r>
              <a:rPr lang="en-US" sz="1400" dirty="0">
                <a:solidFill>
                  <a:srgbClr val="000000"/>
                </a:solidFill>
                <a:sym typeface="Symbol" pitchFamily="18" charset="2"/>
              </a:rPr>
              <a:t> </a:t>
            </a:r>
            <a:endParaRPr lang="en-US" altLang="ja-JP" sz="1400" dirty="0">
              <a:ea typeface="MS PGothic" charset="-128"/>
            </a:endParaRPr>
          </a:p>
          <a:p>
            <a:pPr marL="174625" indent="-174625" defTabSz="685800">
              <a:buSzPct val="120000"/>
              <a:tabLst>
                <a:tab pos="1714500" algn="ctr"/>
              </a:tabLst>
            </a:pPr>
            <a:endParaRPr lang="en-US" altLang="ja-JP" sz="1400" dirty="0">
              <a:ea typeface="MS PGothic" charset="-128"/>
            </a:endParaRP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8" name="Rectangle 40"/>
          <p:cNvSpPr>
            <a:spLocks noChangeArrowheads="1"/>
          </p:cNvSpPr>
          <p:nvPr/>
        </p:nvSpPr>
        <p:spPr bwMode="auto">
          <a:xfrm>
            <a:off x="4689475" y="3146425"/>
            <a:ext cx="4418013" cy="330200"/>
          </a:xfrm>
          <a:prstGeom prst="rect">
            <a:avLst/>
          </a:prstGeom>
          <a:noFill/>
          <a:ln w="25400">
            <a:noFill/>
            <a:miter lim="800000"/>
            <a:headEnd/>
            <a:tailEnd/>
          </a:ln>
        </p:spPr>
        <p:txBody>
          <a:bodyPr lIns="92075" tIns="46038" rIns="92075" bIns="46038"/>
          <a:lstStyle/>
          <a:p>
            <a:pPr marL="230188" indent="-230188" algn="ctr"/>
            <a:r>
              <a:rPr lang="en-US" sz="1400">
                <a:solidFill>
                  <a:srgbClr val="000000"/>
                </a:solidFill>
              </a:rPr>
              <a:t>Non-Inverting Gain Configuration</a:t>
            </a:r>
          </a:p>
        </p:txBody>
      </p:sp>
      <p:pic>
        <p:nvPicPr>
          <p:cNvPr id="19" name="Picture 2"/>
          <p:cNvPicPr>
            <a:picLocks noChangeAspect="1" noChangeArrowheads="1"/>
          </p:cNvPicPr>
          <p:nvPr/>
        </p:nvPicPr>
        <p:blipFill>
          <a:blip r:embed="rId3" cstate="screen"/>
          <a:srcRect/>
          <a:stretch>
            <a:fillRect/>
          </a:stretch>
        </p:blipFill>
        <p:spPr bwMode="auto">
          <a:xfrm>
            <a:off x="5094288" y="3497263"/>
            <a:ext cx="3059112" cy="2403475"/>
          </a:xfrm>
          <a:prstGeom prst="rect">
            <a:avLst/>
          </a:prstGeom>
          <a:noFill/>
          <a:ln w="9525">
            <a:noFill/>
            <a:miter lim="800000"/>
            <a:headEnd/>
            <a:tailEnd/>
          </a:ln>
        </p:spPr>
      </p:pic>
      <p:sp>
        <p:nvSpPr>
          <p:cNvPr id="20" name="Text Box 11"/>
          <p:cNvSpPr txBox="1">
            <a:spLocks noChangeArrowheads="1"/>
          </p:cNvSpPr>
          <p:nvPr/>
        </p:nvSpPr>
        <p:spPr bwMode="auto">
          <a:xfrm>
            <a:off x="4130675" y="6011863"/>
            <a:ext cx="4419600" cy="276225"/>
          </a:xfrm>
          <a:prstGeom prst="rect">
            <a:avLst/>
          </a:prstGeom>
          <a:noFill/>
          <a:ln w="9525">
            <a:noFill/>
            <a:miter lim="800000"/>
            <a:headEnd/>
            <a:tailEnd/>
          </a:ln>
        </p:spPr>
        <p:txBody>
          <a:bodyPr>
            <a:spAutoFit/>
          </a:bodyPr>
          <a:lstStyle/>
          <a:p>
            <a:pPr eaLnBrk="0" hangingPunct="0">
              <a:buFont typeface="Arial" charset="0"/>
              <a:buNone/>
            </a:pPr>
            <a:r>
              <a:rPr lang="en-US" sz="1200" b="1" dirty="0">
                <a:solidFill>
                  <a:srgbClr val="000000"/>
                </a:solidFill>
              </a:rPr>
              <a:t>EVM PART # (</a:t>
            </a:r>
            <a:r>
              <a:rPr lang="en-US" sz="1200" dirty="0">
                <a:solidFill>
                  <a:srgbClr val="000000"/>
                </a:solidFill>
              </a:rPr>
              <a:t>LMH730216/NOPB, LMH730227/NOPB</a:t>
            </a:r>
            <a:r>
              <a:rPr lang="en-US" sz="1200" dirty="0"/>
              <a:t>)</a:t>
            </a:r>
            <a:endParaRPr lang="en-US" sz="1200" dirty="0">
              <a:solidFill>
                <a:srgbClr val="000000"/>
              </a:solidFill>
            </a:endParaRPr>
          </a:p>
        </p:txBody>
      </p:sp>
      <p:pic>
        <p:nvPicPr>
          <p:cNvPr id="22" name="Picture 21"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pic>
        <p:nvPicPr>
          <p:cNvPr id="16"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D771F9E-57EB-4183-874A-852D86AEA4FF}" type="slidenum">
              <a:rPr lang="en-US"/>
              <a:pPr/>
              <a:t>7</a:t>
            </a:fld>
            <a:endParaRPr lang="en-US"/>
          </a:p>
        </p:txBody>
      </p:sp>
      <p:sp>
        <p:nvSpPr>
          <p:cNvPr id="4098" name="Rectangle 2"/>
          <p:cNvSpPr>
            <a:spLocks noGrp="1" noChangeArrowheads="1"/>
          </p:cNvSpPr>
          <p:nvPr>
            <p:ph type="title"/>
          </p:nvPr>
        </p:nvSpPr>
        <p:spPr>
          <a:xfrm>
            <a:off x="231775" y="144463"/>
            <a:ext cx="8458200" cy="814387"/>
          </a:xfrm>
        </p:spPr>
        <p:txBody>
          <a:bodyPr/>
          <a:lstStyle/>
          <a:p>
            <a:r>
              <a:rPr lang="en-US" dirty="0"/>
              <a:t>Sun Sensor</a:t>
            </a:r>
          </a:p>
        </p:txBody>
      </p:sp>
      <p:sp>
        <p:nvSpPr>
          <p:cNvPr id="6" name="Rounded Rectangle 6"/>
          <p:cNvSpPr/>
          <p:nvPr/>
        </p:nvSpPr>
        <p:spPr bwMode="auto">
          <a:xfrm>
            <a:off x="940737" y="1390752"/>
            <a:ext cx="817685"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CCD/APS</a:t>
            </a:r>
          </a:p>
          <a:p>
            <a:pPr algn="ctr">
              <a:defRPr/>
            </a:pPr>
            <a:endParaRPr lang="en-US" sz="1400" b="1" dirty="0">
              <a:solidFill>
                <a:srgbClr val="000000"/>
              </a:solidFill>
            </a:endParaRPr>
          </a:p>
        </p:txBody>
      </p:sp>
      <p:sp>
        <p:nvSpPr>
          <p:cNvPr id="7" name="Pentagon 6">
            <a:hlinkClick r:id="rId3" action="ppaction://hlinksldjump"/>
          </p:cNvPr>
          <p:cNvSpPr/>
          <p:nvPr/>
        </p:nvSpPr>
        <p:spPr>
          <a:xfrm rot="10800000">
            <a:off x="632034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9" name="TextBox 8"/>
          <p:cNvSpPr txBox="1"/>
          <p:nvPr/>
        </p:nvSpPr>
        <p:spPr>
          <a:xfrm>
            <a:off x="6349125" y="1670050"/>
            <a:ext cx="1370888" cy="600164"/>
          </a:xfrm>
          <a:prstGeom prst="rect">
            <a:avLst/>
          </a:prstGeom>
          <a:noFill/>
        </p:spPr>
        <p:txBody>
          <a:bodyPr wrap="none">
            <a:spAutoFit/>
          </a:bodyPr>
          <a:lstStyle/>
          <a:p>
            <a:pPr algn="r">
              <a:defRPr/>
            </a:pPr>
            <a:r>
              <a:rPr lang="en-US" sz="1100" b="1" dirty="0">
                <a:solidFill>
                  <a:srgbClr val="0070C0"/>
                </a:solidFill>
                <a:latin typeface="+mn-lt"/>
              </a:rPr>
              <a:t>ADC128S102QML</a:t>
            </a:r>
          </a:p>
          <a:p>
            <a:pPr algn="r">
              <a:defRPr/>
            </a:pPr>
            <a:r>
              <a:rPr lang="en-US" sz="1100" b="1" dirty="0">
                <a:solidFill>
                  <a:srgbClr val="000000"/>
                </a:solidFill>
              </a:rPr>
              <a:t>    </a:t>
            </a:r>
            <a:r>
              <a:rPr lang="en-US" sz="1100" b="1" dirty="0">
                <a:solidFill>
                  <a:srgbClr val="000000"/>
                </a:solidFill>
                <a:latin typeface="+mn-lt"/>
              </a:rPr>
              <a:t>12-Bit, up to</a:t>
            </a:r>
          </a:p>
          <a:p>
            <a:pPr algn="r">
              <a:defRPr/>
            </a:pPr>
            <a:r>
              <a:rPr lang="en-US" sz="1100" b="1" dirty="0">
                <a:solidFill>
                  <a:srgbClr val="000000"/>
                </a:solidFill>
                <a:latin typeface="+mn-lt"/>
              </a:rPr>
              <a:t>200kSPS</a:t>
            </a:r>
          </a:p>
        </p:txBody>
      </p:sp>
      <p:sp>
        <p:nvSpPr>
          <p:cNvPr id="16" name="Rounded Rectangle 6">
            <a:hlinkClick r:id="rId4" action="ppaction://hlinksldjump"/>
          </p:cNvPr>
          <p:cNvSpPr/>
          <p:nvPr/>
        </p:nvSpPr>
        <p:spPr bwMode="auto">
          <a:xfrm>
            <a:off x="201238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Op- Amp for I-V Conversion</a:t>
            </a:r>
            <a:endParaRPr lang="en-US" sz="1100" b="1" dirty="0">
              <a:solidFill>
                <a:srgbClr val="FF0000"/>
              </a:solidFill>
            </a:endParaRPr>
          </a:p>
          <a:p>
            <a:pPr algn="ctr">
              <a:defRPr/>
            </a:pPr>
            <a:endParaRPr lang="en-US" sz="1100" b="1" dirty="0">
              <a:solidFill>
                <a:srgbClr val="FF0000"/>
              </a:solidFill>
            </a:endParaRPr>
          </a:p>
        </p:txBody>
      </p:sp>
      <p:sp>
        <p:nvSpPr>
          <p:cNvPr id="18" name="Line 23"/>
          <p:cNvSpPr>
            <a:spLocks noChangeShapeType="1"/>
          </p:cNvSpPr>
          <p:nvPr/>
        </p:nvSpPr>
        <p:spPr bwMode="auto">
          <a:xfrm flipV="1">
            <a:off x="1769607" y="1797865"/>
            <a:ext cx="216973" cy="0"/>
          </a:xfrm>
          <a:prstGeom prst="line">
            <a:avLst/>
          </a:prstGeom>
          <a:noFill/>
          <a:ln w="28575">
            <a:solidFill>
              <a:schemeClr val="tx1"/>
            </a:solidFill>
            <a:round/>
            <a:headEnd/>
            <a:tailEnd type="triangle" w="med" len="med"/>
          </a:ln>
        </p:spPr>
        <p:txBody>
          <a:bodyPr/>
          <a:lstStyle/>
          <a:p>
            <a:endParaRPr lang="en-US"/>
          </a:p>
        </p:txBody>
      </p:sp>
      <p:sp>
        <p:nvSpPr>
          <p:cNvPr id="20" name="Rounded Rectangle 6">
            <a:hlinkClick r:id="rId4" action="ppaction://hlinksldjump"/>
          </p:cNvPr>
          <p:cNvSpPr/>
          <p:nvPr/>
        </p:nvSpPr>
        <p:spPr bwMode="auto">
          <a:xfrm>
            <a:off x="374593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Amplifier and Low Pass Filter</a:t>
            </a:r>
            <a:endParaRPr lang="en-US" sz="1100" b="1" dirty="0">
              <a:solidFill>
                <a:srgbClr val="FF0000"/>
              </a:solidFill>
            </a:endParaRPr>
          </a:p>
          <a:p>
            <a:pPr algn="ctr">
              <a:defRPr/>
            </a:pPr>
            <a:endParaRPr lang="en-US" sz="1100" b="1" dirty="0">
              <a:solidFill>
                <a:srgbClr val="FF0000"/>
              </a:solidFill>
            </a:endParaRPr>
          </a:p>
        </p:txBody>
      </p:sp>
      <p:sp>
        <p:nvSpPr>
          <p:cNvPr id="22" name="Line 23"/>
          <p:cNvSpPr>
            <a:spLocks noChangeShapeType="1"/>
          </p:cNvSpPr>
          <p:nvPr/>
        </p:nvSpPr>
        <p:spPr bwMode="auto">
          <a:xfrm flipV="1">
            <a:off x="3503157" y="1797865"/>
            <a:ext cx="216973" cy="0"/>
          </a:xfrm>
          <a:prstGeom prst="line">
            <a:avLst/>
          </a:prstGeom>
          <a:noFill/>
          <a:ln w="28575">
            <a:solidFill>
              <a:schemeClr val="tx1"/>
            </a:solidFill>
            <a:round/>
            <a:headEnd/>
            <a:tailEnd type="triangle" w="med" len="med"/>
          </a:ln>
        </p:spPr>
        <p:txBody>
          <a:bodyPr/>
          <a:lstStyle/>
          <a:p>
            <a:endParaRPr lang="en-US"/>
          </a:p>
        </p:txBody>
      </p:sp>
      <p:sp>
        <p:nvSpPr>
          <p:cNvPr id="25" name="Line 23"/>
          <p:cNvSpPr>
            <a:spLocks noChangeShapeType="1"/>
          </p:cNvSpPr>
          <p:nvPr/>
        </p:nvSpPr>
        <p:spPr bwMode="auto">
          <a:xfrm flipV="1">
            <a:off x="5246232" y="2016940"/>
            <a:ext cx="216973" cy="0"/>
          </a:xfrm>
          <a:prstGeom prst="line">
            <a:avLst/>
          </a:prstGeom>
          <a:noFill/>
          <a:ln w="28575">
            <a:solidFill>
              <a:schemeClr val="tx1"/>
            </a:solidFill>
            <a:round/>
            <a:headEnd/>
            <a:tailEnd type="triangle" w="med" len="med"/>
          </a:ln>
        </p:spPr>
        <p:txBody>
          <a:bodyPr/>
          <a:lstStyle/>
          <a:p>
            <a:endParaRPr lang="en-US"/>
          </a:p>
        </p:txBody>
      </p:sp>
      <p:sp>
        <p:nvSpPr>
          <p:cNvPr id="29" name="Line 23"/>
          <p:cNvSpPr>
            <a:spLocks noChangeShapeType="1"/>
          </p:cNvSpPr>
          <p:nvPr/>
        </p:nvSpPr>
        <p:spPr bwMode="auto">
          <a:xfrm flipV="1">
            <a:off x="6074907" y="1797865"/>
            <a:ext cx="216973" cy="0"/>
          </a:xfrm>
          <a:prstGeom prst="line">
            <a:avLst/>
          </a:prstGeom>
          <a:noFill/>
          <a:ln w="28575">
            <a:solidFill>
              <a:schemeClr val="tx1"/>
            </a:solidFill>
            <a:round/>
            <a:headEnd/>
            <a:tailEnd type="triangle" w="med" len="med"/>
          </a:ln>
        </p:spPr>
        <p:txBody>
          <a:bodyPr/>
          <a:lstStyle/>
          <a:p>
            <a:endParaRPr lang="en-US"/>
          </a:p>
        </p:txBody>
      </p:sp>
      <p:sp>
        <p:nvSpPr>
          <p:cNvPr id="30" name="Rounded Rectangle 6"/>
          <p:cNvSpPr/>
          <p:nvPr/>
        </p:nvSpPr>
        <p:spPr bwMode="auto">
          <a:xfrm>
            <a:off x="5874827"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31" name="Line 28"/>
          <p:cNvSpPr>
            <a:spLocks noChangeShapeType="1"/>
          </p:cNvSpPr>
          <p:nvPr/>
        </p:nvSpPr>
        <p:spPr bwMode="auto">
          <a:xfrm flipV="1">
            <a:off x="7229292" y="2389743"/>
            <a:ext cx="0" cy="259971"/>
          </a:xfrm>
          <a:prstGeom prst="line">
            <a:avLst/>
          </a:prstGeom>
          <a:noFill/>
          <a:ln w="28575">
            <a:solidFill>
              <a:schemeClr val="tx1"/>
            </a:solidFill>
            <a:round/>
            <a:headEnd type="triangle"/>
            <a:tailEnd type="none" w="med" len="med"/>
          </a:ln>
        </p:spPr>
        <p:txBody>
          <a:bodyPr/>
          <a:lstStyle/>
          <a:p>
            <a:endParaRPr lang="en-US"/>
          </a:p>
        </p:txBody>
      </p:sp>
      <p:sp>
        <p:nvSpPr>
          <p:cNvPr id="35" name="Line 23"/>
          <p:cNvSpPr>
            <a:spLocks noChangeShapeType="1"/>
          </p:cNvSpPr>
          <p:nvPr/>
        </p:nvSpPr>
        <p:spPr bwMode="auto">
          <a:xfrm flipV="1">
            <a:off x="5587493" y="3053576"/>
            <a:ext cx="247995" cy="0"/>
          </a:xfrm>
          <a:prstGeom prst="line">
            <a:avLst/>
          </a:prstGeom>
          <a:noFill/>
          <a:ln w="28575">
            <a:solidFill>
              <a:schemeClr val="tx1"/>
            </a:solidFill>
            <a:round/>
            <a:headEnd type="triangle"/>
            <a:tailEnd type="none" w="med" len="med"/>
          </a:ln>
        </p:spPr>
        <p:txBody>
          <a:bodyPr/>
          <a:lstStyle/>
          <a:p>
            <a:endParaRPr lang="en-US"/>
          </a:p>
        </p:txBody>
      </p:sp>
      <p:sp>
        <p:nvSpPr>
          <p:cNvPr id="39" name="Line 23"/>
          <p:cNvSpPr>
            <a:spLocks noChangeShapeType="1"/>
          </p:cNvSpPr>
          <p:nvPr/>
        </p:nvSpPr>
        <p:spPr bwMode="auto">
          <a:xfrm flipV="1">
            <a:off x="3834893" y="3053576"/>
            <a:ext cx="247995" cy="0"/>
          </a:xfrm>
          <a:prstGeom prst="line">
            <a:avLst/>
          </a:prstGeom>
          <a:noFill/>
          <a:ln w="28575">
            <a:solidFill>
              <a:schemeClr val="tx1"/>
            </a:solidFill>
            <a:round/>
            <a:headEnd type="triangle"/>
            <a:tailEnd type="none" w="med" len="med"/>
          </a:ln>
        </p:spPr>
        <p:txBody>
          <a:bodyPr/>
          <a:lstStyle/>
          <a:p>
            <a:endParaRPr lang="en-US"/>
          </a:p>
        </p:txBody>
      </p:sp>
      <p:pic>
        <p:nvPicPr>
          <p:cNvPr id="66"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4960807" y="1475788"/>
            <a:ext cx="159511" cy="187326"/>
          </a:xfrm>
          <a:prstGeom prst="rect">
            <a:avLst/>
          </a:prstGeom>
          <a:noFill/>
          <a:ln w="9525">
            <a:noFill/>
            <a:miter lim="800000"/>
            <a:headEnd/>
            <a:tailEnd/>
          </a:ln>
        </p:spPr>
      </p:pic>
      <p:pic>
        <p:nvPicPr>
          <p:cNvPr id="67"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3236782" y="1437688"/>
            <a:ext cx="159511" cy="187326"/>
          </a:xfrm>
          <a:prstGeom prst="rect">
            <a:avLst/>
          </a:prstGeom>
          <a:noFill/>
          <a:ln w="9525">
            <a:noFill/>
            <a:miter lim="800000"/>
            <a:headEnd/>
            <a:tailEnd/>
          </a:ln>
        </p:spPr>
      </p:pic>
      <p:pic>
        <p:nvPicPr>
          <p:cNvPr id="68"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389682" y="1313863"/>
            <a:ext cx="159511" cy="187326"/>
          </a:xfrm>
          <a:prstGeom prst="rect">
            <a:avLst/>
          </a:prstGeom>
          <a:noFill/>
          <a:ln w="9525">
            <a:noFill/>
            <a:miter lim="800000"/>
            <a:headEnd/>
            <a:tailEnd/>
          </a:ln>
        </p:spPr>
      </p:pic>
      <p:grpSp>
        <p:nvGrpSpPr>
          <p:cNvPr id="46" name="Group 45"/>
          <p:cNvGrpSpPr/>
          <p:nvPr/>
        </p:nvGrpSpPr>
        <p:grpSpPr>
          <a:xfrm>
            <a:off x="4117408" y="2644895"/>
            <a:ext cx="1480081" cy="822952"/>
            <a:chOff x="4117408" y="2644895"/>
            <a:chExt cx="1480081" cy="822952"/>
          </a:xfrm>
        </p:grpSpPr>
        <p:grpSp>
          <p:nvGrpSpPr>
            <p:cNvPr id="32" name="Group 113"/>
            <p:cNvGrpSpPr/>
            <p:nvPr/>
          </p:nvGrpSpPr>
          <p:grpSpPr>
            <a:xfrm>
              <a:off x="4117408" y="2644895"/>
              <a:ext cx="1480081" cy="822952"/>
              <a:chOff x="240733" y="-1450855"/>
              <a:chExt cx="1480081" cy="822952"/>
            </a:xfrm>
          </p:grpSpPr>
          <p:sp>
            <p:nvSpPr>
              <p:cNvPr id="33" name="Rounded Rectangle 6">
                <a:hlinkClick r:id="rId6"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3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69"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03682" y="2647363"/>
              <a:ext cx="159511" cy="187326"/>
            </a:xfrm>
            <a:prstGeom prst="rect">
              <a:avLst/>
            </a:prstGeom>
            <a:noFill/>
            <a:ln w="9525">
              <a:noFill/>
              <a:miter lim="800000"/>
              <a:headEnd/>
              <a:tailEnd/>
            </a:ln>
          </p:spPr>
        </p:pic>
      </p:grpSp>
      <p:sp>
        <p:nvSpPr>
          <p:cNvPr id="72" name="Trapezoid 71"/>
          <p:cNvSpPr/>
          <p:nvPr/>
        </p:nvSpPr>
        <p:spPr>
          <a:xfrm>
            <a:off x="5162550" y="1514475"/>
            <a:ext cx="1238250" cy="504825"/>
          </a:xfrm>
          <a:prstGeom prst="trapezoid">
            <a:avLst>
              <a:gd name="adj" fmla="val 66509"/>
            </a:avLst>
          </a:prstGeom>
          <a:gradFill flip="none" rotWithShape="1">
            <a:gsLst>
              <a:gs pos="0">
                <a:schemeClr val="bg1">
                  <a:lumMod val="85000"/>
                </a:schemeClr>
              </a:gs>
              <a:gs pos="80000">
                <a:schemeClr val="bg1">
                  <a:lumMod val="75000"/>
                </a:schemeClr>
              </a:gs>
              <a:gs pos="100000">
                <a:schemeClr val="bg1">
                  <a:lumMod val="65000"/>
                </a:schemeClr>
              </a:gs>
            </a:gsLst>
            <a:lin ang="0" scaled="1"/>
            <a:tileRect/>
          </a:gradFill>
          <a:ln>
            <a:noFill/>
          </a:ln>
          <a:effectLst>
            <a:outerShdw blurRad="40005" dist="22860" dir="5400000" algn="ctr" rotWithShape="0">
              <a:schemeClr val="tx1"/>
            </a:outerShdw>
          </a:effectLst>
          <a:scene3d>
            <a:camera prst="orthographicFront">
              <a:rot lat="0" lon="0" rev="16200000"/>
            </a:camera>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5553075" y="1371600"/>
            <a:ext cx="333375" cy="738664"/>
          </a:xfrm>
          <a:prstGeom prst="rect">
            <a:avLst/>
          </a:prstGeom>
          <a:noFill/>
        </p:spPr>
        <p:txBody>
          <a:bodyPr vert="horz" wrap="square" rtlCol="0">
            <a:spAutoFit/>
          </a:bodyPr>
          <a:lstStyle/>
          <a:p>
            <a:r>
              <a:rPr lang="en-US" sz="1400" b="1" dirty="0"/>
              <a:t>MUX</a:t>
            </a:r>
          </a:p>
        </p:txBody>
      </p:sp>
      <p:sp>
        <p:nvSpPr>
          <p:cNvPr id="74" name="TextBox 73"/>
          <p:cNvSpPr txBox="1"/>
          <p:nvPr/>
        </p:nvSpPr>
        <p:spPr>
          <a:xfrm>
            <a:off x="2724151" y="2867025"/>
            <a:ext cx="1257299" cy="253916"/>
          </a:xfrm>
          <a:prstGeom prst="rect">
            <a:avLst/>
          </a:prstGeom>
          <a:noFill/>
        </p:spPr>
        <p:txBody>
          <a:bodyPr wrap="square" rtlCol="0">
            <a:spAutoFit/>
          </a:bodyPr>
          <a:lstStyle/>
          <a:p>
            <a:r>
              <a:rPr lang="en-US" sz="1050" b="1" dirty="0"/>
              <a:t>To ADCS FPGA</a:t>
            </a:r>
          </a:p>
        </p:txBody>
      </p:sp>
      <p:grpSp>
        <p:nvGrpSpPr>
          <p:cNvPr id="91" name="Group 90"/>
          <p:cNvGrpSpPr/>
          <p:nvPr/>
        </p:nvGrpSpPr>
        <p:grpSpPr>
          <a:xfrm>
            <a:off x="5381626" y="1438275"/>
            <a:ext cx="76200" cy="466725"/>
            <a:chOff x="1581151" y="3028950"/>
            <a:chExt cx="76200" cy="466725"/>
          </a:xfrm>
        </p:grpSpPr>
        <p:sp>
          <p:nvSpPr>
            <p:cNvPr id="77" name="Flowchart: Connector 76"/>
            <p:cNvSpPr/>
            <p:nvPr/>
          </p:nvSpPr>
          <p:spPr>
            <a:xfrm>
              <a:off x="1581151" y="3028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1581151" y="315277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p:cNvSpPr/>
            <p:nvPr/>
          </p:nvSpPr>
          <p:spPr>
            <a:xfrm>
              <a:off x="1581151" y="328612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p:cNvSpPr/>
            <p:nvPr/>
          </p:nvSpPr>
          <p:spPr>
            <a:xfrm>
              <a:off x="1581151" y="3409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1740261" y="4014287"/>
            <a:ext cx="5266843" cy="2012227"/>
            <a:chOff x="1740261" y="4014287"/>
            <a:chExt cx="5266843" cy="2012227"/>
          </a:xfrm>
        </p:grpSpPr>
        <p:sp>
          <p:nvSpPr>
            <p:cNvPr id="54" name="TextBox 53"/>
            <p:cNvSpPr txBox="1"/>
            <p:nvPr/>
          </p:nvSpPr>
          <p:spPr>
            <a:xfrm>
              <a:off x="17402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55" name="Oval 54">
              <a:hlinkClick r:id="rId8" action="ppaction://hlinksldjump"/>
            </p:cNvPr>
            <p:cNvSpPr/>
            <p:nvPr/>
          </p:nvSpPr>
          <p:spPr bwMode="auto">
            <a:xfrm>
              <a:off x="34397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56"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57" name="Arc 56"/>
            <p:cNvSpPr/>
            <p:nvPr/>
          </p:nvSpPr>
          <p:spPr bwMode="auto">
            <a:xfrm rot="10349783">
              <a:off x="365072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58" name="Arc 57"/>
            <p:cNvSpPr/>
            <p:nvPr/>
          </p:nvSpPr>
          <p:spPr bwMode="auto">
            <a:xfrm rot="11250217" flipV="1">
              <a:off x="351299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59" name="Line 23"/>
            <p:cNvSpPr>
              <a:spLocks noChangeShapeType="1"/>
            </p:cNvSpPr>
            <p:nvPr/>
          </p:nvSpPr>
          <p:spPr bwMode="auto">
            <a:xfrm flipV="1">
              <a:off x="5759781" y="4287033"/>
              <a:ext cx="216973" cy="0"/>
            </a:xfrm>
            <a:prstGeom prst="line">
              <a:avLst/>
            </a:prstGeom>
            <a:noFill/>
            <a:ln w="28575">
              <a:solidFill>
                <a:schemeClr val="tx1"/>
              </a:solidFill>
              <a:round/>
              <a:headEnd/>
              <a:tailEnd type="triangle" w="med" len="med"/>
            </a:ln>
          </p:spPr>
          <p:txBody>
            <a:bodyPr/>
            <a:lstStyle/>
            <a:p>
              <a:endParaRPr lang="en-US"/>
            </a:p>
          </p:txBody>
        </p:sp>
        <p:sp>
          <p:nvSpPr>
            <p:cNvPr id="60" name="Line 23"/>
            <p:cNvSpPr>
              <a:spLocks noChangeShapeType="1"/>
            </p:cNvSpPr>
            <p:nvPr/>
          </p:nvSpPr>
          <p:spPr bwMode="auto">
            <a:xfrm flipV="1">
              <a:off x="5770107" y="4569640"/>
              <a:ext cx="216973" cy="0"/>
            </a:xfrm>
            <a:prstGeom prst="line">
              <a:avLst/>
            </a:prstGeom>
            <a:noFill/>
            <a:ln w="28575">
              <a:solidFill>
                <a:schemeClr val="tx1"/>
              </a:solidFill>
              <a:round/>
              <a:headEnd/>
              <a:tailEnd type="triangle" w="med" len="med"/>
            </a:ln>
          </p:spPr>
          <p:txBody>
            <a:bodyPr/>
            <a:lstStyle/>
            <a:p>
              <a:endParaRPr lang="en-US"/>
            </a:p>
          </p:txBody>
        </p:sp>
        <p:sp>
          <p:nvSpPr>
            <p:cNvPr id="61" name="TextBox 60"/>
            <p:cNvSpPr txBox="1"/>
            <p:nvPr/>
          </p:nvSpPr>
          <p:spPr>
            <a:xfrm>
              <a:off x="59788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62" name="TextBox 61"/>
            <p:cNvSpPr txBox="1"/>
            <p:nvPr/>
          </p:nvSpPr>
          <p:spPr>
            <a:xfrm>
              <a:off x="59788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63" name="Group 133"/>
            <p:cNvGrpSpPr/>
            <p:nvPr/>
          </p:nvGrpSpPr>
          <p:grpSpPr>
            <a:xfrm>
              <a:off x="4113872" y="4014287"/>
              <a:ext cx="1632650" cy="774659"/>
              <a:chOff x="4380572" y="4385762"/>
              <a:chExt cx="1632650" cy="774659"/>
            </a:xfrm>
          </p:grpSpPr>
          <p:sp>
            <p:nvSpPr>
              <p:cNvPr id="64" name="Rounded Rectangle 6">
                <a:hlinkClick r:id="" action="ppaction://noaction"/>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65"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57757" y="4438891"/>
                <a:ext cx="160722" cy="155668"/>
              </a:xfrm>
              <a:prstGeom prst="rect">
                <a:avLst/>
              </a:prstGeom>
              <a:noFill/>
              <a:ln w="9525">
                <a:noFill/>
                <a:miter lim="800000"/>
                <a:headEnd/>
                <a:tailEnd/>
              </a:ln>
            </p:spPr>
          </p:pic>
        </p:grpSp>
        <p:grpSp>
          <p:nvGrpSpPr>
            <p:cNvPr id="94" name="Group 93"/>
            <p:cNvGrpSpPr/>
            <p:nvPr/>
          </p:nvGrpSpPr>
          <p:grpSpPr>
            <a:xfrm>
              <a:off x="2912565" y="4914900"/>
              <a:ext cx="4094539" cy="1111614"/>
              <a:chOff x="2912565" y="4914900"/>
              <a:chExt cx="4094539" cy="1111614"/>
            </a:xfrm>
          </p:grpSpPr>
          <p:grpSp>
            <p:nvGrpSpPr>
              <p:cNvPr id="80" name="Group 79"/>
              <p:cNvGrpSpPr/>
              <p:nvPr/>
            </p:nvGrpSpPr>
            <p:grpSpPr>
              <a:xfrm>
                <a:off x="2912565" y="5156385"/>
                <a:ext cx="4094539" cy="870129"/>
                <a:chOff x="2912565" y="5270685"/>
                <a:chExt cx="4094539" cy="870129"/>
              </a:xfrm>
            </p:grpSpPr>
            <p:sp>
              <p:nvSpPr>
                <p:cNvPr id="48"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49"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0"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1"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2"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3" name="TextBox 52"/>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71" name="Group 132"/>
                <p:cNvGrpSpPr/>
                <p:nvPr/>
              </p:nvGrpSpPr>
              <p:grpSpPr>
                <a:xfrm>
                  <a:off x="2912565" y="5271240"/>
                  <a:ext cx="1408302" cy="869574"/>
                  <a:chOff x="2912565" y="5271240"/>
                  <a:chExt cx="1408302" cy="869574"/>
                </a:xfrm>
              </p:grpSpPr>
              <p:sp>
                <p:nvSpPr>
                  <p:cNvPr id="75" name="Rounded Rectangle 6">
                    <a:hlinkClick r:id="rId9"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76"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78" name="Rounded Rectangle 6">
                  <a:hlinkClick r:id="rId10"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81"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85" name="Elbow Connector 84"/>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
        <p:nvSpPr>
          <p:cNvPr id="79" name="U-Turn Arrow 78">
            <a:hlinkClick r:id="rId11"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83" name="U-Turn Arrow 82">
            <a:hlinkClick r:id="rId12"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Sensor</a:t>
            </a:r>
          </a:p>
        </p:txBody>
      </p:sp>
      <p:sp>
        <p:nvSpPr>
          <p:cNvPr id="3" name="Content Placeholder 2"/>
          <p:cNvSpPr>
            <a:spLocks noGrp="1"/>
          </p:cNvSpPr>
          <p:nvPr>
            <p:ph idx="1"/>
          </p:nvPr>
        </p:nvSpPr>
        <p:spPr>
          <a:xfrm>
            <a:off x="333375" y="1185862"/>
            <a:ext cx="4952999" cy="4967287"/>
          </a:xfrm>
        </p:spPr>
        <p:txBody>
          <a:bodyPr/>
          <a:lstStyle/>
          <a:p>
            <a:r>
              <a:rPr lang="en-US" dirty="0"/>
              <a:t> Star sensors measure the star coordinates in the spacecraft frame and  provide attitude information when these observed coordinates are compared with known star directions obtained from star catalog.</a:t>
            </a:r>
          </a:p>
          <a:p>
            <a:r>
              <a:rPr lang="en-US" dirty="0"/>
              <a:t>Goes in all satellites.</a:t>
            </a:r>
          </a:p>
          <a:p>
            <a:r>
              <a:rPr lang="en-US" dirty="0"/>
              <a:t>2- 4 Star Sensors will usually be required on each satellite.</a:t>
            </a:r>
          </a:p>
        </p:txBody>
      </p:sp>
      <p:sp>
        <p:nvSpPr>
          <p:cNvPr id="4" name="Slide Number Placeholder 3"/>
          <p:cNvSpPr>
            <a:spLocks noGrp="1"/>
          </p:cNvSpPr>
          <p:nvPr>
            <p:ph type="sldNum" sz="quarter" idx="10"/>
          </p:nvPr>
        </p:nvSpPr>
        <p:spPr/>
        <p:txBody>
          <a:bodyPr/>
          <a:lstStyle/>
          <a:p>
            <a:fld id="{B0501D11-0227-4FF5-B7E4-0C8C175F9C66}" type="slidenum">
              <a:rPr lang="en-US" smtClean="0"/>
              <a:pPr/>
              <a:t>8</a:t>
            </a:fld>
            <a:endParaRPr lang="en-US"/>
          </a:p>
        </p:txBody>
      </p:sp>
      <p:pic>
        <p:nvPicPr>
          <p:cNvPr id="5" name="Picture 1"/>
          <p:cNvPicPr>
            <a:picLocks noChangeAspect="1"/>
          </p:cNvPicPr>
          <p:nvPr/>
        </p:nvPicPr>
        <p:blipFill>
          <a:blip r:embed="rId2" cstate="screen"/>
          <a:srcRect/>
          <a:stretch>
            <a:fillRect/>
          </a:stretch>
        </p:blipFill>
        <p:spPr bwMode="auto">
          <a:xfrm>
            <a:off x="5302239" y="1905001"/>
            <a:ext cx="3649674" cy="24955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Sensor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9</a:t>
            </a:fld>
            <a:endParaRPr lang="en-US"/>
          </a:p>
        </p:txBody>
      </p:sp>
      <p:sp>
        <p:nvSpPr>
          <p:cNvPr id="5" name="Rounded Rectangle 6"/>
          <p:cNvSpPr/>
          <p:nvPr/>
        </p:nvSpPr>
        <p:spPr bwMode="auto">
          <a:xfrm>
            <a:off x="1645587" y="1390752"/>
            <a:ext cx="817685"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CCD</a:t>
            </a:r>
          </a:p>
        </p:txBody>
      </p:sp>
      <p:sp>
        <p:nvSpPr>
          <p:cNvPr id="6" name="Pentagon 5">
            <a:hlinkClick r:id="rId3" action="ppaction://hlinksldjump"/>
          </p:cNvPr>
          <p:cNvSpPr/>
          <p:nvPr/>
        </p:nvSpPr>
        <p:spPr>
          <a:xfrm rot="10800000">
            <a:off x="618699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7" name="TextBox 6"/>
          <p:cNvSpPr txBox="1"/>
          <p:nvPr/>
        </p:nvSpPr>
        <p:spPr>
          <a:xfrm>
            <a:off x="6215775" y="1670050"/>
            <a:ext cx="1370888" cy="600164"/>
          </a:xfrm>
          <a:prstGeom prst="rect">
            <a:avLst/>
          </a:prstGeom>
          <a:noFill/>
        </p:spPr>
        <p:txBody>
          <a:bodyPr wrap="none">
            <a:spAutoFit/>
          </a:bodyPr>
          <a:lstStyle/>
          <a:p>
            <a:pPr algn="ctr">
              <a:defRPr/>
            </a:pPr>
            <a:r>
              <a:rPr lang="en-US" sz="1100" b="1" dirty="0">
                <a:solidFill>
                  <a:srgbClr val="0070C0"/>
                </a:solidFill>
                <a:latin typeface="+mn-lt"/>
              </a:rPr>
              <a:t>ADC128S102QML</a:t>
            </a:r>
          </a:p>
          <a:p>
            <a:pPr algn="r">
              <a:defRPr/>
            </a:pPr>
            <a:r>
              <a:rPr lang="en-US" sz="1100" b="1" dirty="0">
                <a:solidFill>
                  <a:srgbClr val="000000"/>
                </a:solidFill>
              </a:rPr>
              <a:t>    </a:t>
            </a:r>
            <a:r>
              <a:rPr lang="en-US" sz="1100" b="1" dirty="0">
                <a:solidFill>
                  <a:srgbClr val="000000"/>
                </a:solidFill>
                <a:latin typeface="+mn-lt"/>
              </a:rPr>
              <a:t>12-Bit, up to</a:t>
            </a:r>
          </a:p>
          <a:p>
            <a:pPr algn="r">
              <a:defRPr/>
            </a:pPr>
            <a:r>
              <a:rPr lang="en-US" sz="1100" b="1" dirty="0">
                <a:solidFill>
                  <a:srgbClr val="000000"/>
                </a:solidFill>
                <a:latin typeface="+mn-lt"/>
              </a:rPr>
              <a:t>200kSPS</a:t>
            </a:r>
          </a:p>
        </p:txBody>
      </p:sp>
      <p:sp>
        <p:nvSpPr>
          <p:cNvPr id="8" name="Rounded Rectangle 6">
            <a:hlinkClick r:id="rId4" action="ppaction://hlinksldjump"/>
          </p:cNvPr>
          <p:cNvSpPr/>
          <p:nvPr/>
        </p:nvSpPr>
        <p:spPr bwMode="auto">
          <a:xfrm>
            <a:off x="271723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Pre-Amplifier</a:t>
            </a:r>
            <a:endParaRPr lang="en-US" sz="1100" b="1" dirty="0">
              <a:solidFill>
                <a:srgbClr val="FF0000"/>
              </a:solidFill>
            </a:endParaRPr>
          </a:p>
          <a:p>
            <a:pPr algn="ctr">
              <a:defRPr/>
            </a:pPr>
            <a:endParaRPr lang="en-US" sz="1100" b="1" dirty="0">
              <a:solidFill>
                <a:srgbClr val="FF0000"/>
              </a:solidFill>
            </a:endParaRPr>
          </a:p>
        </p:txBody>
      </p:sp>
      <p:sp>
        <p:nvSpPr>
          <p:cNvPr id="9" name="Line 23"/>
          <p:cNvSpPr>
            <a:spLocks noChangeShapeType="1"/>
          </p:cNvSpPr>
          <p:nvPr/>
        </p:nvSpPr>
        <p:spPr bwMode="auto">
          <a:xfrm flipV="1">
            <a:off x="247445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0" name="Rounded Rectangle 6">
            <a:hlinkClick r:id="rId4" action="ppaction://hlinksldjump"/>
          </p:cNvPr>
          <p:cNvSpPr/>
          <p:nvPr/>
        </p:nvSpPr>
        <p:spPr bwMode="auto">
          <a:xfrm>
            <a:off x="445078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PGA/Amplifier</a:t>
            </a:r>
            <a:endParaRPr lang="en-US" sz="1100" b="1" dirty="0">
              <a:solidFill>
                <a:srgbClr val="FF0000"/>
              </a:solidFill>
            </a:endParaRPr>
          </a:p>
          <a:p>
            <a:pPr algn="ctr">
              <a:defRPr/>
            </a:pPr>
            <a:endParaRPr lang="en-US" sz="1100" b="1" dirty="0">
              <a:solidFill>
                <a:srgbClr val="FF0000"/>
              </a:solidFill>
            </a:endParaRPr>
          </a:p>
        </p:txBody>
      </p:sp>
      <p:sp>
        <p:nvSpPr>
          <p:cNvPr id="11" name="Line 23"/>
          <p:cNvSpPr>
            <a:spLocks noChangeShapeType="1"/>
          </p:cNvSpPr>
          <p:nvPr/>
        </p:nvSpPr>
        <p:spPr bwMode="auto">
          <a:xfrm flipV="1">
            <a:off x="420800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7" name="Line 23"/>
          <p:cNvSpPr>
            <a:spLocks noChangeShapeType="1"/>
          </p:cNvSpPr>
          <p:nvPr/>
        </p:nvSpPr>
        <p:spPr bwMode="auto">
          <a:xfrm flipV="1">
            <a:off x="5951082"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8" name="Rounded Rectangle 6"/>
          <p:cNvSpPr/>
          <p:nvPr/>
        </p:nvSpPr>
        <p:spPr bwMode="auto">
          <a:xfrm>
            <a:off x="6132002"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9" name="Line 28"/>
          <p:cNvSpPr>
            <a:spLocks noChangeShapeType="1"/>
          </p:cNvSpPr>
          <p:nvPr/>
        </p:nvSpPr>
        <p:spPr bwMode="auto">
          <a:xfrm flipV="1">
            <a:off x="6972117" y="2389743"/>
            <a:ext cx="0" cy="259971"/>
          </a:xfrm>
          <a:prstGeom prst="line">
            <a:avLst/>
          </a:prstGeom>
          <a:noFill/>
          <a:ln w="28575">
            <a:solidFill>
              <a:schemeClr val="tx1"/>
            </a:solidFill>
            <a:round/>
            <a:headEnd type="triangle"/>
            <a:tailEnd type="none" w="med" len="med"/>
          </a:ln>
        </p:spPr>
        <p:txBody>
          <a:bodyPr/>
          <a:lstStyle/>
          <a:p>
            <a:pPr algn="ctr"/>
            <a:endParaRPr lang="en-US"/>
          </a:p>
        </p:txBody>
      </p:sp>
      <p:sp>
        <p:nvSpPr>
          <p:cNvPr id="23" name="Line 23"/>
          <p:cNvSpPr>
            <a:spLocks noChangeShapeType="1"/>
          </p:cNvSpPr>
          <p:nvPr/>
        </p:nvSpPr>
        <p:spPr bwMode="auto">
          <a:xfrm flipV="1">
            <a:off x="5854193" y="3053576"/>
            <a:ext cx="247995" cy="0"/>
          </a:xfrm>
          <a:prstGeom prst="line">
            <a:avLst/>
          </a:prstGeom>
          <a:noFill/>
          <a:ln w="28575">
            <a:solidFill>
              <a:schemeClr val="tx1"/>
            </a:solidFill>
            <a:round/>
            <a:headEnd type="triangle"/>
            <a:tailEnd type="none" w="med" len="med"/>
          </a:ln>
        </p:spPr>
        <p:txBody>
          <a:bodyPr/>
          <a:lstStyle/>
          <a:p>
            <a:pPr algn="ctr"/>
            <a:endParaRPr lang="en-US"/>
          </a:p>
        </p:txBody>
      </p:sp>
      <p:pic>
        <p:nvPicPr>
          <p:cNvPr id="53"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665657" y="1475788"/>
            <a:ext cx="159511" cy="187326"/>
          </a:xfrm>
          <a:prstGeom prst="rect">
            <a:avLst/>
          </a:prstGeom>
          <a:noFill/>
          <a:ln w="9525">
            <a:noFill/>
            <a:miter lim="800000"/>
            <a:headEnd/>
            <a:tailEnd/>
          </a:ln>
        </p:spPr>
      </p:pic>
      <p:pic>
        <p:nvPicPr>
          <p:cNvPr id="54"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3941632" y="1437688"/>
            <a:ext cx="159511" cy="187326"/>
          </a:xfrm>
          <a:prstGeom prst="rect">
            <a:avLst/>
          </a:prstGeom>
          <a:noFill/>
          <a:ln w="9525">
            <a:noFill/>
            <a:miter lim="800000"/>
            <a:headEnd/>
            <a:tailEnd/>
          </a:ln>
        </p:spPr>
      </p:pic>
      <p:pic>
        <p:nvPicPr>
          <p:cNvPr id="55"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256332" y="1313863"/>
            <a:ext cx="159511" cy="187326"/>
          </a:xfrm>
          <a:prstGeom prst="rect">
            <a:avLst/>
          </a:prstGeom>
          <a:noFill/>
          <a:ln w="9525">
            <a:noFill/>
            <a:miter lim="800000"/>
            <a:headEnd/>
            <a:tailEnd/>
          </a:ln>
        </p:spPr>
      </p:pic>
      <p:sp>
        <p:nvSpPr>
          <p:cNvPr id="60" name="Line 23"/>
          <p:cNvSpPr>
            <a:spLocks noChangeShapeType="1"/>
          </p:cNvSpPr>
          <p:nvPr/>
        </p:nvSpPr>
        <p:spPr bwMode="auto">
          <a:xfrm flipV="1">
            <a:off x="5951082"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1" name="Rounded Rectangle 6"/>
          <p:cNvSpPr/>
          <p:nvPr/>
        </p:nvSpPr>
        <p:spPr bwMode="auto">
          <a:xfrm>
            <a:off x="6151052" y="3698731"/>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200" b="1" dirty="0">
              <a:solidFill>
                <a:srgbClr val="000000"/>
              </a:solidFill>
            </a:endParaRPr>
          </a:p>
          <a:p>
            <a:pPr algn="ctr">
              <a:defRPr/>
            </a:pPr>
            <a:r>
              <a:rPr lang="en-US" sz="1200" b="1" dirty="0">
                <a:solidFill>
                  <a:srgbClr val="000000"/>
                </a:solidFill>
              </a:rPr>
              <a:t>Image Processing Module &amp; Lookup Table</a:t>
            </a:r>
            <a:endParaRPr lang="en-US" sz="1200" dirty="0">
              <a:solidFill>
                <a:srgbClr val="FF0000"/>
              </a:solidFill>
            </a:endParaRPr>
          </a:p>
          <a:p>
            <a:pPr algn="ctr">
              <a:defRPr/>
            </a:pPr>
            <a:endParaRPr lang="en-US" sz="1200" b="1" dirty="0">
              <a:solidFill>
                <a:srgbClr val="000000"/>
              </a:solidFill>
            </a:endParaRPr>
          </a:p>
        </p:txBody>
      </p:sp>
      <p:sp>
        <p:nvSpPr>
          <p:cNvPr id="62" name="Line 28"/>
          <p:cNvSpPr>
            <a:spLocks noChangeShapeType="1"/>
          </p:cNvSpPr>
          <p:nvPr/>
        </p:nvSpPr>
        <p:spPr bwMode="auto">
          <a:xfrm flipV="1">
            <a:off x="6991167" y="3427968"/>
            <a:ext cx="0" cy="259971"/>
          </a:xfrm>
          <a:prstGeom prst="line">
            <a:avLst/>
          </a:prstGeom>
          <a:noFill/>
          <a:ln w="28575">
            <a:solidFill>
              <a:schemeClr val="tx1"/>
            </a:solidFill>
            <a:round/>
            <a:headEnd type="triangle"/>
            <a:tailEnd type="triangle" w="med" len="med"/>
          </a:ln>
        </p:spPr>
        <p:txBody>
          <a:bodyPr/>
          <a:lstStyle/>
          <a:p>
            <a:pPr algn="ctr"/>
            <a:endParaRPr lang="en-US"/>
          </a:p>
        </p:txBody>
      </p:sp>
      <p:cxnSp>
        <p:nvCxnSpPr>
          <p:cNvPr id="64" name="Straight Arrow Connector 63"/>
          <p:cNvCxnSpPr/>
          <p:nvPr/>
        </p:nvCxnSpPr>
        <p:spPr>
          <a:xfrm rot="10800000">
            <a:off x="5248275" y="2238376"/>
            <a:ext cx="914400" cy="466725"/>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4317433" y="2663945"/>
            <a:ext cx="1480081" cy="822952"/>
            <a:chOff x="4117408" y="2644895"/>
            <a:chExt cx="1480081" cy="822952"/>
          </a:xfrm>
        </p:grpSpPr>
        <p:grpSp>
          <p:nvGrpSpPr>
            <p:cNvPr id="70" name="Group 113"/>
            <p:cNvGrpSpPr/>
            <p:nvPr/>
          </p:nvGrpSpPr>
          <p:grpSpPr>
            <a:xfrm>
              <a:off x="4117408" y="2644895"/>
              <a:ext cx="1480081" cy="822952"/>
              <a:chOff x="240733" y="-1450855"/>
              <a:chExt cx="1480081" cy="822952"/>
            </a:xfrm>
          </p:grpSpPr>
          <p:sp>
            <p:nvSpPr>
              <p:cNvPr id="72" name="Rounded Rectangle 6">
                <a:hlinkClick r:id="rId6"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73"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71"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03682" y="2647363"/>
              <a:ext cx="159511" cy="187326"/>
            </a:xfrm>
            <a:prstGeom prst="rect">
              <a:avLst/>
            </a:prstGeom>
            <a:noFill/>
            <a:ln w="9525">
              <a:noFill/>
              <a:miter lim="800000"/>
              <a:headEnd/>
              <a:tailEnd/>
            </a:ln>
          </p:spPr>
        </p:pic>
      </p:grpSp>
      <p:sp>
        <p:nvSpPr>
          <p:cNvPr id="84" name="U-Turn Arrow 83">
            <a:hlinkClick r:id="rId8"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85" name="U-Turn Arrow 84">
            <a:hlinkClick r:id="rId9"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88" name="Line 23"/>
          <p:cNvSpPr>
            <a:spLocks noChangeShapeType="1"/>
          </p:cNvSpPr>
          <p:nvPr/>
        </p:nvSpPr>
        <p:spPr bwMode="auto">
          <a:xfrm flipV="1">
            <a:off x="4034918" y="3053576"/>
            <a:ext cx="247995" cy="0"/>
          </a:xfrm>
          <a:prstGeom prst="line">
            <a:avLst/>
          </a:prstGeom>
          <a:noFill/>
          <a:ln w="28575">
            <a:solidFill>
              <a:schemeClr val="tx1"/>
            </a:solidFill>
            <a:round/>
            <a:headEnd type="triangle"/>
            <a:tailEnd type="none" w="med" len="med"/>
          </a:ln>
        </p:spPr>
        <p:txBody>
          <a:bodyPr/>
          <a:lstStyle/>
          <a:p>
            <a:endParaRPr lang="en-US"/>
          </a:p>
        </p:txBody>
      </p:sp>
      <p:sp>
        <p:nvSpPr>
          <p:cNvPr id="89" name="TextBox 88"/>
          <p:cNvSpPr txBox="1"/>
          <p:nvPr/>
        </p:nvSpPr>
        <p:spPr>
          <a:xfrm>
            <a:off x="2943226" y="2914650"/>
            <a:ext cx="1257299" cy="253916"/>
          </a:xfrm>
          <a:prstGeom prst="rect">
            <a:avLst/>
          </a:prstGeom>
          <a:noFill/>
        </p:spPr>
        <p:txBody>
          <a:bodyPr wrap="square" rtlCol="0">
            <a:spAutoFit/>
          </a:bodyPr>
          <a:lstStyle/>
          <a:p>
            <a:r>
              <a:rPr lang="en-US" sz="1050" b="1" dirty="0"/>
              <a:t>To ADCS FPGA</a:t>
            </a:r>
          </a:p>
        </p:txBody>
      </p:sp>
      <p:grpSp>
        <p:nvGrpSpPr>
          <p:cNvPr id="65" name="Group 64"/>
          <p:cNvGrpSpPr/>
          <p:nvPr/>
        </p:nvGrpSpPr>
        <p:grpSpPr>
          <a:xfrm>
            <a:off x="749661" y="4014287"/>
            <a:ext cx="6257443" cy="2012227"/>
            <a:chOff x="749661" y="4014287"/>
            <a:chExt cx="6257443" cy="2012227"/>
          </a:xfrm>
        </p:grpSpPr>
        <p:sp>
          <p:nvSpPr>
            <p:cNvPr id="83" name="TextBox 82"/>
            <p:cNvSpPr txBox="1"/>
            <p:nvPr/>
          </p:nvSpPr>
          <p:spPr>
            <a:xfrm>
              <a:off x="7496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86" name="Oval 85">
              <a:hlinkClick r:id="rId10" action="ppaction://hlinksldjump"/>
            </p:cNvPr>
            <p:cNvSpPr/>
            <p:nvPr/>
          </p:nvSpPr>
          <p:spPr bwMode="auto">
            <a:xfrm>
              <a:off x="24491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87"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90" name="Arc 89"/>
            <p:cNvSpPr/>
            <p:nvPr/>
          </p:nvSpPr>
          <p:spPr bwMode="auto">
            <a:xfrm rot="10349783">
              <a:off x="267917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1" name="Arc 90"/>
            <p:cNvSpPr/>
            <p:nvPr/>
          </p:nvSpPr>
          <p:spPr bwMode="auto">
            <a:xfrm rot="11250217" flipV="1">
              <a:off x="254144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2" name="Line 23"/>
            <p:cNvSpPr>
              <a:spLocks noChangeShapeType="1"/>
            </p:cNvSpPr>
            <p:nvPr/>
          </p:nvSpPr>
          <p:spPr bwMode="auto">
            <a:xfrm flipV="1">
              <a:off x="4788231" y="4287033"/>
              <a:ext cx="216973" cy="0"/>
            </a:xfrm>
            <a:prstGeom prst="line">
              <a:avLst/>
            </a:prstGeom>
            <a:noFill/>
            <a:ln w="28575">
              <a:solidFill>
                <a:schemeClr val="tx1"/>
              </a:solidFill>
              <a:round/>
              <a:headEnd/>
              <a:tailEnd type="triangle" w="med" len="med"/>
            </a:ln>
          </p:spPr>
          <p:txBody>
            <a:bodyPr/>
            <a:lstStyle/>
            <a:p>
              <a:endParaRPr lang="en-US"/>
            </a:p>
          </p:txBody>
        </p:sp>
        <p:sp>
          <p:nvSpPr>
            <p:cNvPr id="93" name="Line 23"/>
            <p:cNvSpPr>
              <a:spLocks noChangeShapeType="1"/>
            </p:cNvSpPr>
            <p:nvPr/>
          </p:nvSpPr>
          <p:spPr bwMode="auto">
            <a:xfrm flipV="1">
              <a:off x="4798557" y="4569640"/>
              <a:ext cx="216973" cy="0"/>
            </a:xfrm>
            <a:prstGeom prst="line">
              <a:avLst/>
            </a:prstGeom>
            <a:noFill/>
            <a:ln w="28575">
              <a:solidFill>
                <a:schemeClr val="tx1"/>
              </a:solidFill>
              <a:round/>
              <a:headEnd/>
              <a:tailEnd type="triangle" w="med" len="med"/>
            </a:ln>
          </p:spPr>
          <p:txBody>
            <a:bodyPr/>
            <a:lstStyle/>
            <a:p>
              <a:endParaRPr lang="en-US"/>
            </a:p>
          </p:txBody>
        </p:sp>
        <p:sp>
          <p:nvSpPr>
            <p:cNvPr id="94" name="TextBox 93"/>
            <p:cNvSpPr txBox="1"/>
            <p:nvPr/>
          </p:nvSpPr>
          <p:spPr>
            <a:xfrm>
              <a:off x="49882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95" name="TextBox 94"/>
            <p:cNvSpPr txBox="1"/>
            <p:nvPr/>
          </p:nvSpPr>
          <p:spPr>
            <a:xfrm>
              <a:off x="49882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96" name="Group 133"/>
            <p:cNvGrpSpPr/>
            <p:nvPr/>
          </p:nvGrpSpPr>
          <p:grpSpPr>
            <a:xfrm>
              <a:off x="3123272" y="4014287"/>
              <a:ext cx="1632650" cy="774659"/>
              <a:chOff x="3389972" y="4385762"/>
              <a:chExt cx="1632650" cy="774659"/>
            </a:xfrm>
          </p:grpSpPr>
          <p:sp>
            <p:nvSpPr>
              <p:cNvPr id="113" name="Rounded Rectangle 6">
                <a:hlinkClick r:id="" action="ppaction://noaction"/>
              </p:cNvPr>
              <p:cNvSpPr/>
              <p:nvPr/>
            </p:nvSpPr>
            <p:spPr bwMode="auto">
              <a:xfrm>
                <a:off x="33899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11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786207" y="4438891"/>
                <a:ext cx="160722" cy="155668"/>
              </a:xfrm>
              <a:prstGeom prst="rect">
                <a:avLst/>
              </a:prstGeom>
              <a:noFill/>
              <a:ln w="9525">
                <a:noFill/>
                <a:miter lim="800000"/>
                <a:headEnd/>
                <a:tailEnd/>
              </a:ln>
            </p:spPr>
          </p:pic>
        </p:grpSp>
        <p:grpSp>
          <p:nvGrpSpPr>
            <p:cNvPr id="97" name="Group 93"/>
            <p:cNvGrpSpPr/>
            <p:nvPr/>
          </p:nvGrpSpPr>
          <p:grpSpPr>
            <a:xfrm>
              <a:off x="2912565" y="4914900"/>
              <a:ext cx="4094539" cy="1111614"/>
              <a:chOff x="2912565" y="4914900"/>
              <a:chExt cx="4094539" cy="1111614"/>
            </a:xfrm>
          </p:grpSpPr>
          <p:grpSp>
            <p:nvGrpSpPr>
              <p:cNvPr id="98" name="Group 79"/>
              <p:cNvGrpSpPr/>
              <p:nvPr/>
            </p:nvGrpSpPr>
            <p:grpSpPr>
              <a:xfrm>
                <a:off x="2912565" y="5156385"/>
                <a:ext cx="4094539" cy="870129"/>
                <a:chOff x="2912565" y="5270685"/>
                <a:chExt cx="4094539" cy="870129"/>
              </a:xfrm>
            </p:grpSpPr>
            <p:sp>
              <p:nvSpPr>
                <p:cNvPr id="103"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4"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5"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6"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7"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8" name="TextBox 107"/>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109" name="Group 132"/>
                <p:cNvGrpSpPr/>
                <p:nvPr/>
              </p:nvGrpSpPr>
              <p:grpSpPr>
                <a:xfrm>
                  <a:off x="2912565" y="5271240"/>
                  <a:ext cx="1408302" cy="869574"/>
                  <a:chOff x="2912565" y="5271240"/>
                  <a:chExt cx="1408302" cy="869574"/>
                </a:xfrm>
              </p:grpSpPr>
              <p:sp>
                <p:nvSpPr>
                  <p:cNvPr id="111"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12"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110"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99"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100" name="Elbow Connector 99"/>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
        <p:nvSpPr>
          <p:cNvPr id="63" name="Line 23"/>
          <p:cNvSpPr>
            <a:spLocks noChangeShapeType="1"/>
          </p:cNvSpPr>
          <p:nvPr/>
        </p:nvSpPr>
        <p:spPr bwMode="auto">
          <a:xfrm flipV="1">
            <a:off x="2900619" y="4404796"/>
            <a:ext cx="216973" cy="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sld>
</file>

<file path=ppt/theme/theme1.xml><?xml version="1.0" encoding="utf-8"?>
<a:theme xmlns:a="http://schemas.openxmlformats.org/drawingml/2006/main" name="FinalPowerpoint">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inalPowerpoint">
  <a:themeElements>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docProps/app.xml><?xml version="1.0" encoding="utf-8"?>
<Properties xmlns="http://schemas.openxmlformats.org/officeDocument/2006/extended-properties" xmlns:vt="http://schemas.openxmlformats.org/officeDocument/2006/docPropsVTypes">
  <Template>FinalPowerpoint</Template>
  <TotalTime>18274</TotalTime>
  <Words>8102</Words>
  <Application>Microsoft Office PowerPoint</Application>
  <PresentationFormat>Prezentácia na obrazovke (4:3)</PresentationFormat>
  <Paragraphs>1812</Paragraphs>
  <Slides>65</Slides>
  <Notes>42</Notes>
  <HiddenSlides>0</HiddenSlides>
  <MMClips>0</MMClips>
  <ScaleCrop>false</ScaleCrop>
  <HeadingPairs>
    <vt:vector size="8" baseType="variant">
      <vt:variant>
        <vt:lpstr>Použité písma</vt:lpstr>
      </vt:variant>
      <vt:variant>
        <vt:i4>11</vt:i4>
      </vt:variant>
      <vt:variant>
        <vt:lpstr>Motív</vt:lpstr>
      </vt:variant>
      <vt:variant>
        <vt:i4>5</vt:i4>
      </vt:variant>
      <vt:variant>
        <vt:lpstr>Vložené servery OLE</vt:lpstr>
      </vt:variant>
      <vt:variant>
        <vt:i4>1</vt:i4>
      </vt:variant>
      <vt:variant>
        <vt:lpstr>Nadpisy snímok</vt:lpstr>
      </vt:variant>
      <vt:variant>
        <vt:i4>65</vt:i4>
      </vt:variant>
    </vt:vector>
  </HeadingPairs>
  <TitlesOfParts>
    <vt:vector size="82" baseType="lpstr">
      <vt:lpstr>Gulim</vt:lpstr>
      <vt:lpstr>맑은 고딕</vt:lpstr>
      <vt:lpstr>MS PGothic</vt:lpstr>
      <vt:lpstr>SimSun</vt:lpstr>
      <vt:lpstr>SimSun</vt:lpstr>
      <vt:lpstr>Arial</vt:lpstr>
      <vt:lpstr>Calibri</vt:lpstr>
      <vt:lpstr>Impact</vt:lpstr>
      <vt:lpstr>Symbol</vt:lpstr>
      <vt:lpstr>TimesNewRomanPS-BoldMT</vt:lpstr>
      <vt:lpstr>Verdana</vt:lpstr>
      <vt:lpstr>FinalPowerpoint</vt:lpstr>
      <vt:lpstr>Custom Design</vt:lpstr>
      <vt:lpstr>1_Custom Design</vt:lpstr>
      <vt:lpstr>3_Custom Design</vt:lpstr>
      <vt:lpstr>1_FinalPowerpoint</vt:lpstr>
      <vt:lpstr>Visio</vt:lpstr>
      <vt:lpstr>Satellite – Block Diagram</vt:lpstr>
      <vt:lpstr>Agenda</vt:lpstr>
      <vt:lpstr>Block Diagram</vt:lpstr>
      <vt:lpstr>Attitude Determination &amp; Control System</vt:lpstr>
      <vt:lpstr>Attitude Determination &amp; Control System</vt:lpstr>
      <vt:lpstr>Sun Sensor</vt:lpstr>
      <vt:lpstr>Sun Sensor</vt:lpstr>
      <vt:lpstr>Star Sensor</vt:lpstr>
      <vt:lpstr>Star Sensor</vt:lpstr>
      <vt:lpstr>Horizon Sensor</vt:lpstr>
      <vt:lpstr>Horizon Sensor</vt:lpstr>
      <vt:lpstr>Gyro Sensor</vt:lpstr>
      <vt:lpstr>Gyro Sensor</vt:lpstr>
      <vt:lpstr>GPS Receiver</vt:lpstr>
      <vt:lpstr>GPS Receiver</vt:lpstr>
      <vt:lpstr>Accelerometer</vt:lpstr>
      <vt:lpstr>Accelerometer</vt:lpstr>
      <vt:lpstr>Magnetometer</vt:lpstr>
      <vt:lpstr>Magnetometer</vt:lpstr>
      <vt:lpstr>Electrical Power System</vt:lpstr>
      <vt:lpstr>Electrical Power System</vt:lpstr>
      <vt:lpstr>Command and Data Handling System</vt:lpstr>
      <vt:lpstr>Command &amp; Data Handling System</vt:lpstr>
      <vt:lpstr>Payloads</vt:lpstr>
      <vt:lpstr>Transponder</vt:lpstr>
      <vt:lpstr>Transponder</vt:lpstr>
      <vt:lpstr>Lunar Ranging Instrument</vt:lpstr>
      <vt:lpstr>Lunar Ranging Instrument</vt:lpstr>
      <vt:lpstr>CALIOP (LIDAR)</vt:lpstr>
      <vt:lpstr>CALIOP(LIDAR)</vt:lpstr>
      <vt:lpstr>X-Ray and Gamma Ray Spectroscopy</vt:lpstr>
      <vt:lpstr>X-Ray &amp; Gamma Ray Spectroscopy</vt:lpstr>
      <vt:lpstr>Synthetic Aperture RADAR</vt:lpstr>
      <vt:lpstr>Synthetic Aperture Radar</vt:lpstr>
      <vt:lpstr>Communication System</vt:lpstr>
      <vt:lpstr>Communication System</vt:lpstr>
      <vt:lpstr>THANK YOU!</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UC1825-SP  1 MHz High-Speed PWM  Controller</vt:lpstr>
      <vt:lpstr>Prezentácia programu PowerPoint</vt:lpstr>
      <vt:lpstr>TPS50601-SP   3-6.3 Vin 6A Monolithic QMLV Point of Load DC-DC Converter </vt:lpstr>
      <vt:lpstr>Prezentácia programu PowerPoint</vt:lpstr>
      <vt:lpstr>Prezentácia programu PowerPoint</vt:lpstr>
      <vt:lpstr>SMV512K32-SP  16-Mbit Asynchronous SRAM</vt:lpstr>
      <vt:lpstr>SN55LVDS31-SP  Quad LVDS Driver</vt:lpstr>
      <vt:lpstr>SN55LVDS32-SP  Quad LVDS Receiver</vt:lpstr>
      <vt:lpstr>Prezentácia programu PowerPoint</vt:lpstr>
      <vt:lpstr>Prezentácia programu PowerPoint</vt:lpstr>
      <vt:lpstr>TLK2711-SP  Single 1.6 – 2.5 Gbps Transceiver</vt:lpstr>
      <vt:lpstr>Prezentácia programu PowerPoint</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S, Tejus</dc:creator>
  <cp:lastModifiedBy>Stanislav Marchevský</cp:lastModifiedBy>
  <cp:revision>242</cp:revision>
  <dcterms:created xsi:type="dcterms:W3CDTF">2007-12-19T20:51:45Z</dcterms:created>
  <dcterms:modified xsi:type="dcterms:W3CDTF">2018-11-18T21:16:28Z</dcterms:modified>
</cp:coreProperties>
</file>