
<file path=[Content_Types].xml><?xml version="1.0" encoding="utf-8"?>
<Types xmlns="http://schemas.openxmlformats.org/package/2006/content-types">
  <Default Extension="emf" ContentType="image/x-emf"/>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92" r:id="rId21"/>
    <p:sldId id="286" r:id="rId22"/>
    <p:sldId id="287" r:id="rId23"/>
    <p:sldId id="288" r:id="rId24"/>
    <p:sldId id="289" r:id="rId25"/>
    <p:sldId id="290" r:id="rId26"/>
    <p:sldId id="291" r:id="rId27"/>
    <p:sldId id="293" r:id="rId28"/>
    <p:sldId id="294" r:id="rId29"/>
    <p:sldId id="295" r:id="rId30"/>
    <p:sldId id="296" r:id="rId31"/>
    <p:sldId id="297" r:id="rId32"/>
    <p:sldId id="298" r:id="rId33"/>
    <p:sldId id="299" r:id="rId34"/>
    <p:sldId id="300" r:id="rId35"/>
    <p:sldId id="301" r:id="rId36"/>
    <p:sldId id="302" r:id="rId37"/>
  </p:sldIdLst>
  <p:sldSz cx="10693400" cy="7556500"/>
  <p:notesSz cx="10693400" cy="75565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8" d="100"/>
          <a:sy n="98" d="100"/>
        </p:scale>
        <p:origin x="1500"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2515"/>
            <a:ext cx="9089390" cy="1586864"/>
          </a:xfrm>
          <a:prstGeom prst="rect">
            <a:avLst/>
          </a:prstGeom>
        </p:spPr>
        <p:txBody>
          <a:bodyPr wrap="square" lIns="0" tIns="0" rIns="0" bIns="0">
            <a:noAutofit/>
          </a:bodyPr>
          <a:lstStyle/>
          <a:p>
            <a:endParaRPr/>
          </a:p>
        </p:txBody>
      </p:sp>
      <p:sp>
        <p:nvSpPr>
          <p:cNvPr id="3" name="Holder 3"/>
          <p:cNvSpPr>
            <a:spLocks noGrp="1"/>
          </p:cNvSpPr>
          <p:nvPr>
            <p:ph type="subTitle" idx="4"/>
          </p:nvPr>
        </p:nvSpPr>
        <p:spPr>
          <a:xfrm>
            <a:off x="1604010" y="4231640"/>
            <a:ext cx="7485379" cy="1889125"/>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11/6/2019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body" idx="1"/>
          </p:nvPr>
        </p:nvSpPr>
        <p:spPr/>
        <p:txBody>
          <a:bodyPr lIns="0" tIns="0" rIns="0" bIns="0"/>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11/6/2019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sz="half" idx="2"/>
          </p:nvPr>
        </p:nvSpPr>
        <p:spPr>
          <a:xfrm>
            <a:off x="534670" y="1737995"/>
            <a:ext cx="4651629" cy="4987290"/>
          </a:xfrm>
          <a:prstGeom prst="rect">
            <a:avLst/>
          </a:prstGeom>
        </p:spPr>
        <p:txBody>
          <a:bodyPr wrap="square" lIns="0" tIns="0" rIns="0" bIns="0">
            <a:noAutofit/>
          </a:bodyPr>
          <a:lstStyle/>
          <a:p>
            <a:endParaRPr/>
          </a:p>
        </p:txBody>
      </p:sp>
      <p:sp>
        <p:nvSpPr>
          <p:cNvPr id="4" name="Holder 4"/>
          <p:cNvSpPr>
            <a:spLocks noGrp="1"/>
          </p:cNvSpPr>
          <p:nvPr>
            <p:ph sz="half" idx="3"/>
          </p:nvPr>
        </p:nvSpPr>
        <p:spPr>
          <a:xfrm>
            <a:off x="5507100" y="1737995"/>
            <a:ext cx="4651629" cy="4987290"/>
          </a:xfrm>
          <a:prstGeom prst="rect">
            <a:avLst/>
          </a:prstGeom>
        </p:spPr>
        <p:txBody>
          <a:bodyPr wrap="square" lIns="0" tIns="0" rIns="0" bIns="0">
            <a:noAutofit/>
          </a:body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11/6/2019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11/6/2019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11/6/2019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2095981" y="5289550"/>
            <a:ext cx="6416040" cy="624461"/>
          </a:xfrm>
        </p:spPr>
        <p:txBody>
          <a:bodyPr anchor="b"/>
          <a:lstStyle>
            <a:lvl1pPr algn="l">
              <a:defRPr sz="2204" b="1"/>
            </a:lvl1pPr>
          </a:lstStyle>
          <a:p>
            <a:r>
              <a:rPr lang="sk-SK"/>
              <a:t>Kliknite sem a upravte štýl predlohy nadpisov.</a:t>
            </a:r>
          </a:p>
        </p:txBody>
      </p:sp>
      <p:sp>
        <p:nvSpPr>
          <p:cNvPr id="3" name="Zástupný symbol obrázka 2"/>
          <p:cNvSpPr>
            <a:spLocks noGrp="1"/>
          </p:cNvSpPr>
          <p:nvPr>
            <p:ph type="pic" idx="1"/>
          </p:nvPr>
        </p:nvSpPr>
        <p:spPr>
          <a:xfrm>
            <a:off x="2095981" y="675187"/>
            <a:ext cx="6416040" cy="4533900"/>
          </a:xfrm>
        </p:spPr>
        <p:txBody>
          <a:bodyPr/>
          <a:lstStyle>
            <a:lvl1pPr marL="0" indent="0">
              <a:buNone/>
              <a:defRPr sz="3526"/>
            </a:lvl1pPr>
            <a:lvl2pPr marL="503789" indent="0">
              <a:buNone/>
              <a:defRPr sz="3085"/>
            </a:lvl2pPr>
            <a:lvl3pPr marL="1007577" indent="0">
              <a:buNone/>
              <a:defRPr sz="2645"/>
            </a:lvl3pPr>
            <a:lvl4pPr marL="1511366" indent="0">
              <a:buNone/>
              <a:defRPr sz="2204"/>
            </a:lvl4pPr>
            <a:lvl5pPr marL="2015155" indent="0">
              <a:buNone/>
              <a:defRPr sz="2204"/>
            </a:lvl5pPr>
            <a:lvl6pPr marL="2518943" indent="0">
              <a:buNone/>
              <a:defRPr sz="2204"/>
            </a:lvl6pPr>
            <a:lvl7pPr marL="3022732" indent="0">
              <a:buNone/>
              <a:defRPr sz="2204"/>
            </a:lvl7pPr>
            <a:lvl8pPr marL="3526521" indent="0">
              <a:buNone/>
              <a:defRPr sz="2204"/>
            </a:lvl8pPr>
            <a:lvl9pPr marL="4030309" indent="0">
              <a:buNone/>
              <a:defRPr sz="2204"/>
            </a:lvl9pPr>
          </a:lstStyle>
          <a:p>
            <a:endParaRPr lang="sk-SK"/>
          </a:p>
        </p:txBody>
      </p:sp>
      <p:sp>
        <p:nvSpPr>
          <p:cNvPr id="4" name="Zástupný symbol textu 3"/>
          <p:cNvSpPr>
            <a:spLocks noGrp="1"/>
          </p:cNvSpPr>
          <p:nvPr>
            <p:ph type="body" sz="half" idx="2"/>
          </p:nvPr>
        </p:nvSpPr>
        <p:spPr>
          <a:xfrm>
            <a:off x="2095981" y="5914011"/>
            <a:ext cx="6416040" cy="886839"/>
          </a:xfrm>
        </p:spPr>
        <p:txBody>
          <a:bodyPr/>
          <a:lstStyle>
            <a:lvl1pPr marL="0" indent="0">
              <a:buNone/>
              <a:defRPr sz="1543"/>
            </a:lvl1pPr>
            <a:lvl2pPr marL="503789" indent="0">
              <a:buNone/>
              <a:defRPr sz="1322"/>
            </a:lvl2pPr>
            <a:lvl3pPr marL="1007577" indent="0">
              <a:buNone/>
              <a:defRPr sz="1102"/>
            </a:lvl3pPr>
            <a:lvl4pPr marL="1511366" indent="0">
              <a:buNone/>
              <a:defRPr sz="992"/>
            </a:lvl4pPr>
            <a:lvl5pPr marL="2015155" indent="0">
              <a:buNone/>
              <a:defRPr sz="992"/>
            </a:lvl5pPr>
            <a:lvl6pPr marL="2518943" indent="0">
              <a:buNone/>
              <a:defRPr sz="992"/>
            </a:lvl6pPr>
            <a:lvl7pPr marL="3022732" indent="0">
              <a:buNone/>
              <a:defRPr sz="992"/>
            </a:lvl7pPr>
            <a:lvl8pPr marL="3526521" indent="0">
              <a:buNone/>
              <a:defRPr sz="992"/>
            </a:lvl8pPr>
            <a:lvl9pPr marL="4030309" indent="0">
              <a:buNone/>
              <a:defRPr sz="992"/>
            </a:lvl9pPr>
          </a:lstStyle>
          <a:p>
            <a:pPr lvl="0"/>
            <a:r>
              <a:rPr lang="sk-SK"/>
              <a:t>Kliknite sem a upravte štýly predlohy textu.</a:t>
            </a:r>
          </a:p>
        </p:txBody>
      </p:sp>
      <p:sp>
        <p:nvSpPr>
          <p:cNvPr id="5" name="Zástupný symbol dátumu 4"/>
          <p:cNvSpPr>
            <a:spLocks noGrp="1"/>
          </p:cNvSpPr>
          <p:nvPr>
            <p:ph type="dt" sz="half" idx="10"/>
          </p:nvPr>
        </p:nvSpPr>
        <p:spPr/>
        <p:txBody>
          <a:bodyPr/>
          <a:lstStyle/>
          <a:p>
            <a:fld id="{BC473C7E-0A49-4F34-B7E6-5A49B9638436}" type="datetimeFigureOut">
              <a:rPr lang="sk-SK" smtClean="0"/>
              <a:pPr/>
              <a:t>6. 11. 2019</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6303FC5C-7333-4387-9E16-A2292D54EE9B}" type="slidenum">
              <a:rPr lang="sk-SK" smtClean="0"/>
              <a:pPr/>
              <a:t>‹#›</a:t>
            </a:fld>
            <a:endParaRPr lang="sk-SK"/>
          </a:p>
        </p:txBody>
      </p:sp>
    </p:spTree>
    <p:extLst>
      <p:ext uri="{BB962C8B-B14F-4D97-AF65-F5344CB8AC3E}">
        <p14:creationId xmlns:p14="http://schemas.microsoft.com/office/powerpoint/2010/main" val="1698799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310017" y="716787"/>
            <a:ext cx="8073365" cy="2239102"/>
          </a:xfrm>
          <a:prstGeom prst="rect">
            <a:avLst/>
          </a:prstGeom>
        </p:spPr>
        <p:txBody>
          <a:bodyPr wrap="square" lIns="0" tIns="0" rIns="0" bIns="0">
            <a:noAutofit/>
          </a:bodyPr>
          <a:lstStyle/>
          <a:p>
            <a:endParaRPr/>
          </a:p>
        </p:txBody>
      </p:sp>
      <p:sp>
        <p:nvSpPr>
          <p:cNvPr id="3" name="Holder 3"/>
          <p:cNvSpPr>
            <a:spLocks noGrp="1"/>
          </p:cNvSpPr>
          <p:nvPr>
            <p:ph type="body" idx="1"/>
          </p:nvPr>
        </p:nvSpPr>
        <p:spPr>
          <a:xfrm>
            <a:off x="1310017" y="1281683"/>
            <a:ext cx="8073365" cy="2204115"/>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a:xfrm>
            <a:off x="3635756" y="7027545"/>
            <a:ext cx="3421887" cy="377825"/>
          </a:xfrm>
          <a:prstGeom prst="rect">
            <a:avLst/>
          </a:prstGeom>
        </p:spPr>
        <p:txBody>
          <a:bodyPr wrap="square" lIns="0" tIns="0" rIns="0" bIns="0">
            <a:no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27545"/>
            <a:ext cx="2459482" cy="377825"/>
          </a:xfrm>
          <a:prstGeom prst="rect">
            <a:avLst/>
          </a:prstGeom>
        </p:spPr>
        <p:txBody>
          <a:bodyPr wrap="square" lIns="0" tIns="0" rIns="0" bIns="0">
            <a:noAutofit/>
          </a:bodyPr>
          <a:lstStyle>
            <a:lvl1pPr algn="l">
              <a:defRPr>
                <a:solidFill>
                  <a:schemeClr val="tx1">
                    <a:tint val="75000"/>
                  </a:schemeClr>
                </a:solidFill>
              </a:defRPr>
            </a:lvl1pPr>
          </a:lstStyle>
          <a:p>
            <a:fld id="{1D8BD707-D9CF-40AE-B4C6-C98DA3205C09}" type="datetimeFigureOut">
              <a:rPr lang="en-US" smtClean="0"/>
              <a:t>11/6/2019</a:t>
            </a:fld>
            <a:endParaRPr lang="en-US"/>
          </a:p>
        </p:txBody>
      </p:sp>
      <p:sp>
        <p:nvSpPr>
          <p:cNvPr id="6" name="Holder 6"/>
          <p:cNvSpPr>
            <a:spLocks noGrp="1"/>
          </p:cNvSpPr>
          <p:nvPr>
            <p:ph type="sldNum" sz="quarter" idx="7"/>
          </p:nvPr>
        </p:nvSpPr>
        <p:spPr>
          <a:xfrm>
            <a:off x="7699248" y="7027545"/>
            <a:ext cx="2459482" cy="377825"/>
          </a:xfrm>
          <a:prstGeom prst="rect">
            <a:avLst/>
          </a:prstGeom>
        </p:spPr>
        <p:txBody>
          <a:bodyPr wrap="square" lIns="0" tIns="0" rIns="0" bIns="0">
            <a:no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5" Type="http://schemas.openxmlformats.org/officeDocument/2006/relationships/image" Target="../media/image32.emf"/><Relationship Id="rId4" Type="http://schemas.openxmlformats.org/officeDocument/2006/relationships/image" Target="../media/image31.emf"/></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460500" y="2864102"/>
            <a:ext cx="6863218" cy="678180"/>
          </a:xfrm>
          <a:prstGeom prst="rect">
            <a:avLst/>
          </a:prstGeom>
        </p:spPr>
        <p:txBody>
          <a:bodyPr vert="horz" wrap="square" lIns="0" tIns="0" rIns="0" bIns="0" rtlCol="0">
            <a:noAutofit/>
          </a:bodyPr>
          <a:lstStyle/>
          <a:p>
            <a:pPr marL="12700">
              <a:lnSpc>
                <a:spcPct val="100000"/>
              </a:lnSpc>
            </a:pPr>
            <a:r>
              <a:rPr sz="4400" b="1" dirty="0">
                <a:latin typeface="Arial"/>
                <a:cs typeface="Arial"/>
              </a:rPr>
              <a:t>K</a:t>
            </a:r>
            <a:r>
              <a:rPr sz="4400" b="1" spc="-10" dirty="0">
                <a:latin typeface="Arial"/>
                <a:cs typeface="Arial"/>
              </a:rPr>
              <a:t>O</a:t>
            </a:r>
            <a:r>
              <a:rPr sz="4400" b="1" spc="0" dirty="0">
                <a:latin typeface="Arial"/>
                <a:cs typeface="Arial"/>
              </a:rPr>
              <a:t>MB</a:t>
            </a:r>
            <a:r>
              <a:rPr sz="4400" b="1" spc="-5" dirty="0">
                <a:latin typeface="Arial"/>
                <a:cs typeface="Arial"/>
              </a:rPr>
              <a:t>I</a:t>
            </a:r>
            <a:r>
              <a:rPr sz="4400" b="1" spc="0" dirty="0">
                <a:latin typeface="Arial"/>
                <a:cs typeface="Arial"/>
              </a:rPr>
              <a:t>NA</a:t>
            </a:r>
            <a:r>
              <a:rPr sz="4400" b="1" spc="-5" dirty="0">
                <a:latin typeface="Arial"/>
                <a:cs typeface="Arial"/>
              </a:rPr>
              <a:t>Č</a:t>
            </a:r>
            <a:r>
              <a:rPr sz="4400" b="1" spc="0" dirty="0">
                <a:latin typeface="Arial"/>
                <a:cs typeface="Arial"/>
              </a:rPr>
              <a:t>N</a:t>
            </a:r>
            <a:r>
              <a:rPr lang="en-US" sz="4400" b="1" spc="0" dirty="0">
                <a:latin typeface="Arial"/>
                <a:cs typeface="Arial"/>
              </a:rPr>
              <a:t>É</a:t>
            </a:r>
            <a:r>
              <a:rPr sz="4400" b="1" spc="-30" dirty="0">
                <a:latin typeface="Arial"/>
                <a:cs typeface="Arial"/>
              </a:rPr>
              <a:t> </a:t>
            </a:r>
            <a:r>
              <a:rPr sz="4400" b="1" spc="-10" dirty="0">
                <a:latin typeface="Arial"/>
                <a:cs typeface="Arial"/>
              </a:rPr>
              <a:t>O</a:t>
            </a:r>
            <a:r>
              <a:rPr sz="4400" b="1" spc="0" dirty="0">
                <a:latin typeface="Arial"/>
                <a:cs typeface="Arial"/>
              </a:rPr>
              <a:t>BV</a:t>
            </a:r>
            <a:r>
              <a:rPr sz="4400" b="1" spc="-10" dirty="0">
                <a:latin typeface="Arial"/>
                <a:cs typeface="Arial"/>
              </a:rPr>
              <a:t>O</a:t>
            </a:r>
            <a:r>
              <a:rPr sz="4400" b="1" spc="0" dirty="0">
                <a:latin typeface="Arial"/>
                <a:cs typeface="Arial"/>
              </a:rPr>
              <a:t>D</a:t>
            </a:r>
            <a:r>
              <a:rPr lang="en-US" sz="4400" b="1" spc="0" dirty="0">
                <a:latin typeface="Arial"/>
                <a:cs typeface="Arial"/>
              </a:rPr>
              <a:t>Y</a:t>
            </a:r>
            <a:endParaRPr sz="4400" b="1" dirty="0">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1DBAE62-8514-4B2F-BD7D-FA90E775397E}"/>
              </a:ext>
            </a:extLst>
          </p:cNvPr>
          <p:cNvSpPr>
            <a:spLocks noGrp="1"/>
          </p:cNvSpPr>
          <p:nvPr>
            <p:ph type="title"/>
          </p:nvPr>
        </p:nvSpPr>
        <p:spPr>
          <a:xfrm>
            <a:off x="1310017" y="716787"/>
            <a:ext cx="8073365" cy="699263"/>
          </a:xfrm>
        </p:spPr>
        <p:txBody>
          <a:bodyPr/>
          <a:lstStyle/>
          <a:p>
            <a:pPr algn="ctr"/>
            <a:r>
              <a:rPr lang="en-US" dirty="0" err="1"/>
              <a:t>Hradlá</a:t>
            </a:r>
            <a:r>
              <a:rPr lang="en-US" dirty="0"/>
              <a:t> AND, OR a NOT</a:t>
            </a:r>
          </a:p>
        </p:txBody>
      </p:sp>
      <p:sp>
        <p:nvSpPr>
          <p:cNvPr id="3" name="Zástupný objekt pre text 2">
            <a:extLst>
              <a:ext uri="{FF2B5EF4-FFF2-40B4-BE49-F238E27FC236}">
                <a16:creationId xmlns:a16="http://schemas.microsoft.com/office/drawing/2014/main" id="{65BEAE2A-04DE-4F42-8AF7-20D0BA18F3FA}"/>
              </a:ext>
            </a:extLst>
          </p:cNvPr>
          <p:cNvSpPr>
            <a:spLocks noGrp="1"/>
          </p:cNvSpPr>
          <p:nvPr>
            <p:ph type="body" idx="1"/>
          </p:nvPr>
        </p:nvSpPr>
        <p:spPr>
          <a:xfrm>
            <a:off x="241300" y="1684477"/>
            <a:ext cx="10134600" cy="2931973"/>
          </a:xfrm>
        </p:spPr>
        <p:txBody>
          <a:bodyPr/>
          <a:lstStyle/>
          <a:p>
            <a:r>
              <a:rPr lang="sk-SK" dirty="0"/>
              <a:t>Realizujú priamo definície základných operácií a boli vysvetlené v predchádzajúcom spolu s uvedením schematických značiek.</a:t>
            </a:r>
          </a:p>
          <a:p>
            <a:r>
              <a:rPr lang="sk-SK" dirty="0"/>
              <a:t>Hradlá AND a OR môžu mať viacero kombinovaných vstupov, pričom z definície týchto operácií vyplýva priamo jednoduché pravidlo pre zistenie stavu na výstupe hradla:</a:t>
            </a:r>
          </a:p>
          <a:p>
            <a:pPr lvl="1"/>
            <a:r>
              <a:rPr lang="sk-SK" dirty="0"/>
              <a:t>AND: výstup je rovný 1 iba ak na všetkých vstupoch sú 0, inak je na výstupe 1 </a:t>
            </a:r>
          </a:p>
          <a:p>
            <a:pPr lvl="1"/>
            <a:r>
              <a:rPr lang="sk-SK" dirty="0"/>
              <a:t>OR: výstup je rovný 0 iba ak na všetkých vstupoch je 1, inak je na výstupe 0 </a:t>
            </a:r>
          </a:p>
        </p:txBody>
      </p:sp>
      <p:pic>
        <p:nvPicPr>
          <p:cNvPr id="4" name="Obrázok 3">
            <a:extLst>
              <a:ext uri="{FF2B5EF4-FFF2-40B4-BE49-F238E27FC236}">
                <a16:creationId xmlns:a16="http://schemas.microsoft.com/office/drawing/2014/main" id="{2817A35D-F496-44DD-9253-870858FB78C8}"/>
              </a:ext>
            </a:extLst>
          </p:cNvPr>
          <p:cNvPicPr>
            <a:picLocks noChangeAspect="1"/>
          </p:cNvPicPr>
          <p:nvPr/>
        </p:nvPicPr>
        <p:blipFill>
          <a:blip r:embed="rId2">
            <a:lum bright="-20000" contrast="40000"/>
          </a:blip>
          <a:stretch>
            <a:fillRect/>
          </a:stretch>
        </p:blipFill>
        <p:spPr>
          <a:xfrm>
            <a:off x="622300" y="4953550"/>
            <a:ext cx="4210313" cy="2333091"/>
          </a:xfrm>
          <a:prstGeom prst="rect">
            <a:avLst/>
          </a:prstGeom>
        </p:spPr>
      </p:pic>
      <p:pic>
        <p:nvPicPr>
          <p:cNvPr id="5" name="Obrázok 4">
            <a:extLst>
              <a:ext uri="{FF2B5EF4-FFF2-40B4-BE49-F238E27FC236}">
                <a16:creationId xmlns:a16="http://schemas.microsoft.com/office/drawing/2014/main" id="{1806A267-0CC4-4C10-A19F-89B1095E139F}"/>
              </a:ext>
            </a:extLst>
          </p:cNvPr>
          <p:cNvPicPr>
            <a:picLocks noChangeAspect="1"/>
          </p:cNvPicPr>
          <p:nvPr/>
        </p:nvPicPr>
        <p:blipFill>
          <a:blip r:embed="rId3">
            <a:lum bright="-20000" contrast="40000"/>
          </a:blip>
          <a:stretch>
            <a:fillRect/>
          </a:stretch>
        </p:blipFill>
        <p:spPr>
          <a:xfrm>
            <a:off x="5058259" y="5221018"/>
            <a:ext cx="4327313" cy="1798156"/>
          </a:xfrm>
          <a:prstGeom prst="rect">
            <a:avLst/>
          </a:prstGeom>
        </p:spPr>
      </p:pic>
    </p:spTree>
    <p:extLst>
      <p:ext uri="{BB962C8B-B14F-4D97-AF65-F5344CB8AC3E}">
        <p14:creationId xmlns:p14="http://schemas.microsoft.com/office/powerpoint/2010/main" val="717467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5536C-A373-44D7-B40E-DB4351E07BD4}"/>
              </a:ext>
            </a:extLst>
          </p:cNvPr>
          <p:cNvSpPr>
            <a:spLocks noGrp="1"/>
          </p:cNvSpPr>
          <p:nvPr>
            <p:ph type="title"/>
          </p:nvPr>
        </p:nvSpPr>
        <p:spPr>
          <a:xfrm>
            <a:off x="1310017" y="716787"/>
            <a:ext cx="8073365" cy="699263"/>
          </a:xfrm>
        </p:spPr>
        <p:txBody>
          <a:bodyPr/>
          <a:lstStyle/>
          <a:p>
            <a:pPr algn="ctr"/>
            <a:r>
              <a:rPr lang="en-US" dirty="0" err="1"/>
              <a:t>Hradlá</a:t>
            </a:r>
            <a:r>
              <a:rPr lang="en-US" dirty="0"/>
              <a:t> NAND</a:t>
            </a:r>
          </a:p>
        </p:txBody>
      </p:sp>
      <p:sp>
        <p:nvSpPr>
          <p:cNvPr id="3" name="Zástupný objekt pre text 2">
            <a:extLst>
              <a:ext uri="{FF2B5EF4-FFF2-40B4-BE49-F238E27FC236}">
                <a16:creationId xmlns:a16="http://schemas.microsoft.com/office/drawing/2014/main" id="{DA738ECE-3EBC-4DC0-938D-86C467CBB3E8}"/>
              </a:ext>
            </a:extLst>
          </p:cNvPr>
          <p:cNvSpPr>
            <a:spLocks noGrp="1"/>
          </p:cNvSpPr>
          <p:nvPr>
            <p:ph type="body" idx="1"/>
          </p:nvPr>
        </p:nvSpPr>
        <p:spPr>
          <a:xfrm>
            <a:off x="774700" y="1980947"/>
            <a:ext cx="9067799" cy="806704"/>
          </a:xfrm>
        </p:spPr>
        <p:txBody>
          <a:bodyPr/>
          <a:lstStyle/>
          <a:p>
            <a:r>
              <a:rPr lang="sk-SK" dirty="0"/>
              <a:t>Hradlá NAND majú k svojej základnej funkcii pridanú negáciu (NOT) na výstupe</a:t>
            </a:r>
          </a:p>
          <a:p>
            <a:endParaRPr lang="en-US" dirty="0"/>
          </a:p>
        </p:txBody>
      </p:sp>
      <p:pic>
        <p:nvPicPr>
          <p:cNvPr id="4" name="Obrázok 3">
            <a:extLst>
              <a:ext uri="{FF2B5EF4-FFF2-40B4-BE49-F238E27FC236}">
                <a16:creationId xmlns:a16="http://schemas.microsoft.com/office/drawing/2014/main" id="{2D697686-7B9D-4DCA-8000-3E41B6841FFB}"/>
              </a:ext>
            </a:extLst>
          </p:cNvPr>
          <p:cNvPicPr>
            <a:picLocks noChangeAspect="1"/>
          </p:cNvPicPr>
          <p:nvPr/>
        </p:nvPicPr>
        <p:blipFill>
          <a:blip r:embed="rId2">
            <a:lum bright="-20000" contrast="40000"/>
          </a:blip>
          <a:stretch>
            <a:fillRect/>
          </a:stretch>
        </p:blipFill>
        <p:spPr>
          <a:xfrm>
            <a:off x="2146299" y="2863850"/>
            <a:ext cx="6682805" cy="762000"/>
          </a:xfrm>
          <a:prstGeom prst="rect">
            <a:avLst/>
          </a:prstGeom>
        </p:spPr>
      </p:pic>
      <p:sp>
        <p:nvSpPr>
          <p:cNvPr id="5" name="Zástupný objekt pre text 2">
            <a:extLst>
              <a:ext uri="{FF2B5EF4-FFF2-40B4-BE49-F238E27FC236}">
                <a16:creationId xmlns:a16="http://schemas.microsoft.com/office/drawing/2014/main" id="{25E901A7-44CB-46D2-B2A6-BA8522B38662}"/>
              </a:ext>
            </a:extLst>
          </p:cNvPr>
          <p:cNvSpPr txBox="1">
            <a:spLocks/>
          </p:cNvSpPr>
          <p:nvPr/>
        </p:nvSpPr>
        <p:spPr>
          <a:xfrm>
            <a:off x="812799" y="3930651"/>
            <a:ext cx="9067799" cy="806704"/>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Môžu mať viac ako dva vstupy, pričom platí, že na výstupe je 0 iba ak na všetkých vstupoch je 1</a:t>
            </a:r>
          </a:p>
          <a:p>
            <a:endParaRPr lang="en-US" dirty="0"/>
          </a:p>
        </p:txBody>
      </p:sp>
      <p:pic>
        <p:nvPicPr>
          <p:cNvPr id="6" name="Obrázok 5">
            <a:extLst>
              <a:ext uri="{FF2B5EF4-FFF2-40B4-BE49-F238E27FC236}">
                <a16:creationId xmlns:a16="http://schemas.microsoft.com/office/drawing/2014/main" id="{D2939E00-B21A-4B2C-AEE4-E7DC46968CF5}"/>
              </a:ext>
            </a:extLst>
          </p:cNvPr>
          <p:cNvPicPr>
            <a:picLocks noChangeAspect="1"/>
          </p:cNvPicPr>
          <p:nvPr/>
        </p:nvPicPr>
        <p:blipFill>
          <a:blip r:embed="rId3">
            <a:lum bright="-20000" contrast="40000"/>
          </a:blip>
          <a:stretch>
            <a:fillRect/>
          </a:stretch>
        </p:blipFill>
        <p:spPr>
          <a:xfrm>
            <a:off x="5118100" y="4845050"/>
            <a:ext cx="4880476" cy="2217925"/>
          </a:xfrm>
          <a:prstGeom prst="rect">
            <a:avLst/>
          </a:prstGeom>
        </p:spPr>
      </p:pic>
    </p:spTree>
    <p:extLst>
      <p:ext uri="{BB962C8B-B14F-4D97-AF65-F5344CB8AC3E}">
        <p14:creationId xmlns:p14="http://schemas.microsoft.com/office/powerpoint/2010/main" val="4139830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5536C-A373-44D7-B40E-DB4351E07BD4}"/>
              </a:ext>
            </a:extLst>
          </p:cNvPr>
          <p:cNvSpPr>
            <a:spLocks noGrp="1"/>
          </p:cNvSpPr>
          <p:nvPr>
            <p:ph type="title"/>
          </p:nvPr>
        </p:nvSpPr>
        <p:spPr>
          <a:xfrm>
            <a:off x="1310017" y="716787"/>
            <a:ext cx="8073365" cy="699263"/>
          </a:xfrm>
        </p:spPr>
        <p:txBody>
          <a:bodyPr/>
          <a:lstStyle/>
          <a:p>
            <a:pPr algn="ctr"/>
            <a:r>
              <a:rPr lang="sk-SK" dirty="0"/>
              <a:t>Hradlá NOR</a:t>
            </a:r>
          </a:p>
        </p:txBody>
      </p:sp>
      <p:sp>
        <p:nvSpPr>
          <p:cNvPr id="3" name="Zástupný objekt pre text 2">
            <a:extLst>
              <a:ext uri="{FF2B5EF4-FFF2-40B4-BE49-F238E27FC236}">
                <a16:creationId xmlns:a16="http://schemas.microsoft.com/office/drawing/2014/main" id="{DA738ECE-3EBC-4DC0-938D-86C467CBB3E8}"/>
              </a:ext>
            </a:extLst>
          </p:cNvPr>
          <p:cNvSpPr>
            <a:spLocks noGrp="1"/>
          </p:cNvSpPr>
          <p:nvPr>
            <p:ph type="body" idx="1"/>
          </p:nvPr>
        </p:nvSpPr>
        <p:spPr>
          <a:xfrm>
            <a:off x="774700" y="1980947"/>
            <a:ext cx="9067799" cy="806704"/>
          </a:xfrm>
        </p:spPr>
        <p:txBody>
          <a:bodyPr/>
          <a:lstStyle/>
          <a:p>
            <a:r>
              <a:rPr lang="sk-SK" dirty="0"/>
              <a:t>Hradlá NOR majú k svojej základnej funkcii pridanú negáciu (NOT) na výstupe</a:t>
            </a:r>
          </a:p>
          <a:p>
            <a:endParaRPr lang="en-US" dirty="0"/>
          </a:p>
        </p:txBody>
      </p:sp>
      <p:sp>
        <p:nvSpPr>
          <p:cNvPr id="5" name="Zástupný objekt pre text 2">
            <a:extLst>
              <a:ext uri="{FF2B5EF4-FFF2-40B4-BE49-F238E27FC236}">
                <a16:creationId xmlns:a16="http://schemas.microsoft.com/office/drawing/2014/main" id="{25E901A7-44CB-46D2-B2A6-BA8522B38662}"/>
              </a:ext>
            </a:extLst>
          </p:cNvPr>
          <p:cNvSpPr txBox="1">
            <a:spLocks/>
          </p:cNvSpPr>
          <p:nvPr/>
        </p:nvSpPr>
        <p:spPr>
          <a:xfrm>
            <a:off x="812799" y="3962146"/>
            <a:ext cx="9067799" cy="806704"/>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Môžu mať viac ako dva vstupy, pričom platí, že na výstupe je 1 iba ak na všetkých vstupoch je 0</a:t>
            </a:r>
          </a:p>
          <a:p>
            <a:endParaRPr lang="en-US" dirty="0"/>
          </a:p>
        </p:txBody>
      </p:sp>
      <p:pic>
        <p:nvPicPr>
          <p:cNvPr id="6" name="Obrázok 5">
            <a:extLst>
              <a:ext uri="{FF2B5EF4-FFF2-40B4-BE49-F238E27FC236}">
                <a16:creationId xmlns:a16="http://schemas.microsoft.com/office/drawing/2014/main" id="{37A4F98E-9EA8-4768-A78E-203BDC4DD8DB}"/>
              </a:ext>
            </a:extLst>
          </p:cNvPr>
          <p:cNvPicPr>
            <a:picLocks noChangeAspect="1"/>
          </p:cNvPicPr>
          <p:nvPr/>
        </p:nvPicPr>
        <p:blipFill>
          <a:blip r:embed="rId2">
            <a:lum bright="-20000" contrast="40000"/>
          </a:blip>
          <a:stretch>
            <a:fillRect/>
          </a:stretch>
        </p:blipFill>
        <p:spPr>
          <a:xfrm>
            <a:off x="1310017" y="2863850"/>
            <a:ext cx="7023100" cy="707400"/>
          </a:xfrm>
          <a:prstGeom prst="rect">
            <a:avLst/>
          </a:prstGeom>
        </p:spPr>
      </p:pic>
      <p:pic>
        <p:nvPicPr>
          <p:cNvPr id="7" name="Obrázok 6">
            <a:extLst>
              <a:ext uri="{FF2B5EF4-FFF2-40B4-BE49-F238E27FC236}">
                <a16:creationId xmlns:a16="http://schemas.microsoft.com/office/drawing/2014/main" id="{B094D2E9-D617-4C5C-8170-42F82BB5136F}"/>
              </a:ext>
            </a:extLst>
          </p:cNvPr>
          <p:cNvPicPr>
            <a:picLocks noChangeAspect="1"/>
          </p:cNvPicPr>
          <p:nvPr/>
        </p:nvPicPr>
        <p:blipFill>
          <a:blip r:embed="rId3">
            <a:lum bright="-20000" contrast="40000"/>
          </a:blip>
          <a:stretch>
            <a:fillRect/>
          </a:stretch>
        </p:blipFill>
        <p:spPr>
          <a:xfrm>
            <a:off x="4720257" y="4997450"/>
            <a:ext cx="4663125" cy="2184784"/>
          </a:xfrm>
          <a:prstGeom prst="rect">
            <a:avLst/>
          </a:prstGeom>
        </p:spPr>
      </p:pic>
    </p:spTree>
    <p:extLst>
      <p:ext uri="{BB962C8B-B14F-4D97-AF65-F5344CB8AC3E}">
        <p14:creationId xmlns:p14="http://schemas.microsoft.com/office/powerpoint/2010/main" val="1997382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5536C-A373-44D7-B40E-DB4351E07BD4}"/>
              </a:ext>
            </a:extLst>
          </p:cNvPr>
          <p:cNvSpPr>
            <a:spLocks noGrp="1"/>
          </p:cNvSpPr>
          <p:nvPr>
            <p:ph type="title"/>
          </p:nvPr>
        </p:nvSpPr>
        <p:spPr>
          <a:xfrm>
            <a:off x="774701" y="716787"/>
            <a:ext cx="9296400" cy="699263"/>
          </a:xfrm>
        </p:spPr>
        <p:txBody>
          <a:bodyPr/>
          <a:lstStyle/>
          <a:p>
            <a:pPr algn="ctr"/>
            <a:r>
              <a:rPr lang="en-US" dirty="0" err="1"/>
              <a:t>Hradlá</a:t>
            </a:r>
            <a:r>
              <a:rPr lang="en-US" dirty="0"/>
              <a:t> EXCLUSIVE-OR</a:t>
            </a:r>
          </a:p>
        </p:txBody>
      </p:sp>
      <p:sp>
        <p:nvSpPr>
          <p:cNvPr id="3" name="Zástupný objekt pre text 2">
            <a:extLst>
              <a:ext uri="{FF2B5EF4-FFF2-40B4-BE49-F238E27FC236}">
                <a16:creationId xmlns:a16="http://schemas.microsoft.com/office/drawing/2014/main" id="{DA738ECE-3EBC-4DC0-938D-86C467CBB3E8}"/>
              </a:ext>
            </a:extLst>
          </p:cNvPr>
          <p:cNvSpPr>
            <a:spLocks noGrp="1"/>
          </p:cNvSpPr>
          <p:nvPr>
            <p:ph type="body" idx="1"/>
          </p:nvPr>
        </p:nvSpPr>
        <p:spPr>
          <a:xfrm>
            <a:off x="774701" y="1828546"/>
            <a:ext cx="9067799" cy="806704"/>
          </a:xfrm>
        </p:spPr>
        <p:txBody>
          <a:bodyPr/>
          <a:lstStyle/>
          <a:p>
            <a:r>
              <a:rPr lang="sk-SK" dirty="0"/>
              <a:t>Sú vytvárané kombináciou predchádzajúcich typov hradiel</a:t>
            </a:r>
          </a:p>
          <a:p>
            <a:r>
              <a:rPr lang="sk-SK" dirty="0"/>
              <a:t>Značka EX-OR</a:t>
            </a:r>
          </a:p>
          <a:p>
            <a:r>
              <a:rPr lang="sk-SK" dirty="0"/>
              <a:t>Funkcia EX-OR:</a:t>
            </a:r>
          </a:p>
          <a:p>
            <a:pPr lvl="1"/>
            <a:r>
              <a:rPr lang="sk-SK" dirty="0"/>
              <a:t>Výstup je 0, ak na vstupoch sú rovnaké logické hodnoty. Ak sa vstupy líšia, na výstupe je 1</a:t>
            </a:r>
          </a:p>
          <a:p>
            <a:endParaRPr lang="en-US" dirty="0"/>
          </a:p>
        </p:txBody>
      </p:sp>
      <p:pic>
        <p:nvPicPr>
          <p:cNvPr id="4" name="Obrázok 3">
            <a:extLst>
              <a:ext uri="{FF2B5EF4-FFF2-40B4-BE49-F238E27FC236}">
                <a16:creationId xmlns:a16="http://schemas.microsoft.com/office/drawing/2014/main" id="{7E78C024-7E1C-404B-81DF-7118786FA717}"/>
              </a:ext>
            </a:extLst>
          </p:cNvPr>
          <p:cNvPicPr>
            <a:picLocks noChangeAspect="1"/>
          </p:cNvPicPr>
          <p:nvPr/>
        </p:nvPicPr>
        <p:blipFill>
          <a:blip r:embed="rId2">
            <a:lum bright="-20000" contrast="40000"/>
          </a:blip>
          <a:stretch>
            <a:fillRect/>
          </a:stretch>
        </p:blipFill>
        <p:spPr>
          <a:xfrm>
            <a:off x="3822700" y="2269863"/>
            <a:ext cx="4627758" cy="670187"/>
          </a:xfrm>
          <a:prstGeom prst="rect">
            <a:avLst/>
          </a:prstGeom>
        </p:spPr>
      </p:pic>
      <p:pic>
        <p:nvPicPr>
          <p:cNvPr id="8" name="Obrázok 7">
            <a:extLst>
              <a:ext uri="{FF2B5EF4-FFF2-40B4-BE49-F238E27FC236}">
                <a16:creationId xmlns:a16="http://schemas.microsoft.com/office/drawing/2014/main" id="{8EFA7FBB-5526-4651-9804-A6F47BECD602}"/>
              </a:ext>
            </a:extLst>
          </p:cNvPr>
          <p:cNvPicPr>
            <a:picLocks noChangeAspect="1"/>
          </p:cNvPicPr>
          <p:nvPr/>
        </p:nvPicPr>
        <p:blipFill>
          <a:blip r:embed="rId3">
            <a:lum bright="-20000" contrast="40000"/>
          </a:blip>
          <a:stretch>
            <a:fillRect/>
          </a:stretch>
        </p:blipFill>
        <p:spPr>
          <a:xfrm>
            <a:off x="4044724" y="4263898"/>
            <a:ext cx="5976165" cy="1446897"/>
          </a:xfrm>
          <a:prstGeom prst="rect">
            <a:avLst/>
          </a:prstGeom>
        </p:spPr>
      </p:pic>
      <p:graphicFrame>
        <p:nvGraphicFramePr>
          <p:cNvPr id="9" name="Tabuľka 8">
            <a:extLst>
              <a:ext uri="{FF2B5EF4-FFF2-40B4-BE49-F238E27FC236}">
                <a16:creationId xmlns:a16="http://schemas.microsoft.com/office/drawing/2014/main" id="{4D348DEC-4742-4791-BC74-C58354EF90AB}"/>
              </a:ext>
            </a:extLst>
          </p:cNvPr>
          <p:cNvGraphicFramePr>
            <a:graphicFrameLocks noGrp="1"/>
          </p:cNvGraphicFramePr>
          <p:nvPr>
            <p:extLst>
              <p:ext uri="{D42A27DB-BD31-4B8C-83A1-F6EECF244321}">
                <p14:modId xmlns:p14="http://schemas.microsoft.com/office/powerpoint/2010/main" val="2616396762"/>
              </p:ext>
            </p:extLst>
          </p:nvPr>
        </p:nvGraphicFramePr>
        <p:xfrm>
          <a:off x="1079500" y="4159250"/>
          <a:ext cx="2362200" cy="1854200"/>
        </p:xfrm>
        <a:graphic>
          <a:graphicData uri="http://schemas.openxmlformats.org/drawingml/2006/table">
            <a:tbl>
              <a:tblPr firstRow="1" bandRow="1">
                <a:tableStyleId>{5C22544A-7EE6-4342-B048-85BDC9FD1C3A}</a:tableStyleId>
              </a:tblPr>
              <a:tblGrid>
                <a:gridCol w="787400">
                  <a:extLst>
                    <a:ext uri="{9D8B030D-6E8A-4147-A177-3AD203B41FA5}">
                      <a16:colId xmlns:a16="http://schemas.microsoft.com/office/drawing/2014/main" val="3362917997"/>
                    </a:ext>
                  </a:extLst>
                </a:gridCol>
                <a:gridCol w="787400">
                  <a:extLst>
                    <a:ext uri="{9D8B030D-6E8A-4147-A177-3AD203B41FA5}">
                      <a16:colId xmlns:a16="http://schemas.microsoft.com/office/drawing/2014/main" val="1841657517"/>
                    </a:ext>
                  </a:extLst>
                </a:gridCol>
                <a:gridCol w="787400">
                  <a:extLst>
                    <a:ext uri="{9D8B030D-6E8A-4147-A177-3AD203B41FA5}">
                      <a16:colId xmlns:a16="http://schemas.microsoft.com/office/drawing/2014/main" val="1922374917"/>
                    </a:ext>
                  </a:extLst>
                </a:gridCol>
              </a:tblGrid>
              <a:tr h="370840">
                <a:tc>
                  <a:txBody>
                    <a:bodyPr/>
                    <a:lstStyle/>
                    <a:p>
                      <a:pPr algn="ctr"/>
                      <a:r>
                        <a:rPr lang="en-US" dirty="0"/>
                        <a:t>A</a:t>
                      </a:r>
                    </a:p>
                  </a:txBody>
                  <a:tcPr/>
                </a:tc>
                <a:tc>
                  <a:txBody>
                    <a:bodyPr/>
                    <a:lstStyle/>
                    <a:p>
                      <a:pPr algn="ctr"/>
                      <a:r>
                        <a:rPr lang="en-US" dirty="0"/>
                        <a:t>B</a:t>
                      </a:r>
                    </a:p>
                  </a:txBody>
                  <a:tcPr/>
                </a:tc>
                <a:tc>
                  <a:txBody>
                    <a:bodyPr/>
                    <a:lstStyle/>
                    <a:p>
                      <a:pPr algn="ctr"/>
                      <a:r>
                        <a:rPr lang="en-US" dirty="0"/>
                        <a:t>X</a:t>
                      </a:r>
                    </a:p>
                  </a:txBody>
                  <a:tcPr/>
                </a:tc>
                <a:extLst>
                  <a:ext uri="{0D108BD9-81ED-4DB2-BD59-A6C34878D82A}">
                    <a16:rowId xmlns:a16="http://schemas.microsoft.com/office/drawing/2014/main" val="1038090541"/>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3648679519"/>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3673550"/>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998270720"/>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069938517"/>
                  </a:ext>
                </a:extLst>
              </a:tr>
            </a:tbl>
          </a:graphicData>
        </a:graphic>
      </p:graphicFrame>
    </p:spTree>
    <p:extLst>
      <p:ext uri="{BB962C8B-B14F-4D97-AF65-F5344CB8AC3E}">
        <p14:creationId xmlns:p14="http://schemas.microsoft.com/office/powerpoint/2010/main" val="1281041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5536C-A373-44D7-B40E-DB4351E07BD4}"/>
              </a:ext>
            </a:extLst>
          </p:cNvPr>
          <p:cNvSpPr>
            <a:spLocks noGrp="1"/>
          </p:cNvSpPr>
          <p:nvPr>
            <p:ph type="title"/>
          </p:nvPr>
        </p:nvSpPr>
        <p:spPr>
          <a:xfrm>
            <a:off x="774701" y="716787"/>
            <a:ext cx="9296400" cy="699263"/>
          </a:xfrm>
        </p:spPr>
        <p:txBody>
          <a:bodyPr/>
          <a:lstStyle/>
          <a:p>
            <a:pPr algn="ctr"/>
            <a:r>
              <a:rPr lang="en-US" dirty="0" err="1"/>
              <a:t>Hradlá</a:t>
            </a:r>
            <a:r>
              <a:rPr lang="en-US" dirty="0"/>
              <a:t> EXCLUSIVE-NOR</a:t>
            </a:r>
          </a:p>
        </p:txBody>
      </p:sp>
      <p:sp>
        <p:nvSpPr>
          <p:cNvPr id="3" name="Zástupný objekt pre text 2">
            <a:extLst>
              <a:ext uri="{FF2B5EF4-FFF2-40B4-BE49-F238E27FC236}">
                <a16:creationId xmlns:a16="http://schemas.microsoft.com/office/drawing/2014/main" id="{DA738ECE-3EBC-4DC0-938D-86C467CBB3E8}"/>
              </a:ext>
            </a:extLst>
          </p:cNvPr>
          <p:cNvSpPr>
            <a:spLocks noGrp="1"/>
          </p:cNvSpPr>
          <p:nvPr>
            <p:ph type="body" idx="1"/>
          </p:nvPr>
        </p:nvSpPr>
        <p:spPr>
          <a:xfrm>
            <a:off x="774701" y="1828546"/>
            <a:ext cx="9067799" cy="806704"/>
          </a:xfrm>
        </p:spPr>
        <p:txBody>
          <a:bodyPr/>
          <a:lstStyle/>
          <a:p>
            <a:r>
              <a:rPr lang="sk-SK" dirty="0"/>
              <a:t>Sú vytvárané kombináciou predchádzajúcich typov hradiel</a:t>
            </a:r>
          </a:p>
          <a:p>
            <a:r>
              <a:rPr lang="sk-SK" dirty="0"/>
              <a:t>Oproti EX-OR sa líšia pridaním negácie na výstup</a:t>
            </a:r>
          </a:p>
          <a:p>
            <a:r>
              <a:rPr lang="sk-SK" dirty="0"/>
              <a:t>Značka EX-NOR</a:t>
            </a:r>
          </a:p>
          <a:p>
            <a:r>
              <a:rPr lang="sk-SK" dirty="0"/>
              <a:t>Funkcia EX-NOR:</a:t>
            </a:r>
          </a:p>
          <a:p>
            <a:pPr lvl="1"/>
            <a:r>
              <a:rPr lang="sk-SK" dirty="0"/>
              <a:t>Výstup je 0, ak na vstupoch sú rovnaké logické hodnoty. Ak sa vstupy líšia, na výstupe je 1</a:t>
            </a:r>
          </a:p>
          <a:p>
            <a:endParaRPr lang="en-US" dirty="0"/>
          </a:p>
        </p:txBody>
      </p:sp>
      <p:graphicFrame>
        <p:nvGraphicFramePr>
          <p:cNvPr id="9" name="Tabuľka 8">
            <a:extLst>
              <a:ext uri="{FF2B5EF4-FFF2-40B4-BE49-F238E27FC236}">
                <a16:creationId xmlns:a16="http://schemas.microsoft.com/office/drawing/2014/main" id="{4D348DEC-4742-4791-BC74-C58354EF90AB}"/>
              </a:ext>
            </a:extLst>
          </p:cNvPr>
          <p:cNvGraphicFramePr>
            <a:graphicFrameLocks noGrp="1"/>
          </p:cNvGraphicFramePr>
          <p:nvPr>
            <p:extLst>
              <p:ext uri="{D42A27DB-BD31-4B8C-83A1-F6EECF244321}">
                <p14:modId xmlns:p14="http://schemas.microsoft.com/office/powerpoint/2010/main" val="1233334486"/>
              </p:ext>
            </p:extLst>
          </p:nvPr>
        </p:nvGraphicFramePr>
        <p:xfrm>
          <a:off x="1079500" y="4800854"/>
          <a:ext cx="2362200" cy="1854200"/>
        </p:xfrm>
        <a:graphic>
          <a:graphicData uri="http://schemas.openxmlformats.org/drawingml/2006/table">
            <a:tbl>
              <a:tblPr firstRow="1" bandRow="1">
                <a:tableStyleId>{5C22544A-7EE6-4342-B048-85BDC9FD1C3A}</a:tableStyleId>
              </a:tblPr>
              <a:tblGrid>
                <a:gridCol w="787400">
                  <a:extLst>
                    <a:ext uri="{9D8B030D-6E8A-4147-A177-3AD203B41FA5}">
                      <a16:colId xmlns:a16="http://schemas.microsoft.com/office/drawing/2014/main" val="3362917997"/>
                    </a:ext>
                  </a:extLst>
                </a:gridCol>
                <a:gridCol w="787400">
                  <a:extLst>
                    <a:ext uri="{9D8B030D-6E8A-4147-A177-3AD203B41FA5}">
                      <a16:colId xmlns:a16="http://schemas.microsoft.com/office/drawing/2014/main" val="1841657517"/>
                    </a:ext>
                  </a:extLst>
                </a:gridCol>
                <a:gridCol w="787400">
                  <a:extLst>
                    <a:ext uri="{9D8B030D-6E8A-4147-A177-3AD203B41FA5}">
                      <a16:colId xmlns:a16="http://schemas.microsoft.com/office/drawing/2014/main" val="1922374917"/>
                    </a:ext>
                  </a:extLst>
                </a:gridCol>
              </a:tblGrid>
              <a:tr h="370840">
                <a:tc>
                  <a:txBody>
                    <a:bodyPr/>
                    <a:lstStyle/>
                    <a:p>
                      <a:pPr algn="ctr"/>
                      <a:r>
                        <a:rPr lang="en-US" dirty="0"/>
                        <a:t>A</a:t>
                      </a:r>
                    </a:p>
                  </a:txBody>
                  <a:tcPr/>
                </a:tc>
                <a:tc>
                  <a:txBody>
                    <a:bodyPr/>
                    <a:lstStyle/>
                    <a:p>
                      <a:pPr algn="ctr"/>
                      <a:r>
                        <a:rPr lang="en-US" dirty="0"/>
                        <a:t>B</a:t>
                      </a:r>
                    </a:p>
                  </a:txBody>
                  <a:tcPr/>
                </a:tc>
                <a:tc>
                  <a:txBody>
                    <a:bodyPr/>
                    <a:lstStyle/>
                    <a:p>
                      <a:pPr algn="ctr"/>
                      <a:r>
                        <a:rPr lang="en-US" dirty="0"/>
                        <a:t>X</a:t>
                      </a:r>
                    </a:p>
                  </a:txBody>
                  <a:tcPr/>
                </a:tc>
                <a:extLst>
                  <a:ext uri="{0D108BD9-81ED-4DB2-BD59-A6C34878D82A}">
                    <a16:rowId xmlns:a16="http://schemas.microsoft.com/office/drawing/2014/main" val="1038090541"/>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3648679519"/>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3673550"/>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998270720"/>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069938517"/>
                  </a:ext>
                </a:extLst>
              </a:tr>
            </a:tbl>
          </a:graphicData>
        </a:graphic>
      </p:graphicFrame>
      <p:pic>
        <p:nvPicPr>
          <p:cNvPr id="5" name="Obrázok 4">
            <a:extLst>
              <a:ext uri="{FF2B5EF4-FFF2-40B4-BE49-F238E27FC236}">
                <a16:creationId xmlns:a16="http://schemas.microsoft.com/office/drawing/2014/main" id="{0ADEE1AA-AC30-4D95-8E76-E88BE8CEBD07}"/>
              </a:ext>
            </a:extLst>
          </p:cNvPr>
          <p:cNvPicPr>
            <a:picLocks noChangeAspect="1"/>
          </p:cNvPicPr>
          <p:nvPr/>
        </p:nvPicPr>
        <p:blipFill>
          <a:blip r:embed="rId2">
            <a:lum bright="-20000" contrast="40000"/>
          </a:blip>
          <a:stretch>
            <a:fillRect/>
          </a:stretch>
        </p:blipFill>
        <p:spPr>
          <a:xfrm>
            <a:off x="4044724" y="2789218"/>
            <a:ext cx="4628438" cy="660355"/>
          </a:xfrm>
          <a:prstGeom prst="rect">
            <a:avLst/>
          </a:prstGeom>
        </p:spPr>
      </p:pic>
      <p:pic>
        <p:nvPicPr>
          <p:cNvPr id="6" name="Obrázok 5">
            <a:extLst>
              <a:ext uri="{FF2B5EF4-FFF2-40B4-BE49-F238E27FC236}">
                <a16:creationId xmlns:a16="http://schemas.microsoft.com/office/drawing/2014/main" id="{8AF63D1C-921C-4CFA-A8C4-B40CC04DD977}"/>
              </a:ext>
            </a:extLst>
          </p:cNvPr>
          <p:cNvPicPr>
            <a:picLocks noChangeAspect="1"/>
          </p:cNvPicPr>
          <p:nvPr/>
        </p:nvPicPr>
        <p:blipFill>
          <a:blip r:embed="rId3">
            <a:lum bright="-20000" contrast="40000"/>
          </a:blip>
          <a:stretch>
            <a:fillRect/>
          </a:stretch>
        </p:blipFill>
        <p:spPr>
          <a:xfrm>
            <a:off x="3830000" y="4921251"/>
            <a:ext cx="6241101" cy="1595167"/>
          </a:xfrm>
          <a:prstGeom prst="rect">
            <a:avLst/>
          </a:prstGeom>
        </p:spPr>
      </p:pic>
    </p:spTree>
    <p:extLst>
      <p:ext uri="{BB962C8B-B14F-4D97-AF65-F5344CB8AC3E}">
        <p14:creationId xmlns:p14="http://schemas.microsoft.com/office/powerpoint/2010/main" val="3405417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3AA8249-F1AA-4F4A-8099-927C19FDC552}"/>
              </a:ext>
            </a:extLst>
          </p:cNvPr>
          <p:cNvSpPr>
            <a:spLocks noGrp="1"/>
          </p:cNvSpPr>
          <p:nvPr>
            <p:ph type="title"/>
          </p:nvPr>
        </p:nvSpPr>
        <p:spPr/>
        <p:txBody>
          <a:bodyPr/>
          <a:lstStyle/>
          <a:p>
            <a:pPr algn="ctr"/>
            <a:r>
              <a:rPr lang="sk-SK" dirty="0"/>
              <a:t>Porovnanie EX-OR a EX-NOR</a:t>
            </a:r>
          </a:p>
        </p:txBody>
      </p:sp>
      <p:pic>
        <p:nvPicPr>
          <p:cNvPr id="4" name="Obrázok 3">
            <a:extLst>
              <a:ext uri="{FF2B5EF4-FFF2-40B4-BE49-F238E27FC236}">
                <a16:creationId xmlns:a16="http://schemas.microsoft.com/office/drawing/2014/main" id="{E794E5D1-DEA7-4B9A-84CF-17F20D54BF0C}"/>
              </a:ext>
            </a:extLst>
          </p:cNvPr>
          <p:cNvPicPr>
            <a:picLocks noChangeAspect="1"/>
          </p:cNvPicPr>
          <p:nvPr/>
        </p:nvPicPr>
        <p:blipFill>
          <a:blip r:embed="rId2">
            <a:lum bright="-20000" contrast="40000"/>
          </a:blip>
          <a:stretch>
            <a:fillRect/>
          </a:stretch>
        </p:blipFill>
        <p:spPr>
          <a:xfrm>
            <a:off x="1565297" y="2025650"/>
            <a:ext cx="7791874" cy="3657600"/>
          </a:xfrm>
          <a:prstGeom prst="rect">
            <a:avLst/>
          </a:prstGeom>
        </p:spPr>
      </p:pic>
    </p:spTree>
    <p:extLst>
      <p:ext uri="{BB962C8B-B14F-4D97-AF65-F5344CB8AC3E}">
        <p14:creationId xmlns:p14="http://schemas.microsoft.com/office/powerpoint/2010/main" val="3520035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329BD6F-AACA-4DAC-A71C-81852176A39B}"/>
              </a:ext>
            </a:extLst>
          </p:cNvPr>
          <p:cNvSpPr>
            <a:spLocks noGrp="1"/>
          </p:cNvSpPr>
          <p:nvPr>
            <p:ph type="title"/>
          </p:nvPr>
        </p:nvSpPr>
        <p:spPr/>
        <p:txBody>
          <a:bodyPr/>
          <a:lstStyle/>
          <a:p>
            <a:pPr algn="ctr"/>
            <a:r>
              <a:rPr lang="sk-SK" dirty="0"/>
              <a:t>Princíp hradlových polí</a:t>
            </a:r>
          </a:p>
        </p:txBody>
      </p:sp>
      <p:sp>
        <p:nvSpPr>
          <p:cNvPr id="3" name="Zástupný objekt pre text 2">
            <a:extLst>
              <a:ext uri="{FF2B5EF4-FFF2-40B4-BE49-F238E27FC236}">
                <a16:creationId xmlns:a16="http://schemas.microsoft.com/office/drawing/2014/main" id="{9CD6A282-0761-4FEB-A9DC-F513C7B63364}"/>
              </a:ext>
            </a:extLst>
          </p:cNvPr>
          <p:cNvSpPr>
            <a:spLocks noGrp="1"/>
          </p:cNvSpPr>
          <p:nvPr>
            <p:ph type="body" idx="1"/>
          </p:nvPr>
        </p:nvSpPr>
        <p:spPr>
          <a:xfrm>
            <a:off x="622300" y="1853831"/>
            <a:ext cx="9525000" cy="2204115"/>
          </a:xfrm>
        </p:spPr>
        <p:txBody>
          <a:bodyPr/>
          <a:lstStyle/>
          <a:p>
            <a:r>
              <a:rPr lang="sk-SK" dirty="0"/>
              <a:t>Integrovaný obvod môže vo svojej štruktúre obsahovať viacero hradiel zvyčajne rovnakého typu doplneného voliteľnými (programovateľnými) prepojkami vo forme spínacej matice. Nastavením prepojok je potom možné vytvárať logické funkcie buď fixne alebo meniteľne (programovať pole)</a:t>
            </a:r>
          </a:p>
        </p:txBody>
      </p:sp>
      <p:pic>
        <p:nvPicPr>
          <p:cNvPr id="4" name="Obrázok 3">
            <a:extLst>
              <a:ext uri="{FF2B5EF4-FFF2-40B4-BE49-F238E27FC236}">
                <a16:creationId xmlns:a16="http://schemas.microsoft.com/office/drawing/2014/main" id="{F0BC87E8-648E-4D27-AC9F-8B341807109E}"/>
              </a:ext>
            </a:extLst>
          </p:cNvPr>
          <p:cNvPicPr>
            <a:picLocks noChangeAspect="1"/>
          </p:cNvPicPr>
          <p:nvPr/>
        </p:nvPicPr>
        <p:blipFill>
          <a:blip r:embed="rId2">
            <a:lum bright="-20000" contrast="40000"/>
          </a:blip>
          <a:stretch>
            <a:fillRect/>
          </a:stretch>
        </p:blipFill>
        <p:spPr>
          <a:xfrm>
            <a:off x="927100" y="3930650"/>
            <a:ext cx="3897578" cy="3166106"/>
          </a:xfrm>
          <a:prstGeom prst="rect">
            <a:avLst/>
          </a:prstGeom>
        </p:spPr>
      </p:pic>
      <p:pic>
        <p:nvPicPr>
          <p:cNvPr id="5" name="Obrázok 4">
            <a:extLst>
              <a:ext uri="{FF2B5EF4-FFF2-40B4-BE49-F238E27FC236}">
                <a16:creationId xmlns:a16="http://schemas.microsoft.com/office/drawing/2014/main" id="{26EE2453-CD73-43AE-91E5-4E1B9FAA9AA1}"/>
              </a:ext>
            </a:extLst>
          </p:cNvPr>
          <p:cNvPicPr>
            <a:picLocks noChangeAspect="1"/>
          </p:cNvPicPr>
          <p:nvPr/>
        </p:nvPicPr>
        <p:blipFill>
          <a:blip r:embed="rId3">
            <a:lum bright="-20000" contrast="40000"/>
          </a:blip>
          <a:stretch>
            <a:fillRect/>
          </a:stretch>
        </p:blipFill>
        <p:spPr>
          <a:xfrm>
            <a:off x="5499100" y="4108222"/>
            <a:ext cx="4446352" cy="3094001"/>
          </a:xfrm>
          <a:prstGeom prst="rect">
            <a:avLst/>
          </a:prstGeom>
        </p:spPr>
      </p:pic>
    </p:spTree>
    <p:extLst>
      <p:ext uri="{BB962C8B-B14F-4D97-AF65-F5344CB8AC3E}">
        <p14:creationId xmlns:p14="http://schemas.microsoft.com/office/powerpoint/2010/main" val="2416414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5DF7A08-CF32-4ACF-A9FE-3B2F8B9A2C60}"/>
              </a:ext>
            </a:extLst>
          </p:cNvPr>
          <p:cNvSpPr>
            <a:spLocks noGrp="1"/>
          </p:cNvSpPr>
          <p:nvPr>
            <p:ph type="title"/>
          </p:nvPr>
        </p:nvSpPr>
        <p:spPr>
          <a:xfrm>
            <a:off x="1310016" y="2658699"/>
            <a:ext cx="8073365" cy="2239102"/>
          </a:xfrm>
        </p:spPr>
        <p:txBody>
          <a:bodyPr/>
          <a:lstStyle/>
          <a:p>
            <a:r>
              <a:rPr lang="en-US" dirty="0" err="1"/>
              <a:t>Koplexné</a:t>
            </a:r>
            <a:r>
              <a:rPr lang="en-US" dirty="0"/>
              <a:t> </a:t>
            </a:r>
            <a:r>
              <a:rPr lang="en-US" dirty="0" err="1"/>
              <a:t>kombinačné</a:t>
            </a:r>
            <a:r>
              <a:rPr lang="en-US" dirty="0"/>
              <a:t> </a:t>
            </a:r>
            <a:r>
              <a:rPr lang="en-US" dirty="0" err="1"/>
              <a:t>obvody</a:t>
            </a:r>
            <a:endParaRPr lang="en-US" dirty="0"/>
          </a:p>
        </p:txBody>
      </p:sp>
      <p:sp>
        <p:nvSpPr>
          <p:cNvPr id="3" name="Zástupný objekt pre text 2">
            <a:extLst>
              <a:ext uri="{FF2B5EF4-FFF2-40B4-BE49-F238E27FC236}">
                <a16:creationId xmlns:a16="http://schemas.microsoft.com/office/drawing/2014/main" id="{B1EB55C6-5709-41C0-8085-FB47A93FB03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55848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F0503E-47BE-4A51-8F46-451B9E614D04}"/>
              </a:ext>
            </a:extLst>
          </p:cNvPr>
          <p:cNvSpPr>
            <a:spLocks noGrp="1"/>
          </p:cNvSpPr>
          <p:nvPr>
            <p:ph type="title"/>
          </p:nvPr>
        </p:nvSpPr>
        <p:spPr>
          <a:xfrm>
            <a:off x="1310017" y="716787"/>
            <a:ext cx="8073365" cy="927863"/>
          </a:xfrm>
        </p:spPr>
        <p:txBody>
          <a:bodyPr/>
          <a:lstStyle/>
          <a:p>
            <a:r>
              <a:rPr lang="sk-SK" dirty="0"/>
              <a:t>Logický </a:t>
            </a:r>
            <a:r>
              <a:rPr lang="sk-SK" dirty="0" err="1"/>
              <a:t>komparátor</a:t>
            </a:r>
            <a:endParaRPr lang="sk-SK" dirty="0"/>
          </a:p>
        </p:txBody>
      </p:sp>
      <p:sp>
        <p:nvSpPr>
          <p:cNvPr id="3" name="Zástupný objekt pre text 2">
            <a:extLst>
              <a:ext uri="{FF2B5EF4-FFF2-40B4-BE49-F238E27FC236}">
                <a16:creationId xmlns:a16="http://schemas.microsoft.com/office/drawing/2014/main" id="{161148BB-FDCD-4C71-A722-FEFFD407753F}"/>
              </a:ext>
            </a:extLst>
          </p:cNvPr>
          <p:cNvSpPr>
            <a:spLocks noGrp="1"/>
          </p:cNvSpPr>
          <p:nvPr>
            <p:ph type="body" idx="1"/>
          </p:nvPr>
        </p:nvSpPr>
        <p:spPr>
          <a:xfrm>
            <a:off x="774700" y="1797050"/>
            <a:ext cx="9220199" cy="5486400"/>
          </a:xfrm>
        </p:spPr>
        <p:txBody>
          <a:bodyPr/>
          <a:lstStyle/>
          <a:p>
            <a:r>
              <a:rPr lang="sk-SK" sz="2400" dirty="0"/>
              <a:t>Funkcia: porovnáva dve binárne kombinácie. V najjednoduchšom prípade indikuje na jednobitovom výstupe či sú (log. 1) alebo nie sú (log. 0) zhodné</a:t>
            </a:r>
          </a:p>
          <a:p>
            <a:r>
              <a:rPr lang="sk-SK" sz="2400" dirty="0"/>
              <a:t>Najjednoduchší </a:t>
            </a:r>
            <a:r>
              <a:rPr lang="sk-SK" sz="2400" dirty="0" err="1"/>
              <a:t>komparátor</a:t>
            </a:r>
            <a:r>
              <a:rPr lang="sk-SK" sz="2400" dirty="0"/>
              <a:t> je EX-OR hradlo (dve jednobitové premenné</a:t>
            </a:r>
          </a:p>
          <a:p>
            <a:r>
              <a:rPr lang="sk-SK" sz="2400" dirty="0"/>
              <a:t>Viacbitové jednoduché </a:t>
            </a:r>
            <a:r>
              <a:rPr lang="sk-SK" sz="2400" dirty="0" err="1"/>
              <a:t>komparátory</a:t>
            </a:r>
            <a:r>
              <a:rPr lang="sk-SK" sz="2400" dirty="0"/>
              <a:t> je možné pomerne jednoducho vytvoriť zapojením z EX-NOR a AND, napr.</a:t>
            </a:r>
          </a:p>
          <a:p>
            <a:endParaRPr lang="sk-SK" sz="2400" dirty="0"/>
          </a:p>
          <a:p>
            <a:endParaRPr lang="sk-SK" sz="2400" dirty="0"/>
          </a:p>
          <a:p>
            <a:endParaRPr lang="sk-SK" sz="2400" dirty="0"/>
          </a:p>
          <a:p>
            <a:endParaRPr lang="sk-SK" sz="2400" dirty="0"/>
          </a:p>
          <a:p>
            <a:r>
              <a:rPr lang="sk-SK" sz="2400" dirty="0"/>
              <a:t>Zložitejšie </a:t>
            </a:r>
            <a:r>
              <a:rPr lang="sk-SK" sz="2400" dirty="0" err="1"/>
              <a:t>komparátory</a:t>
            </a:r>
            <a:r>
              <a:rPr lang="sk-SK" sz="2400" dirty="0"/>
              <a:t> </a:t>
            </a:r>
            <a:r>
              <a:rPr lang="en-US" sz="2400" dirty="0"/>
              <a:t>– magnitude comparator </a:t>
            </a:r>
            <a:r>
              <a:rPr lang="sk-SK" sz="2400" dirty="0"/>
              <a:t>vyhodnocujú nie len zhodu ale aj ktoré z binárnych čísel na vstupe je väčšie, resp. menšie (pozor na pripojenie MSB … LSB)</a:t>
            </a:r>
          </a:p>
          <a:p>
            <a:endParaRPr lang="sk-SK" dirty="0"/>
          </a:p>
        </p:txBody>
      </p:sp>
      <p:pic>
        <p:nvPicPr>
          <p:cNvPr id="5" name="Obrázok 4">
            <a:extLst>
              <a:ext uri="{FF2B5EF4-FFF2-40B4-BE49-F238E27FC236}">
                <a16:creationId xmlns:a16="http://schemas.microsoft.com/office/drawing/2014/main" id="{1D043BE1-CCE5-4763-96EE-CEE183298219}"/>
              </a:ext>
            </a:extLst>
          </p:cNvPr>
          <p:cNvPicPr>
            <a:picLocks noChangeAspect="1"/>
          </p:cNvPicPr>
          <p:nvPr/>
        </p:nvPicPr>
        <p:blipFill>
          <a:blip r:embed="rId2">
            <a:lum bright="-20000" contrast="40000"/>
          </a:blip>
          <a:stretch>
            <a:fillRect/>
          </a:stretch>
        </p:blipFill>
        <p:spPr>
          <a:xfrm>
            <a:off x="3975100" y="4159250"/>
            <a:ext cx="4648200" cy="1798230"/>
          </a:xfrm>
          <a:prstGeom prst="rect">
            <a:avLst/>
          </a:prstGeom>
        </p:spPr>
      </p:pic>
    </p:spTree>
    <p:extLst>
      <p:ext uri="{BB962C8B-B14F-4D97-AF65-F5344CB8AC3E}">
        <p14:creationId xmlns:p14="http://schemas.microsoft.com/office/powerpoint/2010/main" val="2178650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F0503E-47BE-4A51-8F46-451B9E614D04}"/>
              </a:ext>
            </a:extLst>
          </p:cNvPr>
          <p:cNvSpPr>
            <a:spLocks noGrp="1"/>
          </p:cNvSpPr>
          <p:nvPr>
            <p:ph type="title"/>
          </p:nvPr>
        </p:nvSpPr>
        <p:spPr>
          <a:xfrm>
            <a:off x="241300" y="447767"/>
            <a:ext cx="4572000" cy="927863"/>
          </a:xfrm>
        </p:spPr>
        <p:txBody>
          <a:bodyPr/>
          <a:lstStyle/>
          <a:p>
            <a:r>
              <a:rPr lang="sk-SK" dirty="0"/>
              <a:t>Logický </a:t>
            </a:r>
            <a:r>
              <a:rPr lang="sk-SK" dirty="0" err="1"/>
              <a:t>komparátor</a:t>
            </a:r>
            <a:r>
              <a:rPr lang="en-US" dirty="0"/>
              <a:t> </a:t>
            </a:r>
            <a:r>
              <a:rPr lang="en-US" dirty="0" err="1"/>
              <a:t>príklad</a:t>
            </a:r>
            <a:r>
              <a:rPr lang="en-US" dirty="0"/>
              <a:t>: 74HC85</a:t>
            </a:r>
            <a:br>
              <a:rPr lang="sk-SK" dirty="0"/>
            </a:br>
            <a:endParaRPr lang="sk-SK" dirty="0"/>
          </a:p>
        </p:txBody>
      </p:sp>
      <p:sp>
        <p:nvSpPr>
          <p:cNvPr id="3" name="Zástupný objekt pre text 2">
            <a:extLst>
              <a:ext uri="{FF2B5EF4-FFF2-40B4-BE49-F238E27FC236}">
                <a16:creationId xmlns:a16="http://schemas.microsoft.com/office/drawing/2014/main" id="{161148BB-FDCD-4C71-A722-FEFFD407753F}"/>
              </a:ext>
            </a:extLst>
          </p:cNvPr>
          <p:cNvSpPr>
            <a:spLocks noGrp="1"/>
          </p:cNvSpPr>
          <p:nvPr>
            <p:ph type="body" idx="1"/>
          </p:nvPr>
        </p:nvSpPr>
        <p:spPr>
          <a:xfrm>
            <a:off x="774700" y="1797050"/>
            <a:ext cx="9220199" cy="2204115"/>
          </a:xfrm>
        </p:spPr>
        <p:txBody>
          <a:bodyPr/>
          <a:lstStyle/>
          <a:p>
            <a:endParaRPr lang="sk-SK" dirty="0"/>
          </a:p>
        </p:txBody>
      </p:sp>
      <p:pic>
        <p:nvPicPr>
          <p:cNvPr id="4" name="Obrázok 3">
            <a:extLst>
              <a:ext uri="{FF2B5EF4-FFF2-40B4-BE49-F238E27FC236}">
                <a16:creationId xmlns:a16="http://schemas.microsoft.com/office/drawing/2014/main" id="{38808A9C-E1A8-4678-92D9-90ABC5FC3202}"/>
              </a:ext>
            </a:extLst>
          </p:cNvPr>
          <p:cNvPicPr>
            <a:picLocks noChangeAspect="1"/>
          </p:cNvPicPr>
          <p:nvPr/>
        </p:nvPicPr>
        <p:blipFill>
          <a:blip r:embed="rId2"/>
          <a:stretch>
            <a:fillRect/>
          </a:stretch>
        </p:blipFill>
        <p:spPr>
          <a:xfrm>
            <a:off x="428621" y="3294760"/>
            <a:ext cx="1828800" cy="2445499"/>
          </a:xfrm>
          <a:prstGeom prst="rect">
            <a:avLst/>
          </a:prstGeom>
        </p:spPr>
      </p:pic>
      <p:pic>
        <p:nvPicPr>
          <p:cNvPr id="6" name="Obrázok 5">
            <a:extLst>
              <a:ext uri="{FF2B5EF4-FFF2-40B4-BE49-F238E27FC236}">
                <a16:creationId xmlns:a16="http://schemas.microsoft.com/office/drawing/2014/main" id="{164D6905-802C-4677-9D3D-3FED1D20F5C7}"/>
              </a:ext>
            </a:extLst>
          </p:cNvPr>
          <p:cNvPicPr>
            <a:picLocks noChangeAspect="1"/>
          </p:cNvPicPr>
          <p:nvPr/>
        </p:nvPicPr>
        <p:blipFill>
          <a:blip r:embed="rId3"/>
          <a:stretch>
            <a:fillRect/>
          </a:stretch>
        </p:blipFill>
        <p:spPr>
          <a:xfrm>
            <a:off x="2255197" y="2838295"/>
            <a:ext cx="8232302" cy="4578387"/>
          </a:xfrm>
          <a:prstGeom prst="rect">
            <a:avLst/>
          </a:prstGeom>
        </p:spPr>
      </p:pic>
      <p:graphicFrame>
        <p:nvGraphicFramePr>
          <p:cNvPr id="7" name="Tabuľka 6">
            <a:extLst>
              <a:ext uri="{FF2B5EF4-FFF2-40B4-BE49-F238E27FC236}">
                <a16:creationId xmlns:a16="http://schemas.microsoft.com/office/drawing/2014/main" id="{2D67FC56-457C-4427-9B09-58EF3A765BEF}"/>
              </a:ext>
            </a:extLst>
          </p:cNvPr>
          <p:cNvGraphicFramePr>
            <a:graphicFrameLocks noGrp="1"/>
          </p:cNvGraphicFramePr>
          <p:nvPr>
            <p:extLst>
              <p:ext uri="{D42A27DB-BD31-4B8C-83A1-F6EECF244321}">
                <p14:modId xmlns:p14="http://schemas.microsoft.com/office/powerpoint/2010/main" val="1039499117"/>
              </p:ext>
            </p:extLst>
          </p:nvPr>
        </p:nvGraphicFramePr>
        <p:xfrm>
          <a:off x="5159381" y="171299"/>
          <a:ext cx="5292719" cy="2666996"/>
        </p:xfrm>
        <a:graphic>
          <a:graphicData uri="http://schemas.openxmlformats.org/drawingml/2006/table">
            <a:tbl>
              <a:tblPr firstRow="1" firstCol="1" bandRow="1">
                <a:tableStyleId>{5C22544A-7EE6-4342-B048-85BDC9FD1C3A}</a:tableStyleId>
              </a:tblPr>
              <a:tblGrid>
                <a:gridCol w="1763980">
                  <a:extLst>
                    <a:ext uri="{9D8B030D-6E8A-4147-A177-3AD203B41FA5}">
                      <a16:colId xmlns:a16="http://schemas.microsoft.com/office/drawing/2014/main" val="2487814222"/>
                    </a:ext>
                  </a:extLst>
                </a:gridCol>
                <a:gridCol w="1763980">
                  <a:extLst>
                    <a:ext uri="{9D8B030D-6E8A-4147-A177-3AD203B41FA5}">
                      <a16:colId xmlns:a16="http://schemas.microsoft.com/office/drawing/2014/main" val="496888985"/>
                    </a:ext>
                  </a:extLst>
                </a:gridCol>
                <a:gridCol w="1764759">
                  <a:extLst>
                    <a:ext uri="{9D8B030D-6E8A-4147-A177-3AD203B41FA5}">
                      <a16:colId xmlns:a16="http://schemas.microsoft.com/office/drawing/2014/main" val="601154311"/>
                    </a:ext>
                  </a:extLst>
                </a:gridCol>
              </a:tblGrid>
              <a:tr h="241544">
                <a:tc>
                  <a:txBody>
                    <a:bodyPr/>
                    <a:lstStyle/>
                    <a:p>
                      <a:pPr>
                        <a:lnSpc>
                          <a:spcPct val="107000"/>
                        </a:lnSpc>
                        <a:spcAft>
                          <a:spcPts val="0"/>
                        </a:spcAft>
                      </a:pPr>
                      <a:r>
                        <a:rPr lang="en-US" sz="1400" baseline="0" dirty="0">
                          <a:effectLst/>
                        </a:rPr>
                        <a:t>Symbol</a:t>
                      </a:r>
                      <a:endParaRPr lang="sk-SK" sz="1400" baseline="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Pin</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Description</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3439315"/>
                  </a:ext>
                </a:extLst>
              </a:tr>
              <a:tr h="241544">
                <a:tc>
                  <a:txBody>
                    <a:bodyPr/>
                    <a:lstStyle/>
                    <a:p>
                      <a:pPr>
                        <a:lnSpc>
                          <a:spcPct val="107000"/>
                        </a:lnSpc>
                        <a:spcAft>
                          <a:spcPts val="0"/>
                        </a:spcAft>
                      </a:pPr>
                      <a:r>
                        <a:rPr lang="pt-BR" sz="1400" baseline="0">
                          <a:effectLst/>
                        </a:rPr>
                        <a:t>IA&lt;B</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t-BR" sz="1400" dirty="0">
                          <a:effectLst/>
                        </a:rPr>
                        <a:t>2</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t-BR" sz="1400">
                          <a:effectLst/>
                        </a:rPr>
                        <a:t>A&lt;B expansion input</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91607307"/>
                  </a:ext>
                </a:extLst>
              </a:tr>
              <a:tr h="241544">
                <a:tc>
                  <a:txBody>
                    <a:bodyPr/>
                    <a:lstStyle/>
                    <a:p>
                      <a:pPr>
                        <a:lnSpc>
                          <a:spcPct val="107000"/>
                        </a:lnSpc>
                        <a:spcAft>
                          <a:spcPts val="0"/>
                        </a:spcAft>
                      </a:pPr>
                      <a:r>
                        <a:rPr lang="pt-BR" sz="1400" baseline="0">
                          <a:effectLst/>
                        </a:rPr>
                        <a:t>IA=B</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t-BR" sz="1400">
                          <a:effectLst/>
                        </a:rPr>
                        <a:t>3    </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t-BR" sz="1400" dirty="0">
                          <a:effectLst/>
                        </a:rPr>
                        <a:t>A=B expansion input</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95425135"/>
                  </a:ext>
                </a:extLst>
              </a:tr>
              <a:tr h="241544">
                <a:tc>
                  <a:txBody>
                    <a:bodyPr/>
                    <a:lstStyle/>
                    <a:p>
                      <a:pPr>
                        <a:lnSpc>
                          <a:spcPct val="107000"/>
                        </a:lnSpc>
                        <a:spcAft>
                          <a:spcPts val="0"/>
                        </a:spcAft>
                      </a:pPr>
                      <a:r>
                        <a:rPr lang="pt-BR" sz="1400" baseline="0">
                          <a:effectLst/>
                        </a:rPr>
                        <a:t>IA&gt;B</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t-BR" sz="1400">
                          <a:effectLst/>
                        </a:rPr>
                        <a:t>4</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t-BR" sz="1400" dirty="0">
                          <a:effectLst/>
                        </a:rPr>
                        <a:t>A&gt;B expansion input</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08141951"/>
                  </a:ext>
                </a:extLst>
              </a:tr>
              <a:tr h="241544">
                <a:tc>
                  <a:txBody>
                    <a:bodyPr/>
                    <a:lstStyle/>
                    <a:p>
                      <a:pPr>
                        <a:lnSpc>
                          <a:spcPct val="107000"/>
                        </a:lnSpc>
                        <a:spcAft>
                          <a:spcPts val="0"/>
                        </a:spcAft>
                      </a:pPr>
                      <a:r>
                        <a:rPr lang="en-US" sz="1400" baseline="0">
                          <a:effectLst/>
                        </a:rPr>
                        <a:t>QA&gt;B</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5</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A&gt;B output</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2635873"/>
                  </a:ext>
                </a:extLst>
              </a:tr>
              <a:tr h="241544">
                <a:tc>
                  <a:txBody>
                    <a:bodyPr/>
                    <a:lstStyle/>
                    <a:p>
                      <a:pPr>
                        <a:lnSpc>
                          <a:spcPct val="107000"/>
                        </a:lnSpc>
                        <a:spcAft>
                          <a:spcPts val="0"/>
                        </a:spcAft>
                      </a:pPr>
                      <a:r>
                        <a:rPr lang="en-US" sz="1400" baseline="0">
                          <a:effectLst/>
                        </a:rPr>
                        <a:t>QA=B</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6</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A=B output</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22922459"/>
                  </a:ext>
                </a:extLst>
              </a:tr>
              <a:tr h="241544">
                <a:tc>
                  <a:txBody>
                    <a:bodyPr/>
                    <a:lstStyle/>
                    <a:p>
                      <a:pPr>
                        <a:lnSpc>
                          <a:spcPct val="107000"/>
                        </a:lnSpc>
                        <a:spcAft>
                          <a:spcPts val="0"/>
                        </a:spcAft>
                      </a:pPr>
                      <a:r>
                        <a:rPr lang="en-US" sz="1400" baseline="0">
                          <a:effectLst/>
                        </a:rPr>
                        <a:t>QA&lt;B</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7</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A&lt;B output</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19947479"/>
                  </a:ext>
                </a:extLst>
              </a:tr>
              <a:tr h="251556">
                <a:tc>
                  <a:txBody>
                    <a:bodyPr/>
                    <a:lstStyle/>
                    <a:p>
                      <a:pPr>
                        <a:lnSpc>
                          <a:spcPct val="107000"/>
                        </a:lnSpc>
                        <a:spcAft>
                          <a:spcPts val="0"/>
                        </a:spcAft>
                      </a:pPr>
                      <a:r>
                        <a:rPr lang="en-US" sz="1400" baseline="0">
                          <a:effectLst/>
                        </a:rPr>
                        <a:t>A0 to A3</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10, 12, 13, 15</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word A inputs</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82151691"/>
                  </a:ext>
                </a:extLst>
              </a:tr>
              <a:tr h="241544">
                <a:tc>
                  <a:txBody>
                    <a:bodyPr/>
                    <a:lstStyle/>
                    <a:p>
                      <a:pPr>
                        <a:lnSpc>
                          <a:spcPct val="107000"/>
                        </a:lnSpc>
                        <a:spcAft>
                          <a:spcPts val="0"/>
                        </a:spcAft>
                      </a:pPr>
                      <a:r>
                        <a:rPr lang="en-US" sz="1400" baseline="0">
                          <a:effectLst/>
                        </a:rPr>
                        <a:t>B0 to B3</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9, 11, 14, 1</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word B inputs</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59689827"/>
                  </a:ext>
                </a:extLst>
              </a:tr>
              <a:tr h="241544">
                <a:tc>
                  <a:txBody>
                    <a:bodyPr/>
                    <a:lstStyle/>
                    <a:p>
                      <a:pPr>
                        <a:lnSpc>
                          <a:spcPct val="107000"/>
                        </a:lnSpc>
                        <a:spcAft>
                          <a:spcPts val="0"/>
                        </a:spcAft>
                      </a:pPr>
                      <a:r>
                        <a:rPr lang="en-US" sz="1400" baseline="0">
                          <a:effectLst/>
                        </a:rPr>
                        <a:t>GND</a:t>
                      </a:r>
                      <a:endParaRPr lang="sk-SK" sz="1400" baseline="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8</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ground (0 V)</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43400221"/>
                  </a:ext>
                </a:extLst>
              </a:tr>
              <a:tr h="241544">
                <a:tc>
                  <a:txBody>
                    <a:bodyPr/>
                    <a:lstStyle/>
                    <a:p>
                      <a:pPr>
                        <a:lnSpc>
                          <a:spcPct val="107000"/>
                        </a:lnSpc>
                        <a:spcAft>
                          <a:spcPts val="0"/>
                        </a:spcAft>
                      </a:pPr>
                      <a:r>
                        <a:rPr lang="en-US" sz="1400" baseline="0" dirty="0">
                          <a:effectLst/>
                        </a:rPr>
                        <a:t>VCC</a:t>
                      </a:r>
                      <a:endParaRPr lang="sk-SK" sz="1400" baseline="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a:effectLst/>
                        </a:rPr>
                        <a:t>16</a:t>
                      </a:r>
                      <a:endParaRPr lang="sk-SK"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400" dirty="0">
                          <a:effectLst/>
                        </a:rPr>
                        <a:t>supply voltage</a:t>
                      </a:r>
                      <a:endParaRPr lang="sk-SK"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48673460"/>
                  </a:ext>
                </a:extLst>
              </a:tr>
            </a:tbl>
          </a:graphicData>
        </a:graphic>
      </p:graphicFrame>
    </p:spTree>
    <p:extLst>
      <p:ext uri="{BB962C8B-B14F-4D97-AF65-F5344CB8AC3E}">
        <p14:creationId xmlns:p14="http://schemas.microsoft.com/office/powerpoint/2010/main" val="888694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10017" y="716787"/>
            <a:ext cx="8073365" cy="1266443"/>
          </a:xfrm>
          <a:prstGeom prst="rect">
            <a:avLst/>
          </a:prstGeom>
        </p:spPr>
        <p:txBody>
          <a:bodyPr vert="horz" wrap="square" lIns="0" tIns="128015" rIns="0" bIns="0" rtlCol="0">
            <a:noAutofit/>
          </a:bodyPr>
          <a:lstStyle/>
          <a:p>
            <a:pPr marL="1656714">
              <a:lnSpc>
                <a:spcPts val="5235"/>
              </a:lnSpc>
            </a:pPr>
            <a:r>
              <a:rPr sz="4400" dirty="0" err="1">
                <a:latin typeface="Arial"/>
                <a:cs typeface="Arial"/>
              </a:rPr>
              <a:t>K</a:t>
            </a:r>
            <a:r>
              <a:rPr sz="4400" spc="-5" dirty="0" err="1">
                <a:latin typeface="Arial"/>
                <a:cs typeface="Arial"/>
              </a:rPr>
              <a:t>o</a:t>
            </a:r>
            <a:r>
              <a:rPr sz="4400" spc="0" dirty="0" err="1">
                <a:latin typeface="Arial"/>
                <a:cs typeface="Arial"/>
              </a:rPr>
              <a:t>m</a:t>
            </a:r>
            <a:r>
              <a:rPr sz="4400" spc="-5" dirty="0" err="1">
                <a:latin typeface="Arial"/>
                <a:cs typeface="Arial"/>
              </a:rPr>
              <a:t>b</a:t>
            </a:r>
            <a:r>
              <a:rPr sz="4400" spc="5" dirty="0" err="1">
                <a:latin typeface="Arial"/>
                <a:cs typeface="Arial"/>
              </a:rPr>
              <a:t>i</a:t>
            </a:r>
            <a:r>
              <a:rPr sz="4400" spc="-5" dirty="0" err="1">
                <a:latin typeface="Arial"/>
                <a:cs typeface="Arial"/>
              </a:rPr>
              <a:t>na</a:t>
            </a:r>
            <a:r>
              <a:rPr sz="4400" spc="5" dirty="0" err="1">
                <a:latin typeface="Arial"/>
                <a:cs typeface="Arial"/>
              </a:rPr>
              <a:t>č</a:t>
            </a:r>
            <a:r>
              <a:rPr sz="4400" spc="-5" dirty="0" err="1">
                <a:latin typeface="Arial"/>
                <a:cs typeface="Arial"/>
              </a:rPr>
              <a:t>n</a:t>
            </a:r>
            <a:r>
              <a:rPr sz="4400" spc="0" dirty="0" err="1">
                <a:latin typeface="Arial"/>
                <a:cs typeface="Arial"/>
              </a:rPr>
              <a:t>ý</a:t>
            </a:r>
            <a:r>
              <a:rPr sz="4400" spc="-30" dirty="0">
                <a:latin typeface="Arial"/>
                <a:cs typeface="Arial"/>
              </a:rPr>
              <a:t> </a:t>
            </a:r>
            <a:r>
              <a:rPr sz="4400" spc="-5" dirty="0" err="1">
                <a:latin typeface="Arial"/>
                <a:cs typeface="Arial"/>
              </a:rPr>
              <a:t>ob</a:t>
            </a:r>
            <a:r>
              <a:rPr sz="4400" spc="5" dirty="0" err="1">
                <a:latin typeface="Arial"/>
                <a:cs typeface="Arial"/>
              </a:rPr>
              <a:t>v</a:t>
            </a:r>
            <a:r>
              <a:rPr sz="4400" spc="-5" dirty="0" err="1">
                <a:latin typeface="Arial"/>
                <a:cs typeface="Arial"/>
              </a:rPr>
              <a:t>o</a:t>
            </a:r>
            <a:r>
              <a:rPr sz="4400" spc="0" dirty="0" err="1">
                <a:latin typeface="Arial"/>
                <a:cs typeface="Arial"/>
              </a:rPr>
              <a:t>d</a:t>
            </a:r>
            <a:r>
              <a:rPr lang="en-US" sz="4400" spc="0" dirty="0">
                <a:latin typeface="Arial"/>
                <a:cs typeface="Arial"/>
              </a:rPr>
              <a:t> (KO)</a:t>
            </a:r>
            <a:endParaRPr sz="4400" dirty="0">
              <a:latin typeface="Arial"/>
              <a:cs typeface="Arial"/>
            </a:endParaRPr>
          </a:p>
        </p:txBody>
      </p:sp>
      <p:sp>
        <p:nvSpPr>
          <p:cNvPr id="3" name="object 3"/>
          <p:cNvSpPr/>
          <p:nvPr/>
        </p:nvSpPr>
        <p:spPr>
          <a:xfrm>
            <a:off x="774073" y="3777995"/>
            <a:ext cx="9143997" cy="3429000"/>
          </a:xfrm>
          <a:custGeom>
            <a:avLst/>
            <a:gdLst/>
            <a:ahLst/>
            <a:cxnLst/>
            <a:rect l="l" t="t" r="r" b="b"/>
            <a:pathLst>
              <a:path w="9143997" h="3429000">
                <a:moveTo>
                  <a:pt x="0" y="0"/>
                </a:moveTo>
                <a:lnTo>
                  <a:pt x="9143997" y="0"/>
                </a:lnTo>
                <a:lnTo>
                  <a:pt x="9143997" y="3429000"/>
                </a:lnTo>
                <a:lnTo>
                  <a:pt x="0" y="3429000"/>
                </a:lnTo>
                <a:lnTo>
                  <a:pt x="0" y="0"/>
                </a:lnTo>
                <a:close/>
              </a:path>
            </a:pathLst>
          </a:custGeom>
          <a:solidFill>
            <a:srgbClr val="FFFFFF"/>
          </a:solidFill>
        </p:spPr>
        <p:txBody>
          <a:bodyPr wrap="square" lIns="0" tIns="0" rIns="0" bIns="0" rtlCol="0">
            <a:noAutofit/>
          </a:bodyPr>
          <a:lstStyle/>
          <a:p>
            <a:endParaRPr/>
          </a:p>
        </p:txBody>
      </p:sp>
      <p:sp>
        <p:nvSpPr>
          <p:cNvPr id="4" name="object 4"/>
          <p:cNvSpPr txBox="1"/>
          <p:nvPr/>
        </p:nvSpPr>
        <p:spPr>
          <a:xfrm>
            <a:off x="1310017" y="1983230"/>
            <a:ext cx="7922259" cy="4105275"/>
          </a:xfrm>
          <a:prstGeom prst="rect">
            <a:avLst/>
          </a:prstGeom>
        </p:spPr>
        <p:txBody>
          <a:bodyPr vert="horz" wrap="square" lIns="0" tIns="0" rIns="0" bIns="0" rtlCol="0">
            <a:noAutofit/>
          </a:bodyPr>
          <a:lstStyle/>
          <a:p>
            <a:pPr marL="355600" marR="12700" indent="-342900">
              <a:lnSpc>
                <a:spcPct val="100000"/>
              </a:lnSpc>
              <a:buFont typeface="Arial"/>
              <a:buChar char="•"/>
              <a:tabLst>
                <a:tab pos="354965" algn="l"/>
              </a:tabLst>
            </a:pPr>
            <a:r>
              <a:rPr sz="3200" spc="5" dirty="0">
                <a:latin typeface="Arial"/>
                <a:cs typeface="Arial"/>
              </a:rPr>
              <a:t>J</a:t>
            </a:r>
            <a:r>
              <a:rPr sz="3200" spc="0" dirty="0">
                <a:latin typeface="Arial"/>
                <a:cs typeface="Arial"/>
              </a:rPr>
              <a:t>e</a:t>
            </a:r>
            <a:r>
              <a:rPr sz="3200" spc="-35" dirty="0">
                <a:latin typeface="Arial"/>
                <a:cs typeface="Arial"/>
              </a:rPr>
              <a:t> </a:t>
            </a:r>
            <a:r>
              <a:rPr sz="3200" spc="-10" dirty="0">
                <a:latin typeface="Arial"/>
                <a:cs typeface="Arial"/>
              </a:rPr>
              <a:t>ob</a:t>
            </a:r>
            <a:r>
              <a:rPr sz="3200" spc="5" dirty="0">
                <a:latin typeface="Arial"/>
                <a:cs typeface="Arial"/>
              </a:rPr>
              <a:t>v</a:t>
            </a:r>
            <a:r>
              <a:rPr sz="3200" spc="-10" dirty="0">
                <a:latin typeface="Arial"/>
                <a:cs typeface="Arial"/>
              </a:rPr>
              <a:t>od</a:t>
            </a:r>
            <a:r>
              <a:rPr sz="3200" spc="0" dirty="0">
                <a:latin typeface="Arial"/>
                <a:cs typeface="Arial"/>
              </a:rPr>
              <a:t>,</a:t>
            </a:r>
            <a:r>
              <a:rPr sz="3200" spc="-20" dirty="0">
                <a:latin typeface="Arial"/>
                <a:cs typeface="Arial"/>
              </a:rPr>
              <a:t> </a:t>
            </a:r>
            <a:r>
              <a:rPr sz="3200" spc="0" dirty="0">
                <a:latin typeface="Arial"/>
                <a:cs typeface="Arial"/>
              </a:rPr>
              <a:t>u</a:t>
            </a:r>
            <a:r>
              <a:rPr sz="3200" spc="-10" dirty="0">
                <a:latin typeface="Arial"/>
                <a:cs typeface="Arial"/>
              </a:rPr>
              <a:t> </a:t>
            </a:r>
            <a:r>
              <a:rPr sz="3200" spc="5" dirty="0">
                <a:latin typeface="Arial"/>
                <a:cs typeface="Arial"/>
              </a:rPr>
              <a:t>k</a:t>
            </a:r>
            <a:r>
              <a:rPr sz="3200" spc="-5" dirty="0">
                <a:latin typeface="Arial"/>
                <a:cs typeface="Arial"/>
              </a:rPr>
              <a:t>t</a:t>
            </a:r>
            <a:r>
              <a:rPr sz="3200" spc="-10" dirty="0">
                <a:latin typeface="Arial"/>
                <a:cs typeface="Arial"/>
              </a:rPr>
              <a:t>o</a:t>
            </a:r>
            <a:r>
              <a:rPr sz="3200" spc="0" dirty="0">
                <a:latin typeface="Arial"/>
                <a:cs typeface="Arial"/>
              </a:rPr>
              <a:t>r</a:t>
            </a:r>
            <a:r>
              <a:rPr sz="3200" spc="-10" dirty="0">
                <a:latin typeface="Arial"/>
                <a:cs typeface="Arial"/>
              </a:rPr>
              <a:t>éh</a:t>
            </a:r>
            <a:r>
              <a:rPr sz="3200" spc="0" dirty="0">
                <a:latin typeface="Arial"/>
                <a:cs typeface="Arial"/>
              </a:rPr>
              <a:t>o</a:t>
            </a:r>
            <a:r>
              <a:rPr sz="3200" spc="-35" dirty="0">
                <a:latin typeface="Arial"/>
                <a:cs typeface="Arial"/>
              </a:rPr>
              <a:t> </a:t>
            </a:r>
            <a:r>
              <a:rPr sz="3200" spc="5" dirty="0">
                <a:latin typeface="Arial"/>
                <a:cs typeface="Arial"/>
              </a:rPr>
              <a:t>výs</a:t>
            </a:r>
            <a:r>
              <a:rPr sz="3200" spc="-5" dirty="0">
                <a:latin typeface="Arial"/>
                <a:cs typeface="Arial"/>
              </a:rPr>
              <a:t>t</a:t>
            </a:r>
            <a:r>
              <a:rPr sz="3200" spc="-10" dirty="0">
                <a:latin typeface="Arial"/>
                <a:cs typeface="Arial"/>
              </a:rPr>
              <a:t>upn</a:t>
            </a:r>
            <a:r>
              <a:rPr sz="3200" spc="0" dirty="0">
                <a:latin typeface="Arial"/>
                <a:cs typeface="Arial"/>
              </a:rPr>
              <a:t>ý</a:t>
            </a:r>
            <a:r>
              <a:rPr sz="3200" spc="-35" dirty="0">
                <a:latin typeface="Arial"/>
                <a:cs typeface="Arial"/>
              </a:rPr>
              <a:t> </a:t>
            </a:r>
            <a:r>
              <a:rPr sz="3200" spc="5" dirty="0">
                <a:latin typeface="Arial"/>
                <a:cs typeface="Arial"/>
              </a:rPr>
              <a:t>s</a:t>
            </a:r>
            <a:r>
              <a:rPr sz="3200" spc="-5" dirty="0">
                <a:latin typeface="Arial"/>
                <a:cs typeface="Arial"/>
              </a:rPr>
              <a:t>t</a:t>
            </a:r>
            <a:r>
              <a:rPr sz="3200" spc="-10" dirty="0">
                <a:latin typeface="Arial"/>
                <a:cs typeface="Arial"/>
              </a:rPr>
              <a:t>a</a:t>
            </a:r>
            <a:r>
              <a:rPr sz="3200" spc="0" dirty="0">
                <a:latin typeface="Arial"/>
                <a:cs typeface="Arial"/>
              </a:rPr>
              <a:t>v</a:t>
            </a:r>
            <a:r>
              <a:rPr sz="3200" spc="-10" dirty="0">
                <a:latin typeface="Arial"/>
                <a:cs typeface="Arial"/>
              </a:rPr>
              <a:t> </a:t>
            </a:r>
            <a:r>
              <a:rPr sz="3200" spc="-5" dirty="0">
                <a:latin typeface="Arial"/>
                <a:cs typeface="Arial"/>
              </a:rPr>
              <a:t>j</a:t>
            </a:r>
            <a:r>
              <a:rPr sz="3200" spc="0" dirty="0">
                <a:latin typeface="Arial"/>
                <a:cs typeface="Arial"/>
              </a:rPr>
              <a:t>e</a:t>
            </a:r>
            <a:r>
              <a:rPr sz="3200" spc="-10" dirty="0">
                <a:latin typeface="Arial"/>
                <a:cs typeface="Arial"/>
              </a:rPr>
              <a:t> dan</a:t>
            </a:r>
            <a:r>
              <a:rPr sz="3200" spc="0" dirty="0">
                <a:latin typeface="Arial"/>
                <a:cs typeface="Arial"/>
              </a:rPr>
              <a:t>ý </a:t>
            </a:r>
            <a:r>
              <a:rPr sz="3200" spc="-5" dirty="0">
                <a:latin typeface="Arial"/>
                <a:cs typeface="Arial"/>
              </a:rPr>
              <a:t>i</a:t>
            </a:r>
            <a:r>
              <a:rPr sz="3200" spc="-10" dirty="0">
                <a:latin typeface="Arial"/>
                <a:cs typeface="Arial"/>
              </a:rPr>
              <a:t>b</a:t>
            </a:r>
            <a:r>
              <a:rPr sz="3200" spc="0" dirty="0">
                <a:latin typeface="Arial"/>
                <a:cs typeface="Arial"/>
              </a:rPr>
              <a:t>a</a:t>
            </a:r>
            <a:r>
              <a:rPr sz="3200" spc="-20" dirty="0">
                <a:latin typeface="Arial"/>
                <a:cs typeface="Arial"/>
              </a:rPr>
              <a:t> </a:t>
            </a:r>
            <a:r>
              <a:rPr sz="3200" spc="5" dirty="0">
                <a:latin typeface="Arial"/>
                <a:cs typeface="Arial"/>
              </a:rPr>
              <a:t>k</a:t>
            </a:r>
            <a:r>
              <a:rPr sz="3200" spc="-10" dirty="0">
                <a:latin typeface="Arial"/>
                <a:cs typeface="Arial"/>
              </a:rPr>
              <a:t>o</a:t>
            </a:r>
            <a:r>
              <a:rPr sz="3200" spc="-5" dirty="0">
                <a:latin typeface="Arial"/>
                <a:cs typeface="Arial"/>
              </a:rPr>
              <a:t>m</a:t>
            </a:r>
            <a:r>
              <a:rPr sz="3200" spc="-10" dirty="0">
                <a:latin typeface="Arial"/>
                <a:cs typeface="Arial"/>
              </a:rPr>
              <a:t>b</a:t>
            </a:r>
            <a:r>
              <a:rPr sz="3200" spc="-5" dirty="0">
                <a:latin typeface="Arial"/>
                <a:cs typeface="Arial"/>
              </a:rPr>
              <a:t>i</a:t>
            </a:r>
            <a:r>
              <a:rPr sz="3200" spc="-10" dirty="0">
                <a:latin typeface="Arial"/>
                <a:cs typeface="Arial"/>
              </a:rPr>
              <a:t>ná</a:t>
            </a:r>
            <a:r>
              <a:rPr sz="3200" spc="5" dirty="0">
                <a:latin typeface="Arial"/>
                <a:cs typeface="Arial"/>
              </a:rPr>
              <a:t>c</a:t>
            </a:r>
            <a:r>
              <a:rPr sz="3200" spc="-5" dirty="0">
                <a:latin typeface="Arial"/>
                <a:cs typeface="Arial"/>
              </a:rPr>
              <a:t>i</a:t>
            </a:r>
            <a:r>
              <a:rPr sz="3200" spc="-10" dirty="0">
                <a:latin typeface="Arial"/>
                <a:cs typeface="Arial"/>
              </a:rPr>
              <a:t>o</a:t>
            </a:r>
            <a:r>
              <a:rPr sz="3200" spc="0" dirty="0">
                <a:latin typeface="Arial"/>
                <a:cs typeface="Arial"/>
              </a:rPr>
              <a:t>u</a:t>
            </a:r>
            <a:r>
              <a:rPr sz="3200" spc="-20" dirty="0">
                <a:latin typeface="Arial"/>
                <a:cs typeface="Arial"/>
              </a:rPr>
              <a:t> </a:t>
            </a:r>
            <a:r>
              <a:rPr sz="3200" spc="5" dirty="0">
                <a:latin typeface="Arial"/>
                <a:cs typeface="Arial"/>
              </a:rPr>
              <a:t>vs</a:t>
            </a:r>
            <a:r>
              <a:rPr sz="3200" spc="-5" dirty="0">
                <a:latin typeface="Arial"/>
                <a:cs typeface="Arial"/>
              </a:rPr>
              <a:t>t</a:t>
            </a:r>
            <a:r>
              <a:rPr sz="3200" spc="-10" dirty="0">
                <a:latin typeface="Arial"/>
                <a:cs typeface="Arial"/>
              </a:rPr>
              <a:t>upn</a:t>
            </a:r>
            <a:r>
              <a:rPr sz="3200" spc="5" dirty="0">
                <a:latin typeface="Arial"/>
                <a:cs typeface="Arial"/>
              </a:rPr>
              <a:t>ýc</a:t>
            </a:r>
            <a:r>
              <a:rPr sz="3200" spc="0" dirty="0">
                <a:latin typeface="Arial"/>
                <a:cs typeface="Arial"/>
              </a:rPr>
              <a:t>h</a:t>
            </a:r>
            <a:r>
              <a:rPr sz="3200" spc="-45" dirty="0">
                <a:latin typeface="Arial"/>
                <a:cs typeface="Arial"/>
              </a:rPr>
              <a:t> </a:t>
            </a:r>
            <a:r>
              <a:rPr sz="3200" spc="-10" dirty="0">
                <a:latin typeface="Arial"/>
                <a:cs typeface="Arial"/>
              </a:rPr>
              <a:t>p</a:t>
            </a:r>
            <a:r>
              <a:rPr sz="3200" spc="0" dirty="0">
                <a:latin typeface="Arial"/>
                <a:cs typeface="Arial"/>
              </a:rPr>
              <a:t>r</a:t>
            </a:r>
            <a:r>
              <a:rPr sz="3200" spc="-10" dirty="0">
                <a:latin typeface="Arial"/>
                <a:cs typeface="Arial"/>
              </a:rPr>
              <a:t>e</a:t>
            </a:r>
            <a:r>
              <a:rPr sz="3200" spc="-5" dirty="0">
                <a:latin typeface="Arial"/>
                <a:cs typeface="Arial"/>
              </a:rPr>
              <a:t>m</a:t>
            </a:r>
            <a:r>
              <a:rPr sz="3200" spc="-10" dirty="0">
                <a:latin typeface="Arial"/>
                <a:cs typeface="Arial"/>
              </a:rPr>
              <a:t>enn</a:t>
            </a:r>
            <a:r>
              <a:rPr sz="3200" spc="5" dirty="0">
                <a:latin typeface="Arial"/>
                <a:cs typeface="Arial"/>
              </a:rPr>
              <a:t>ýc</a:t>
            </a:r>
            <a:r>
              <a:rPr sz="3200" spc="0" dirty="0">
                <a:latin typeface="Arial"/>
                <a:cs typeface="Arial"/>
              </a:rPr>
              <a:t>h</a:t>
            </a:r>
            <a:r>
              <a:rPr sz="3200" spc="-45" dirty="0">
                <a:latin typeface="Arial"/>
                <a:cs typeface="Arial"/>
              </a:rPr>
              <a:t> </a:t>
            </a:r>
            <a:r>
              <a:rPr sz="3200" spc="0" dirty="0">
                <a:latin typeface="Arial"/>
                <a:cs typeface="Arial"/>
              </a:rPr>
              <a:t>v </a:t>
            </a:r>
            <a:r>
              <a:rPr sz="3200" spc="-10" dirty="0">
                <a:latin typeface="Arial"/>
                <a:cs typeface="Arial"/>
              </a:rPr>
              <a:t>dano</a:t>
            </a:r>
            <a:r>
              <a:rPr sz="3200" spc="0" dirty="0">
                <a:latin typeface="Arial"/>
                <a:cs typeface="Arial"/>
              </a:rPr>
              <a:t>m</a:t>
            </a:r>
            <a:r>
              <a:rPr sz="3200" spc="-35" dirty="0">
                <a:latin typeface="Arial"/>
                <a:cs typeface="Arial"/>
              </a:rPr>
              <a:t> </a:t>
            </a:r>
            <a:r>
              <a:rPr sz="3200" spc="5" dirty="0">
                <a:latin typeface="Arial"/>
                <a:cs typeface="Arial"/>
              </a:rPr>
              <a:t>č</a:t>
            </a:r>
            <a:r>
              <a:rPr sz="3200" spc="-10" dirty="0">
                <a:latin typeface="Arial"/>
                <a:cs typeface="Arial"/>
              </a:rPr>
              <a:t>a</a:t>
            </a:r>
            <a:r>
              <a:rPr sz="3200" spc="5" dirty="0">
                <a:latin typeface="Arial"/>
                <a:cs typeface="Arial"/>
              </a:rPr>
              <a:t>s</a:t>
            </a:r>
            <a:r>
              <a:rPr sz="3200" spc="-10" dirty="0">
                <a:latin typeface="Arial"/>
                <a:cs typeface="Arial"/>
              </a:rPr>
              <a:t>e</a:t>
            </a:r>
            <a:r>
              <a:rPr sz="3200" spc="0" dirty="0">
                <a:latin typeface="Arial"/>
                <a:cs typeface="Arial"/>
              </a:rPr>
              <a:t>,</a:t>
            </a:r>
            <a:r>
              <a:rPr sz="3200" spc="-20" dirty="0">
                <a:latin typeface="Arial"/>
                <a:cs typeface="Arial"/>
              </a:rPr>
              <a:t> </a:t>
            </a:r>
            <a:r>
              <a:rPr sz="3200" spc="-10" dirty="0">
                <a:latin typeface="Arial"/>
                <a:cs typeface="Arial"/>
              </a:rPr>
              <a:t>be</a:t>
            </a:r>
            <a:r>
              <a:rPr sz="3200" spc="0" dirty="0">
                <a:latin typeface="Arial"/>
                <a:cs typeface="Arial"/>
              </a:rPr>
              <a:t>z</a:t>
            </a:r>
            <a:r>
              <a:rPr sz="3200" spc="-10" dirty="0">
                <a:latin typeface="Arial"/>
                <a:cs typeface="Arial"/>
              </a:rPr>
              <a:t> ohľad</a:t>
            </a:r>
            <a:r>
              <a:rPr sz="3200" spc="0" dirty="0">
                <a:latin typeface="Arial"/>
                <a:cs typeface="Arial"/>
              </a:rPr>
              <a:t>u</a:t>
            </a:r>
            <a:r>
              <a:rPr sz="3200" spc="-10" dirty="0">
                <a:latin typeface="Arial"/>
                <a:cs typeface="Arial"/>
              </a:rPr>
              <a:t> n</a:t>
            </a:r>
            <a:r>
              <a:rPr sz="3200" spc="0" dirty="0">
                <a:latin typeface="Arial"/>
                <a:cs typeface="Arial"/>
              </a:rPr>
              <a:t>a</a:t>
            </a:r>
            <a:r>
              <a:rPr sz="3200" spc="-10" dirty="0">
                <a:latin typeface="Arial"/>
                <a:cs typeface="Arial"/>
              </a:rPr>
              <a:t> </a:t>
            </a:r>
            <a:r>
              <a:rPr sz="3200" spc="-5" dirty="0">
                <a:latin typeface="Arial"/>
                <a:cs typeface="Arial"/>
              </a:rPr>
              <a:t>t</a:t>
            </a:r>
            <a:r>
              <a:rPr sz="3200" spc="-10" dirty="0">
                <a:latin typeface="Arial"/>
                <a:cs typeface="Arial"/>
              </a:rPr>
              <a:t>o</a:t>
            </a:r>
            <a:r>
              <a:rPr sz="3200" spc="0" dirty="0">
                <a:latin typeface="Arial"/>
                <a:cs typeface="Arial"/>
              </a:rPr>
              <a:t>,</a:t>
            </a:r>
            <a:r>
              <a:rPr sz="3200" spc="-20" dirty="0">
                <a:latin typeface="Arial"/>
                <a:cs typeface="Arial"/>
              </a:rPr>
              <a:t> </a:t>
            </a:r>
            <a:r>
              <a:rPr sz="3200" spc="-10" dirty="0">
                <a:latin typeface="Arial"/>
                <a:cs typeface="Arial"/>
              </a:rPr>
              <a:t>a</a:t>
            </a:r>
            <a:r>
              <a:rPr sz="3200" spc="5" dirty="0">
                <a:latin typeface="Arial"/>
                <a:cs typeface="Arial"/>
              </a:rPr>
              <a:t>k</a:t>
            </a:r>
            <a:r>
              <a:rPr sz="3200" spc="0" dirty="0">
                <a:latin typeface="Arial"/>
                <a:cs typeface="Arial"/>
              </a:rPr>
              <a:t>é</a:t>
            </a:r>
            <a:r>
              <a:rPr sz="3200" spc="-20" dirty="0">
                <a:latin typeface="Arial"/>
                <a:cs typeface="Arial"/>
              </a:rPr>
              <a:t> </a:t>
            </a:r>
            <a:r>
              <a:rPr sz="3200" spc="5" dirty="0">
                <a:latin typeface="Arial"/>
                <a:cs typeface="Arial"/>
              </a:rPr>
              <a:t>s</a:t>
            </a:r>
            <a:r>
              <a:rPr sz="3200" spc="-5" dirty="0">
                <a:latin typeface="Arial"/>
                <a:cs typeface="Arial"/>
              </a:rPr>
              <a:t>t</a:t>
            </a:r>
            <a:r>
              <a:rPr sz="3200" spc="-10" dirty="0">
                <a:latin typeface="Arial"/>
                <a:cs typeface="Arial"/>
              </a:rPr>
              <a:t>a</a:t>
            </a:r>
            <a:r>
              <a:rPr sz="3200" spc="5" dirty="0">
                <a:latin typeface="Arial"/>
                <a:cs typeface="Arial"/>
              </a:rPr>
              <a:t>v</a:t>
            </a:r>
            <a:r>
              <a:rPr sz="3200" spc="0" dirty="0">
                <a:latin typeface="Arial"/>
                <a:cs typeface="Arial"/>
              </a:rPr>
              <a:t>y </a:t>
            </a:r>
            <a:r>
              <a:rPr sz="3200" spc="-10" dirty="0">
                <a:latin typeface="Arial"/>
                <a:cs typeface="Arial"/>
              </a:rPr>
              <a:t>bo</a:t>
            </a:r>
            <a:r>
              <a:rPr sz="3200" spc="-5" dirty="0">
                <a:latin typeface="Arial"/>
                <a:cs typeface="Arial"/>
              </a:rPr>
              <a:t>l</a:t>
            </a:r>
            <a:r>
              <a:rPr sz="3200" spc="0" dirty="0">
                <a:latin typeface="Arial"/>
                <a:cs typeface="Arial"/>
              </a:rPr>
              <a:t>i</a:t>
            </a:r>
            <a:r>
              <a:rPr sz="3200" spc="-5" dirty="0">
                <a:latin typeface="Arial"/>
                <a:cs typeface="Arial"/>
              </a:rPr>
              <a:t> </a:t>
            </a:r>
            <a:r>
              <a:rPr sz="3200" spc="-10" dirty="0">
                <a:latin typeface="Arial"/>
                <a:cs typeface="Arial"/>
              </a:rPr>
              <a:t>n</a:t>
            </a:r>
            <a:r>
              <a:rPr sz="3200" spc="0" dirty="0">
                <a:latin typeface="Arial"/>
                <a:cs typeface="Arial"/>
              </a:rPr>
              <a:t>a</a:t>
            </a:r>
            <a:r>
              <a:rPr sz="3200" spc="-20" dirty="0">
                <a:latin typeface="Arial"/>
                <a:cs typeface="Arial"/>
              </a:rPr>
              <a:t> </a:t>
            </a:r>
            <a:r>
              <a:rPr sz="3200" spc="5" dirty="0">
                <a:latin typeface="Arial"/>
                <a:cs typeface="Arial"/>
              </a:rPr>
              <a:t>vs</a:t>
            </a:r>
            <a:r>
              <a:rPr sz="3200" spc="-5" dirty="0">
                <a:latin typeface="Arial"/>
                <a:cs typeface="Arial"/>
              </a:rPr>
              <a:t>t</a:t>
            </a:r>
            <a:r>
              <a:rPr sz="3200" spc="-10" dirty="0">
                <a:latin typeface="Arial"/>
                <a:cs typeface="Arial"/>
              </a:rPr>
              <a:t>up</a:t>
            </a:r>
            <a:r>
              <a:rPr sz="3200" spc="0" dirty="0">
                <a:latin typeface="Arial"/>
                <a:cs typeface="Arial"/>
              </a:rPr>
              <a:t>e</a:t>
            </a:r>
            <a:r>
              <a:rPr sz="3200" spc="-20" dirty="0">
                <a:latin typeface="Arial"/>
                <a:cs typeface="Arial"/>
              </a:rPr>
              <a:t> </a:t>
            </a:r>
            <a:r>
              <a:rPr sz="3200" spc="0" dirty="0">
                <a:latin typeface="Arial"/>
                <a:cs typeface="Arial"/>
              </a:rPr>
              <a:t>v</a:t>
            </a:r>
            <a:r>
              <a:rPr sz="3200" spc="-10" dirty="0">
                <a:latin typeface="Arial"/>
                <a:cs typeface="Arial"/>
              </a:rPr>
              <a:t> </a:t>
            </a:r>
            <a:r>
              <a:rPr sz="3200" spc="-5" dirty="0">
                <a:latin typeface="Arial"/>
                <a:cs typeface="Arial"/>
              </a:rPr>
              <a:t>mi</a:t>
            </a:r>
            <a:r>
              <a:rPr sz="3200" spc="-10" dirty="0">
                <a:latin typeface="Arial"/>
                <a:cs typeface="Arial"/>
              </a:rPr>
              <a:t>nu</a:t>
            </a:r>
            <a:r>
              <a:rPr sz="3200" spc="-5" dirty="0">
                <a:latin typeface="Arial"/>
                <a:cs typeface="Arial"/>
              </a:rPr>
              <a:t>l</a:t>
            </a:r>
            <a:r>
              <a:rPr sz="3200" spc="-10" dirty="0">
                <a:latin typeface="Arial"/>
                <a:cs typeface="Arial"/>
              </a:rPr>
              <a:t>o</a:t>
            </a:r>
            <a:r>
              <a:rPr sz="3200" spc="5" dirty="0">
                <a:latin typeface="Arial"/>
                <a:cs typeface="Arial"/>
              </a:rPr>
              <a:t>s</a:t>
            </a:r>
            <a:r>
              <a:rPr sz="3200" spc="-5" dirty="0">
                <a:latin typeface="Arial"/>
                <a:cs typeface="Arial"/>
              </a:rPr>
              <a:t>ti</a:t>
            </a:r>
            <a:r>
              <a:rPr sz="3200" spc="0" dirty="0">
                <a:latin typeface="Arial"/>
                <a:cs typeface="Arial"/>
              </a:rPr>
              <a:t>.</a:t>
            </a:r>
            <a:endParaRPr sz="3200">
              <a:latin typeface="Arial"/>
              <a:cs typeface="Arial"/>
            </a:endParaRPr>
          </a:p>
          <a:p>
            <a:pPr>
              <a:lnSpc>
                <a:spcPts val="1000"/>
              </a:lnSpc>
              <a:buFont typeface="Arial"/>
              <a:buChar char="•"/>
            </a:pPr>
            <a:endParaRPr sz="1000"/>
          </a:p>
          <a:p>
            <a:pPr>
              <a:lnSpc>
                <a:spcPts val="1000"/>
              </a:lnSpc>
              <a:buFont typeface="Arial"/>
              <a:buChar char="•"/>
            </a:pPr>
            <a:endParaRPr sz="1000"/>
          </a:p>
          <a:p>
            <a:pPr>
              <a:lnSpc>
                <a:spcPts val="1000"/>
              </a:lnSpc>
              <a:buFont typeface="Arial"/>
              <a:buChar char="•"/>
            </a:pPr>
            <a:endParaRPr sz="1000"/>
          </a:p>
          <a:p>
            <a:pPr>
              <a:lnSpc>
                <a:spcPts val="1000"/>
              </a:lnSpc>
              <a:buFont typeface="Arial"/>
              <a:buChar char="•"/>
            </a:pPr>
            <a:endParaRPr sz="1000"/>
          </a:p>
          <a:p>
            <a:pPr>
              <a:lnSpc>
                <a:spcPts val="1300"/>
              </a:lnSpc>
              <a:spcBef>
                <a:spcPts val="75"/>
              </a:spcBef>
              <a:buFont typeface="Arial"/>
              <a:buChar char="•"/>
            </a:pPr>
            <a:endParaRPr sz="1300"/>
          </a:p>
          <a:p>
            <a:pPr marL="355600" marR="100965" indent="-342900" algn="just">
              <a:lnSpc>
                <a:spcPct val="100000"/>
              </a:lnSpc>
              <a:buFont typeface="Arial"/>
              <a:buChar char="•"/>
              <a:tabLst>
                <a:tab pos="354965" algn="l"/>
              </a:tabLst>
            </a:pPr>
            <a:r>
              <a:rPr sz="3200" spc="-5" dirty="0">
                <a:latin typeface="Arial"/>
                <a:cs typeface="Arial"/>
              </a:rPr>
              <a:t>K</a:t>
            </a:r>
            <a:r>
              <a:rPr sz="3200" spc="0" dirty="0">
                <a:latin typeface="Arial"/>
                <a:cs typeface="Arial"/>
              </a:rPr>
              <a:t>O</a:t>
            </a:r>
            <a:r>
              <a:rPr sz="3200" spc="-25" dirty="0">
                <a:latin typeface="Arial"/>
                <a:cs typeface="Arial"/>
              </a:rPr>
              <a:t> </a:t>
            </a:r>
            <a:r>
              <a:rPr sz="3200" spc="0" dirty="0">
                <a:latin typeface="Arial"/>
                <a:cs typeface="Arial"/>
              </a:rPr>
              <a:t>r</a:t>
            </a:r>
            <a:r>
              <a:rPr sz="3200" spc="-10" dirty="0">
                <a:latin typeface="Arial"/>
                <a:cs typeface="Arial"/>
              </a:rPr>
              <a:t>ea</a:t>
            </a:r>
            <a:r>
              <a:rPr sz="3200" spc="-5" dirty="0">
                <a:latin typeface="Arial"/>
                <a:cs typeface="Arial"/>
              </a:rPr>
              <a:t>li</a:t>
            </a:r>
            <a:r>
              <a:rPr sz="3200" spc="5" dirty="0">
                <a:latin typeface="Arial"/>
                <a:cs typeface="Arial"/>
              </a:rPr>
              <a:t>z</a:t>
            </a:r>
            <a:r>
              <a:rPr sz="3200" spc="-10" dirty="0">
                <a:latin typeface="Arial"/>
                <a:cs typeface="Arial"/>
              </a:rPr>
              <a:t>u</a:t>
            </a:r>
            <a:r>
              <a:rPr sz="3200" spc="-5" dirty="0">
                <a:latin typeface="Arial"/>
                <a:cs typeface="Arial"/>
              </a:rPr>
              <a:t>j</a:t>
            </a:r>
            <a:r>
              <a:rPr sz="3200" spc="0" dirty="0">
                <a:latin typeface="Arial"/>
                <a:cs typeface="Arial"/>
              </a:rPr>
              <a:t>ú</a:t>
            </a:r>
            <a:r>
              <a:rPr sz="3200" spc="-10" dirty="0">
                <a:latin typeface="Arial"/>
                <a:cs typeface="Arial"/>
              </a:rPr>
              <a:t> </a:t>
            </a:r>
            <a:r>
              <a:rPr sz="3200" spc="5" dirty="0">
                <a:latin typeface="Arial"/>
                <a:cs typeface="Arial"/>
              </a:rPr>
              <a:t>k</a:t>
            </a:r>
            <a:r>
              <a:rPr sz="3200" spc="-10" dirty="0">
                <a:latin typeface="Arial"/>
                <a:cs typeface="Arial"/>
              </a:rPr>
              <a:t>o</a:t>
            </a:r>
            <a:r>
              <a:rPr sz="3200" spc="-5" dirty="0">
                <a:latin typeface="Arial"/>
                <a:cs typeface="Arial"/>
              </a:rPr>
              <a:t>m</a:t>
            </a:r>
            <a:r>
              <a:rPr sz="3200" spc="-10" dirty="0">
                <a:latin typeface="Arial"/>
                <a:cs typeface="Arial"/>
              </a:rPr>
              <a:t>b</a:t>
            </a:r>
            <a:r>
              <a:rPr sz="3200" spc="-5" dirty="0">
                <a:latin typeface="Arial"/>
                <a:cs typeface="Arial"/>
              </a:rPr>
              <a:t>i</a:t>
            </a:r>
            <a:r>
              <a:rPr sz="3200" spc="-10" dirty="0">
                <a:latin typeface="Arial"/>
                <a:cs typeface="Arial"/>
              </a:rPr>
              <a:t>na</a:t>
            </a:r>
            <a:r>
              <a:rPr sz="3200" spc="5" dirty="0">
                <a:latin typeface="Arial"/>
                <a:cs typeface="Arial"/>
              </a:rPr>
              <a:t>č</a:t>
            </a:r>
            <a:r>
              <a:rPr sz="3200" spc="-10" dirty="0">
                <a:latin typeface="Arial"/>
                <a:cs typeface="Arial"/>
              </a:rPr>
              <a:t>n</a:t>
            </a:r>
            <a:r>
              <a:rPr sz="3200" spc="0" dirty="0">
                <a:latin typeface="Arial"/>
                <a:cs typeface="Arial"/>
              </a:rPr>
              <a:t>ú</a:t>
            </a:r>
            <a:r>
              <a:rPr sz="3200" spc="-35" dirty="0">
                <a:latin typeface="Arial"/>
                <a:cs typeface="Arial"/>
              </a:rPr>
              <a:t> </a:t>
            </a:r>
            <a:r>
              <a:rPr sz="3200" spc="-5" dirty="0">
                <a:latin typeface="Arial"/>
                <a:cs typeface="Arial"/>
              </a:rPr>
              <a:t>f</a:t>
            </a:r>
            <a:r>
              <a:rPr sz="3200" spc="-10" dirty="0">
                <a:latin typeface="Arial"/>
                <a:cs typeface="Arial"/>
              </a:rPr>
              <a:t>un</a:t>
            </a:r>
            <a:r>
              <a:rPr sz="3200" spc="5" dirty="0">
                <a:latin typeface="Arial"/>
                <a:cs typeface="Arial"/>
              </a:rPr>
              <a:t>kc</a:t>
            </a:r>
            <a:r>
              <a:rPr sz="3200" spc="-5" dirty="0">
                <a:latin typeface="Arial"/>
                <a:cs typeface="Arial"/>
              </a:rPr>
              <a:t>i</a:t>
            </a:r>
            <a:r>
              <a:rPr sz="3200" spc="-10" dirty="0">
                <a:latin typeface="Arial"/>
                <a:cs typeface="Arial"/>
              </a:rPr>
              <a:t>u</a:t>
            </a:r>
            <a:r>
              <a:rPr sz="3200" spc="0" dirty="0">
                <a:latin typeface="Arial"/>
                <a:cs typeface="Arial"/>
              </a:rPr>
              <a:t>,</a:t>
            </a:r>
            <a:r>
              <a:rPr sz="3200" spc="-20" dirty="0">
                <a:latin typeface="Arial"/>
                <a:cs typeface="Arial"/>
              </a:rPr>
              <a:t> </a:t>
            </a:r>
            <a:r>
              <a:rPr sz="3200" spc="5" dirty="0">
                <a:latin typeface="Arial"/>
                <a:cs typeface="Arial"/>
              </a:rPr>
              <a:t>k</a:t>
            </a:r>
            <a:r>
              <a:rPr sz="3200" spc="-5" dirty="0">
                <a:latin typeface="Arial"/>
                <a:cs typeface="Arial"/>
              </a:rPr>
              <a:t>t</a:t>
            </a:r>
            <a:r>
              <a:rPr sz="3200" spc="-10" dirty="0">
                <a:latin typeface="Arial"/>
                <a:cs typeface="Arial"/>
              </a:rPr>
              <a:t>o</a:t>
            </a:r>
            <a:r>
              <a:rPr sz="3200" spc="0" dirty="0">
                <a:latin typeface="Arial"/>
                <a:cs typeface="Arial"/>
              </a:rPr>
              <a:t>rá</a:t>
            </a:r>
            <a:r>
              <a:rPr sz="3200" spc="-20" dirty="0">
                <a:latin typeface="Arial"/>
                <a:cs typeface="Arial"/>
              </a:rPr>
              <a:t> </a:t>
            </a:r>
            <a:r>
              <a:rPr sz="3200" spc="-5" dirty="0">
                <a:latin typeface="Arial"/>
                <a:cs typeface="Arial"/>
              </a:rPr>
              <a:t>j</a:t>
            </a:r>
            <a:r>
              <a:rPr sz="3200" spc="0" dirty="0">
                <a:latin typeface="Arial"/>
                <a:cs typeface="Arial"/>
              </a:rPr>
              <a:t>e </a:t>
            </a:r>
            <a:r>
              <a:rPr sz="3200" spc="-10" dirty="0">
                <a:latin typeface="Arial"/>
                <a:cs typeface="Arial"/>
              </a:rPr>
              <a:t>pop</a:t>
            </a:r>
            <a:r>
              <a:rPr sz="3200" spc="-5" dirty="0">
                <a:latin typeface="Arial"/>
                <a:cs typeface="Arial"/>
              </a:rPr>
              <a:t>í</a:t>
            </a:r>
            <a:r>
              <a:rPr sz="3200" spc="5" dirty="0">
                <a:latin typeface="Arial"/>
                <a:cs typeface="Arial"/>
              </a:rPr>
              <a:t>s</a:t>
            </a:r>
            <a:r>
              <a:rPr sz="3200" spc="-10" dirty="0">
                <a:latin typeface="Arial"/>
                <a:cs typeface="Arial"/>
              </a:rPr>
              <a:t>an</a:t>
            </a:r>
            <a:r>
              <a:rPr sz="3200" spc="0" dirty="0">
                <a:latin typeface="Arial"/>
                <a:cs typeface="Arial"/>
              </a:rPr>
              <a:t>á</a:t>
            </a:r>
            <a:r>
              <a:rPr sz="3200" spc="-35" dirty="0">
                <a:latin typeface="Arial"/>
                <a:cs typeface="Arial"/>
              </a:rPr>
              <a:t> </a:t>
            </a:r>
            <a:r>
              <a:rPr sz="3200" spc="-10" dirty="0">
                <a:latin typeface="Arial"/>
                <a:cs typeface="Arial"/>
              </a:rPr>
              <a:t>p</a:t>
            </a:r>
            <a:r>
              <a:rPr sz="3200" spc="0" dirty="0">
                <a:latin typeface="Arial"/>
                <a:cs typeface="Arial"/>
              </a:rPr>
              <a:t>r</a:t>
            </a:r>
            <a:r>
              <a:rPr sz="3200" spc="-10" dirty="0">
                <a:latin typeface="Arial"/>
                <a:cs typeface="Arial"/>
              </a:rPr>
              <a:t>a</a:t>
            </a:r>
            <a:r>
              <a:rPr sz="3200" spc="5" dirty="0">
                <a:latin typeface="Arial"/>
                <a:cs typeface="Arial"/>
              </a:rPr>
              <a:t>v</a:t>
            </a:r>
            <a:r>
              <a:rPr sz="3200" spc="-10" dirty="0">
                <a:latin typeface="Arial"/>
                <a:cs typeface="Arial"/>
              </a:rPr>
              <a:t>d</a:t>
            </a:r>
            <a:r>
              <a:rPr sz="3200" spc="-5" dirty="0">
                <a:latin typeface="Arial"/>
                <a:cs typeface="Arial"/>
              </a:rPr>
              <a:t>i</a:t>
            </a:r>
            <a:r>
              <a:rPr sz="3200" spc="5" dirty="0">
                <a:latin typeface="Arial"/>
                <a:cs typeface="Arial"/>
              </a:rPr>
              <a:t>v</a:t>
            </a:r>
            <a:r>
              <a:rPr sz="3200" spc="-10" dirty="0">
                <a:latin typeface="Arial"/>
                <a:cs typeface="Arial"/>
              </a:rPr>
              <a:t>o</a:t>
            </a:r>
            <a:r>
              <a:rPr sz="3200" spc="5" dirty="0">
                <a:latin typeface="Arial"/>
                <a:cs typeface="Arial"/>
              </a:rPr>
              <a:t>s</a:t>
            </a:r>
            <a:r>
              <a:rPr sz="3200" spc="-5" dirty="0">
                <a:latin typeface="Arial"/>
                <a:cs typeface="Arial"/>
              </a:rPr>
              <a:t>t</a:t>
            </a:r>
            <a:r>
              <a:rPr sz="3200" spc="-10" dirty="0">
                <a:latin typeface="Arial"/>
                <a:cs typeface="Arial"/>
              </a:rPr>
              <a:t>no</a:t>
            </a:r>
            <a:r>
              <a:rPr sz="3200" spc="0" dirty="0">
                <a:latin typeface="Arial"/>
                <a:cs typeface="Arial"/>
              </a:rPr>
              <a:t>u</a:t>
            </a:r>
            <a:r>
              <a:rPr sz="3200" spc="-45" dirty="0">
                <a:latin typeface="Arial"/>
                <a:cs typeface="Arial"/>
              </a:rPr>
              <a:t> </a:t>
            </a:r>
            <a:r>
              <a:rPr sz="3200" spc="-5" dirty="0">
                <a:latin typeface="Arial"/>
                <a:cs typeface="Arial"/>
              </a:rPr>
              <a:t>t</a:t>
            </a:r>
            <a:r>
              <a:rPr sz="3200" spc="-10" dirty="0">
                <a:latin typeface="Arial"/>
                <a:cs typeface="Arial"/>
              </a:rPr>
              <a:t>abuľ</a:t>
            </a:r>
            <a:r>
              <a:rPr sz="3200" spc="5" dirty="0">
                <a:latin typeface="Arial"/>
                <a:cs typeface="Arial"/>
              </a:rPr>
              <a:t>k</a:t>
            </a:r>
            <a:r>
              <a:rPr sz="3200" spc="-10" dirty="0">
                <a:latin typeface="Arial"/>
                <a:cs typeface="Arial"/>
              </a:rPr>
              <a:t>o</a:t>
            </a:r>
            <a:r>
              <a:rPr sz="3200" spc="0" dirty="0">
                <a:latin typeface="Arial"/>
                <a:cs typeface="Arial"/>
              </a:rPr>
              <a:t>u</a:t>
            </a:r>
            <a:r>
              <a:rPr sz="3200" spc="-20" dirty="0">
                <a:latin typeface="Arial"/>
                <a:cs typeface="Arial"/>
              </a:rPr>
              <a:t> </a:t>
            </a:r>
            <a:r>
              <a:rPr sz="3200" spc="0" dirty="0">
                <a:latin typeface="Arial"/>
                <a:cs typeface="Arial"/>
              </a:rPr>
              <a:t>v</a:t>
            </a:r>
            <a:r>
              <a:rPr sz="3200" spc="-10" dirty="0">
                <a:latin typeface="Arial"/>
                <a:cs typeface="Arial"/>
              </a:rPr>
              <a:t> </a:t>
            </a:r>
            <a:r>
              <a:rPr sz="3200" spc="5" dirty="0">
                <a:latin typeface="Arial"/>
                <a:cs typeface="Arial"/>
              </a:rPr>
              <a:t>k</a:t>
            </a:r>
            <a:r>
              <a:rPr sz="3200" spc="-5" dirty="0">
                <a:latin typeface="Arial"/>
                <a:cs typeface="Arial"/>
              </a:rPr>
              <a:t>t</a:t>
            </a:r>
            <a:r>
              <a:rPr sz="3200" spc="-10" dirty="0">
                <a:latin typeface="Arial"/>
                <a:cs typeface="Arial"/>
              </a:rPr>
              <a:t>o</a:t>
            </a:r>
            <a:r>
              <a:rPr sz="3200" spc="0" dirty="0">
                <a:latin typeface="Arial"/>
                <a:cs typeface="Arial"/>
              </a:rPr>
              <a:t>r</a:t>
            </a:r>
            <a:r>
              <a:rPr sz="3200" spc="-10" dirty="0">
                <a:latin typeface="Arial"/>
                <a:cs typeface="Arial"/>
              </a:rPr>
              <a:t>e</a:t>
            </a:r>
            <a:r>
              <a:rPr sz="3200" spc="0" dirty="0">
                <a:latin typeface="Arial"/>
                <a:cs typeface="Arial"/>
              </a:rPr>
              <a:t>j </a:t>
            </a:r>
            <a:r>
              <a:rPr sz="3200" spc="5" dirty="0">
                <a:latin typeface="Arial"/>
                <a:cs typeface="Arial"/>
              </a:rPr>
              <a:t>s</a:t>
            </a:r>
            <a:r>
              <a:rPr sz="3200" spc="0" dirty="0">
                <a:latin typeface="Arial"/>
                <a:cs typeface="Arial"/>
              </a:rPr>
              <a:t>ú</a:t>
            </a:r>
            <a:r>
              <a:rPr sz="3200" spc="-35" dirty="0">
                <a:latin typeface="Arial"/>
                <a:cs typeface="Arial"/>
              </a:rPr>
              <a:t> </a:t>
            </a:r>
            <a:r>
              <a:rPr sz="3200" spc="5" dirty="0">
                <a:latin typeface="Arial"/>
                <a:cs typeface="Arial"/>
              </a:rPr>
              <a:t>vš</a:t>
            </a:r>
            <a:r>
              <a:rPr sz="3200" spc="-10" dirty="0">
                <a:latin typeface="Arial"/>
                <a:cs typeface="Arial"/>
              </a:rPr>
              <a:t>e</a:t>
            </a:r>
            <a:r>
              <a:rPr sz="3200" spc="-5" dirty="0">
                <a:latin typeface="Arial"/>
                <a:cs typeface="Arial"/>
              </a:rPr>
              <a:t>t</a:t>
            </a:r>
            <a:r>
              <a:rPr sz="3200" spc="5" dirty="0">
                <a:latin typeface="Arial"/>
                <a:cs typeface="Arial"/>
              </a:rPr>
              <a:t>k</a:t>
            </a:r>
            <a:r>
              <a:rPr sz="3200" spc="0" dirty="0">
                <a:latin typeface="Arial"/>
                <a:cs typeface="Arial"/>
              </a:rPr>
              <a:t>y</a:t>
            </a:r>
            <a:r>
              <a:rPr sz="3200" spc="-35" dirty="0">
                <a:latin typeface="Arial"/>
                <a:cs typeface="Arial"/>
              </a:rPr>
              <a:t> </a:t>
            </a:r>
            <a:r>
              <a:rPr sz="3200" spc="-10" dirty="0">
                <a:latin typeface="Arial"/>
                <a:cs typeface="Arial"/>
              </a:rPr>
              <a:t>p</a:t>
            </a:r>
            <a:r>
              <a:rPr sz="3200" spc="0" dirty="0">
                <a:latin typeface="Arial"/>
                <a:cs typeface="Arial"/>
              </a:rPr>
              <a:t>r</a:t>
            </a:r>
            <a:r>
              <a:rPr sz="3200" spc="-5" dirty="0">
                <a:latin typeface="Arial"/>
                <a:cs typeface="Arial"/>
              </a:rPr>
              <a:t>í</a:t>
            </a:r>
            <a:r>
              <a:rPr sz="3200" spc="5" dirty="0">
                <a:latin typeface="Arial"/>
                <a:cs typeface="Arial"/>
              </a:rPr>
              <a:t>s</a:t>
            </a:r>
            <a:r>
              <a:rPr sz="3200" spc="-5" dirty="0">
                <a:latin typeface="Arial"/>
                <a:cs typeface="Arial"/>
              </a:rPr>
              <a:t>t</a:t>
            </a:r>
            <a:r>
              <a:rPr sz="3200" spc="-10" dirty="0">
                <a:latin typeface="Arial"/>
                <a:cs typeface="Arial"/>
              </a:rPr>
              <a:t>upn</a:t>
            </a:r>
            <a:r>
              <a:rPr sz="3200" spc="0" dirty="0">
                <a:latin typeface="Arial"/>
                <a:cs typeface="Arial"/>
              </a:rPr>
              <a:t>é</a:t>
            </a:r>
            <a:r>
              <a:rPr sz="3200" spc="-20" dirty="0">
                <a:latin typeface="Arial"/>
                <a:cs typeface="Arial"/>
              </a:rPr>
              <a:t> </a:t>
            </a:r>
            <a:r>
              <a:rPr sz="3200" spc="5" dirty="0">
                <a:latin typeface="Arial"/>
                <a:cs typeface="Arial"/>
              </a:rPr>
              <a:t>vs</a:t>
            </a:r>
            <a:r>
              <a:rPr sz="3200" spc="-5" dirty="0">
                <a:latin typeface="Arial"/>
                <a:cs typeface="Arial"/>
              </a:rPr>
              <a:t>t</a:t>
            </a:r>
            <a:r>
              <a:rPr sz="3200" spc="-10" dirty="0">
                <a:latin typeface="Arial"/>
                <a:cs typeface="Arial"/>
              </a:rPr>
              <a:t>upn</a:t>
            </a:r>
            <a:r>
              <a:rPr sz="3200" spc="0" dirty="0">
                <a:latin typeface="Arial"/>
                <a:cs typeface="Arial"/>
              </a:rPr>
              <a:t>é</a:t>
            </a:r>
            <a:r>
              <a:rPr sz="3200" spc="-35" dirty="0">
                <a:latin typeface="Arial"/>
                <a:cs typeface="Arial"/>
              </a:rPr>
              <a:t> </a:t>
            </a:r>
            <a:r>
              <a:rPr sz="3200" spc="5" dirty="0">
                <a:latin typeface="Arial"/>
                <a:cs typeface="Arial"/>
              </a:rPr>
              <a:t>k</a:t>
            </a:r>
            <a:r>
              <a:rPr sz="3200" spc="-10" dirty="0">
                <a:latin typeface="Arial"/>
                <a:cs typeface="Arial"/>
              </a:rPr>
              <a:t>o</a:t>
            </a:r>
            <a:r>
              <a:rPr sz="3200" spc="-5" dirty="0">
                <a:latin typeface="Arial"/>
                <a:cs typeface="Arial"/>
              </a:rPr>
              <a:t>m</a:t>
            </a:r>
            <a:r>
              <a:rPr sz="3200" spc="-10" dirty="0">
                <a:latin typeface="Arial"/>
                <a:cs typeface="Arial"/>
              </a:rPr>
              <a:t>b</a:t>
            </a:r>
            <a:r>
              <a:rPr sz="3200" spc="-5" dirty="0">
                <a:latin typeface="Arial"/>
                <a:cs typeface="Arial"/>
              </a:rPr>
              <a:t>i</a:t>
            </a:r>
            <a:r>
              <a:rPr sz="3200" spc="-10" dirty="0">
                <a:latin typeface="Arial"/>
                <a:cs typeface="Arial"/>
              </a:rPr>
              <a:t>ná</a:t>
            </a:r>
            <a:r>
              <a:rPr sz="3200" spc="5" dirty="0">
                <a:latin typeface="Arial"/>
                <a:cs typeface="Arial"/>
              </a:rPr>
              <a:t>c</a:t>
            </a:r>
            <a:r>
              <a:rPr sz="3200" spc="-5" dirty="0">
                <a:latin typeface="Arial"/>
                <a:cs typeface="Arial"/>
              </a:rPr>
              <a:t>i</a:t>
            </a:r>
            <a:r>
              <a:rPr sz="3200" spc="0" dirty="0">
                <a:latin typeface="Arial"/>
                <a:cs typeface="Arial"/>
              </a:rPr>
              <a:t>e</a:t>
            </a:r>
            <a:endParaRPr sz="3200">
              <a:latin typeface="Arial"/>
              <a:cs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22B71F-5F36-46B0-82F3-77BDC82F97F4}"/>
              </a:ext>
            </a:extLst>
          </p:cNvPr>
          <p:cNvSpPr>
            <a:spLocks noGrp="1"/>
          </p:cNvSpPr>
          <p:nvPr>
            <p:ph type="title"/>
          </p:nvPr>
        </p:nvSpPr>
        <p:spPr>
          <a:xfrm>
            <a:off x="317500" y="730250"/>
            <a:ext cx="3429000" cy="1842263"/>
          </a:xfrm>
        </p:spPr>
        <p:txBody>
          <a:bodyPr/>
          <a:lstStyle/>
          <a:p>
            <a:r>
              <a:rPr lang="sk-SK" dirty="0"/>
              <a:t>Logický </a:t>
            </a:r>
            <a:r>
              <a:rPr lang="sk-SK" dirty="0" err="1"/>
              <a:t>komparátor</a:t>
            </a:r>
            <a:r>
              <a:rPr lang="en-US" dirty="0"/>
              <a:t> </a:t>
            </a:r>
            <a:r>
              <a:rPr lang="en-US" dirty="0" err="1"/>
              <a:t>príklad</a:t>
            </a:r>
            <a:r>
              <a:rPr lang="en-US" dirty="0"/>
              <a:t>: 74HC85</a:t>
            </a:r>
          </a:p>
        </p:txBody>
      </p:sp>
      <p:sp>
        <p:nvSpPr>
          <p:cNvPr id="3" name="Zástupný objekt pre text 2">
            <a:extLst>
              <a:ext uri="{FF2B5EF4-FFF2-40B4-BE49-F238E27FC236}">
                <a16:creationId xmlns:a16="http://schemas.microsoft.com/office/drawing/2014/main" id="{1177E107-C55B-4EAC-BFA6-CEC7BC5D78D8}"/>
              </a:ext>
            </a:extLst>
          </p:cNvPr>
          <p:cNvSpPr>
            <a:spLocks noGrp="1"/>
          </p:cNvSpPr>
          <p:nvPr>
            <p:ph type="body" idx="1"/>
          </p:nvPr>
        </p:nvSpPr>
        <p:spPr>
          <a:xfrm>
            <a:off x="317500" y="4387850"/>
            <a:ext cx="3733800" cy="2204115"/>
          </a:xfrm>
        </p:spPr>
        <p:txBody>
          <a:bodyPr/>
          <a:lstStyle/>
          <a:p>
            <a:r>
              <a:rPr lang="en-US" dirty="0" err="1"/>
              <a:t>Ekvi</a:t>
            </a:r>
            <a:r>
              <a:rPr lang="sk-SK" dirty="0" err="1"/>
              <a:t>valen</a:t>
            </a:r>
            <a:r>
              <a:rPr lang="en-US" dirty="0" err="1"/>
              <a:t>tn</a:t>
            </a:r>
            <a:r>
              <a:rPr lang="sk-SK" dirty="0"/>
              <a:t>á logická štruktúra 74HC85</a:t>
            </a:r>
            <a:endParaRPr lang="en-US" dirty="0"/>
          </a:p>
        </p:txBody>
      </p:sp>
      <p:pic>
        <p:nvPicPr>
          <p:cNvPr id="4" name="Obrázok 3">
            <a:extLst>
              <a:ext uri="{FF2B5EF4-FFF2-40B4-BE49-F238E27FC236}">
                <a16:creationId xmlns:a16="http://schemas.microsoft.com/office/drawing/2014/main" id="{67D22CBB-E1C2-4E30-AAB6-15D98F6F29E2}"/>
              </a:ext>
            </a:extLst>
          </p:cNvPr>
          <p:cNvPicPr>
            <a:picLocks noChangeAspect="1"/>
          </p:cNvPicPr>
          <p:nvPr/>
        </p:nvPicPr>
        <p:blipFill>
          <a:blip r:embed="rId2"/>
          <a:stretch>
            <a:fillRect/>
          </a:stretch>
        </p:blipFill>
        <p:spPr>
          <a:xfrm>
            <a:off x="3670300" y="349250"/>
            <a:ext cx="6953251" cy="6988157"/>
          </a:xfrm>
          <a:prstGeom prst="rect">
            <a:avLst/>
          </a:prstGeom>
        </p:spPr>
      </p:pic>
    </p:spTree>
    <p:extLst>
      <p:ext uri="{BB962C8B-B14F-4D97-AF65-F5344CB8AC3E}">
        <p14:creationId xmlns:p14="http://schemas.microsoft.com/office/powerpoint/2010/main" val="3394657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5687011-ECF8-403D-8430-300707E2FB62}"/>
              </a:ext>
            </a:extLst>
          </p:cNvPr>
          <p:cNvSpPr>
            <a:spLocks noGrp="1"/>
          </p:cNvSpPr>
          <p:nvPr>
            <p:ph type="title"/>
          </p:nvPr>
        </p:nvSpPr>
        <p:spPr/>
        <p:txBody>
          <a:bodyPr/>
          <a:lstStyle/>
          <a:p>
            <a:r>
              <a:rPr lang="en-US" dirty="0" err="1"/>
              <a:t>Dekodér</a:t>
            </a:r>
            <a:endParaRPr lang="en-US" dirty="0"/>
          </a:p>
        </p:txBody>
      </p:sp>
      <p:sp>
        <p:nvSpPr>
          <p:cNvPr id="3" name="Zástupný objekt pre text 2">
            <a:extLst>
              <a:ext uri="{FF2B5EF4-FFF2-40B4-BE49-F238E27FC236}">
                <a16:creationId xmlns:a16="http://schemas.microsoft.com/office/drawing/2014/main" id="{DAA95B7F-4E8F-4D0C-B83A-B726609FE38E}"/>
              </a:ext>
            </a:extLst>
          </p:cNvPr>
          <p:cNvSpPr>
            <a:spLocks noGrp="1"/>
          </p:cNvSpPr>
          <p:nvPr>
            <p:ph type="body" idx="1"/>
          </p:nvPr>
        </p:nvSpPr>
        <p:spPr>
          <a:xfrm>
            <a:off x="622300" y="1771540"/>
            <a:ext cx="9753600" cy="5359510"/>
          </a:xfrm>
        </p:spPr>
        <p:txBody>
          <a:bodyPr/>
          <a:lstStyle/>
          <a:p>
            <a:r>
              <a:rPr lang="sk-SK" sz="2000" dirty="0"/>
              <a:t>Dekodér je digitálny obvod, ktorý </a:t>
            </a:r>
            <a:r>
              <a:rPr lang="sk-SK" sz="2000" dirty="0" err="1"/>
              <a:t>detekuje</a:t>
            </a:r>
            <a:r>
              <a:rPr lang="sk-SK" sz="2000" dirty="0"/>
              <a:t> na vstupe prítomnosť určitej kombinácie bitov a indikuje jej prítomnosť nastavením kombinácie bitov na výstupe</a:t>
            </a:r>
          </a:p>
          <a:p>
            <a:r>
              <a:rPr lang="sk-SK" sz="2000" dirty="0"/>
              <a:t>Vo všeobecnosti dekodér má n vstupov a 2</a:t>
            </a:r>
            <a:r>
              <a:rPr lang="sk-SK" sz="2000" baseline="30000" dirty="0"/>
              <a:t>n</a:t>
            </a:r>
            <a:r>
              <a:rPr lang="sk-SK" sz="2000" dirty="0"/>
              <a:t> výstupov, pričom každý výstup je určený pre indikáciu (log. 1) určitej (jedinej) kombinácie na vstupe, napr. 74154</a:t>
            </a:r>
            <a:r>
              <a:rPr lang="en-US" sz="2000" dirty="0"/>
              <a:t> </a:t>
            </a:r>
            <a:r>
              <a:rPr lang="en-US" sz="2000" dirty="0" err="1"/>
              <a:t>alebo</a:t>
            </a:r>
            <a:r>
              <a:rPr lang="en-US" sz="2000" dirty="0"/>
              <a:t> 7442</a:t>
            </a:r>
            <a:r>
              <a:rPr lang="sk-SK" sz="2000" dirty="0"/>
              <a:t>.</a:t>
            </a:r>
          </a:p>
          <a:p>
            <a:pPr lvl="1"/>
            <a:r>
              <a:rPr lang="sk-SK" sz="1800" dirty="0"/>
              <a:t>Takýto de</a:t>
            </a:r>
            <a:r>
              <a:rPr lang="en-US" sz="1800" dirty="0"/>
              <a:t>k</a:t>
            </a:r>
            <a:r>
              <a:rPr lang="sk-SK" sz="1800" dirty="0"/>
              <a:t>od</a:t>
            </a:r>
            <a:r>
              <a:rPr lang="en-US" sz="1800" dirty="0"/>
              <a:t>é</a:t>
            </a:r>
            <a:r>
              <a:rPr lang="sk-SK" sz="1800" dirty="0"/>
              <a:t>r sa označuje aj ako dekodér typu 1 z 2</a:t>
            </a:r>
            <a:r>
              <a:rPr lang="sk-SK" sz="1800" baseline="30000" dirty="0"/>
              <a:t>n</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r>
              <a:rPr lang="sk-SK" sz="2000" dirty="0" err="1"/>
              <a:t>Exi</a:t>
            </a:r>
            <a:r>
              <a:rPr lang="en-US" sz="2000" dirty="0"/>
              <a:t>s</a:t>
            </a:r>
            <a:r>
              <a:rPr lang="sk-SK" sz="2000" dirty="0" err="1"/>
              <a:t>tujú</a:t>
            </a:r>
            <a:r>
              <a:rPr lang="sk-SK" sz="2000" dirty="0"/>
              <a:t> aj špeciálne dekodéry s iným dekódovacím algoritmom napr. pre riadenie di</a:t>
            </a:r>
            <a:r>
              <a:rPr lang="en-US" sz="2000" dirty="0"/>
              <a:t>s</a:t>
            </a:r>
            <a:r>
              <a:rPr lang="sk-SK" sz="2000" dirty="0" err="1"/>
              <a:t>plejov</a:t>
            </a:r>
            <a:r>
              <a:rPr lang="sk-SK" sz="2000" dirty="0"/>
              <a:t> (7447 dekóduje 4bitový BCD kód na kód pre budenie 7 segmentového displeja</a:t>
            </a:r>
          </a:p>
          <a:p>
            <a:endParaRPr lang="en-US" dirty="0"/>
          </a:p>
        </p:txBody>
      </p:sp>
      <p:pic>
        <p:nvPicPr>
          <p:cNvPr id="5" name="Obrázok 4">
            <a:extLst>
              <a:ext uri="{FF2B5EF4-FFF2-40B4-BE49-F238E27FC236}">
                <a16:creationId xmlns:a16="http://schemas.microsoft.com/office/drawing/2014/main" id="{5887A321-4007-4F2F-A0D8-8CE8118CD6D6}"/>
              </a:ext>
            </a:extLst>
          </p:cNvPr>
          <p:cNvPicPr>
            <a:picLocks noChangeAspect="1"/>
          </p:cNvPicPr>
          <p:nvPr/>
        </p:nvPicPr>
        <p:blipFill>
          <a:blip r:embed="rId2">
            <a:lum bright="-20000" contrast="40000"/>
          </a:blip>
          <a:stretch>
            <a:fillRect/>
          </a:stretch>
        </p:blipFill>
        <p:spPr>
          <a:xfrm>
            <a:off x="850900" y="3446451"/>
            <a:ext cx="2362200" cy="2922599"/>
          </a:xfrm>
          <a:prstGeom prst="rect">
            <a:avLst/>
          </a:prstGeom>
        </p:spPr>
      </p:pic>
      <p:pic>
        <p:nvPicPr>
          <p:cNvPr id="6" name="Obrázok 5">
            <a:extLst>
              <a:ext uri="{FF2B5EF4-FFF2-40B4-BE49-F238E27FC236}">
                <a16:creationId xmlns:a16="http://schemas.microsoft.com/office/drawing/2014/main" id="{2B9C762A-1033-4002-B770-FB6B441285B4}"/>
              </a:ext>
            </a:extLst>
          </p:cNvPr>
          <p:cNvPicPr>
            <a:picLocks noChangeAspect="1"/>
          </p:cNvPicPr>
          <p:nvPr/>
        </p:nvPicPr>
        <p:blipFill>
          <a:blip r:embed="rId3">
            <a:lum bright="-20000" contrast="40000"/>
          </a:blip>
          <a:stretch>
            <a:fillRect/>
          </a:stretch>
        </p:blipFill>
        <p:spPr>
          <a:xfrm>
            <a:off x="4051301" y="3384422"/>
            <a:ext cx="5410200" cy="3137028"/>
          </a:xfrm>
          <a:prstGeom prst="rect">
            <a:avLst/>
          </a:prstGeom>
        </p:spPr>
      </p:pic>
    </p:spTree>
    <p:extLst>
      <p:ext uri="{BB962C8B-B14F-4D97-AF65-F5344CB8AC3E}">
        <p14:creationId xmlns:p14="http://schemas.microsoft.com/office/powerpoint/2010/main" val="151235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5687011-ECF8-403D-8430-300707E2FB62}"/>
              </a:ext>
            </a:extLst>
          </p:cNvPr>
          <p:cNvSpPr>
            <a:spLocks noGrp="1"/>
          </p:cNvSpPr>
          <p:nvPr>
            <p:ph type="title"/>
          </p:nvPr>
        </p:nvSpPr>
        <p:spPr/>
        <p:txBody>
          <a:bodyPr/>
          <a:lstStyle/>
          <a:p>
            <a:r>
              <a:rPr lang="en-US" dirty="0" err="1"/>
              <a:t>Dekodér</a:t>
            </a:r>
            <a:r>
              <a:rPr lang="en-US" dirty="0"/>
              <a:t> 74154</a:t>
            </a:r>
          </a:p>
        </p:txBody>
      </p:sp>
      <p:sp>
        <p:nvSpPr>
          <p:cNvPr id="3" name="Zástupný objekt pre text 2">
            <a:extLst>
              <a:ext uri="{FF2B5EF4-FFF2-40B4-BE49-F238E27FC236}">
                <a16:creationId xmlns:a16="http://schemas.microsoft.com/office/drawing/2014/main" id="{DAA95B7F-4E8F-4D0C-B83A-B726609FE38E}"/>
              </a:ext>
            </a:extLst>
          </p:cNvPr>
          <p:cNvSpPr>
            <a:spLocks noGrp="1"/>
          </p:cNvSpPr>
          <p:nvPr>
            <p:ph type="body" idx="1"/>
          </p:nvPr>
        </p:nvSpPr>
        <p:spPr>
          <a:xfrm>
            <a:off x="622300" y="1771540"/>
            <a:ext cx="9525000" cy="5359510"/>
          </a:xfrm>
        </p:spPr>
        <p:txBody>
          <a:bodyPr/>
          <a:lstStyle/>
          <a:p>
            <a:endParaRPr lang="en-US" dirty="0"/>
          </a:p>
        </p:txBody>
      </p:sp>
      <p:pic>
        <p:nvPicPr>
          <p:cNvPr id="5" name="Obrázok 4">
            <a:extLst>
              <a:ext uri="{FF2B5EF4-FFF2-40B4-BE49-F238E27FC236}">
                <a16:creationId xmlns:a16="http://schemas.microsoft.com/office/drawing/2014/main" id="{C08BF03E-24C7-48B9-8DA7-141CA6B2913F}"/>
              </a:ext>
            </a:extLst>
          </p:cNvPr>
          <p:cNvPicPr>
            <a:picLocks noChangeAspect="1"/>
          </p:cNvPicPr>
          <p:nvPr/>
        </p:nvPicPr>
        <p:blipFill>
          <a:blip r:embed="rId2" cstate="print">
            <a:lum bright="-20000" contrast="40000"/>
            <a:extLst>
              <a:ext uri="{28A0092B-C50C-407E-A947-70E740481C1C}">
                <a14:useLocalDpi xmlns:a14="http://schemas.microsoft.com/office/drawing/2010/main"/>
              </a:ext>
            </a:extLst>
          </a:blip>
          <a:stretch>
            <a:fillRect/>
          </a:stretch>
        </p:blipFill>
        <p:spPr>
          <a:xfrm>
            <a:off x="340732" y="2134697"/>
            <a:ext cx="2021857" cy="3751889"/>
          </a:xfrm>
          <a:prstGeom prst="rect">
            <a:avLst/>
          </a:prstGeom>
        </p:spPr>
      </p:pic>
      <p:pic>
        <p:nvPicPr>
          <p:cNvPr id="6" name="Obrázok 5">
            <a:extLst>
              <a:ext uri="{FF2B5EF4-FFF2-40B4-BE49-F238E27FC236}">
                <a16:creationId xmlns:a16="http://schemas.microsoft.com/office/drawing/2014/main" id="{9FEE9A8B-0E44-44E7-8318-B183F2C2CCD8}"/>
              </a:ext>
            </a:extLst>
          </p:cNvPr>
          <p:cNvPicPr>
            <a:picLocks noChangeAspect="1"/>
          </p:cNvPicPr>
          <p:nvPr/>
        </p:nvPicPr>
        <p:blipFill>
          <a:blip r:embed="rId3">
            <a:lum bright="-20000" contrast="40000"/>
          </a:blip>
          <a:stretch>
            <a:fillRect/>
          </a:stretch>
        </p:blipFill>
        <p:spPr>
          <a:xfrm>
            <a:off x="2593626" y="1571883"/>
            <a:ext cx="8031721" cy="5242565"/>
          </a:xfrm>
          <a:prstGeom prst="rect">
            <a:avLst/>
          </a:prstGeom>
        </p:spPr>
      </p:pic>
    </p:spTree>
    <p:extLst>
      <p:ext uri="{BB962C8B-B14F-4D97-AF65-F5344CB8AC3E}">
        <p14:creationId xmlns:p14="http://schemas.microsoft.com/office/powerpoint/2010/main" val="34500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5687011-ECF8-403D-8430-300707E2FB62}"/>
              </a:ext>
            </a:extLst>
          </p:cNvPr>
          <p:cNvSpPr>
            <a:spLocks noGrp="1"/>
          </p:cNvSpPr>
          <p:nvPr>
            <p:ph type="title"/>
          </p:nvPr>
        </p:nvSpPr>
        <p:spPr>
          <a:xfrm>
            <a:off x="521511" y="501650"/>
            <a:ext cx="3910789" cy="2239102"/>
          </a:xfrm>
        </p:spPr>
        <p:txBody>
          <a:bodyPr/>
          <a:lstStyle/>
          <a:p>
            <a:r>
              <a:rPr lang="sk-SK"/>
              <a:t>Dekodér 74154 </a:t>
            </a:r>
            <a:br>
              <a:rPr lang="sk-SK"/>
            </a:br>
            <a:r>
              <a:rPr lang="sk-SK"/>
              <a:t>príklad aplikácie</a:t>
            </a:r>
          </a:p>
        </p:txBody>
      </p:sp>
      <p:sp>
        <p:nvSpPr>
          <p:cNvPr id="3" name="Zástupný objekt pre text 2">
            <a:extLst>
              <a:ext uri="{FF2B5EF4-FFF2-40B4-BE49-F238E27FC236}">
                <a16:creationId xmlns:a16="http://schemas.microsoft.com/office/drawing/2014/main" id="{DAA95B7F-4E8F-4D0C-B83A-B726609FE38E}"/>
              </a:ext>
            </a:extLst>
          </p:cNvPr>
          <p:cNvSpPr>
            <a:spLocks noGrp="1"/>
          </p:cNvSpPr>
          <p:nvPr>
            <p:ph type="body" idx="1"/>
          </p:nvPr>
        </p:nvSpPr>
        <p:spPr>
          <a:xfrm>
            <a:off x="527726" y="2559050"/>
            <a:ext cx="3581400" cy="3530710"/>
          </a:xfrm>
        </p:spPr>
        <p:txBody>
          <a:bodyPr/>
          <a:lstStyle/>
          <a:p>
            <a:r>
              <a:rPr lang="sk-SK" dirty="0"/>
              <a:t>Výber portu dekódovaním 4-bitovej adresy v mikropočítačovom systéme</a:t>
            </a:r>
          </a:p>
        </p:txBody>
      </p:sp>
      <p:pic>
        <p:nvPicPr>
          <p:cNvPr id="4" name="Obrázok 3">
            <a:extLst>
              <a:ext uri="{FF2B5EF4-FFF2-40B4-BE49-F238E27FC236}">
                <a16:creationId xmlns:a16="http://schemas.microsoft.com/office/drawing/2014/main" id="{84BA9F77-9AED-445F-841A-DD5547234414}"/>
              </a:ext>
            </a:extLst>
          </p:cNvPr>
          <p:cNvPicPr>
            <a:picLocks noChangeAspect="1"/>
          </p:cNvPicPr>
          <p:nvPr/>
        </p:nvPicPr>
        <p:blipFill>
          <a:blip r:embed="rId2">
            <a:lum bright="-20000" contrast="40000"/>
          </a:blip>
          <a:stretch>
            <a:fillRect/>
          </a:stretch>
        </p:blipFill>
        <p:spPr>
          <a:xfrm>
            <a:off x="4508500" y="958850"/>
            <a:ext cx="5911607" cy="6331207"/>
          </a:xfrm>
          <a:prstGeom prst="rect">
            <a:avLst/>
          </a:prstGeom>
        </p:spPr>
      </p:pic>
    </p:spTree>
    <p:extLst>
      <p:ext uri="{BB962C8B-B14F-4D97-AF65-F5344CB8AC3E}">
        <p14:creationId xmlns:p14="http://schemas.microsoft.com/office/powerpoint/2010/main" val="184968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5ADEAD6-9873-461F-A31F-F618894DF6B5}"/>
              </a:ext>
            </a:extLst>
          </p:cNvPr>
          <p:cNvSpPr>
            <a:spLocks noGrp="1"/>
          </p:cNvSpPr>
          <p:nvPr>
            <p:ph type="title"/>
          </p:nvPr>
        </p:nvSpPr>
        <p:spPr/>
        <p:txBody>
          <a:bodyPr/>
          <a:lstStyle/>
          <a:p>
            <a:r>
              <a:rPr lang="en-US" dirty="0" err="1"/>
              <a:t>Kodér</a:t>
            </a:r>
            <a:r>
              <a:rPr lang="en-US" dirty="0"/>
              <a:t> (</a:t>
            </a:r>
            <a:r>
              <a:rPr lang="en-US" dirty="0" err="1"/>
              <a:t>enkodér</a:t>
            </a:r>
            <a:r>
              <a:rPr lang="en-US" dirty="0"/>
              <a:t>, </a:t>
            </a:r>
            <a:r>
              <a:rPr lang="en-US" dirty="0" err="1"/>
              <a:t>prevodník</a:t>
            </a:r>
            <a:r>
              <a:rPr lang="en-US" dirty="0"/>
              <a:t> </a:t>
            </a:r>
            <a:r>
              <a:rPr lang="en-US" dirty="0" err="1"/>
              <a:t>kódov</a:t>
            </a:r>
            <a:r>
              <a:rPr lang="en-US" dirty="0"/>
              <a:t>)</a:t>
            </a:r>
          </a:p>
        </p:txBody>
      </p:sp>
      <p:sp>
        <p:nvSpPr>
          <p:cNvPr id="3" name="Zástupný objekt pre text 2">
            <a:extLst>
              <a:ext uri="{FF2B5EF4-FFF2-40B4-BE49-F238E27FC236}">
                <a16:creationId xmlns:a16="http://schemas.microsoft.com/office/drawing/2014/main" id="{6CA3EFB6-0C17-4887-9DF5-D6F93CD014D9}"/>
              </a:ext>
            </a:extLst>
          </p:cNvPr>
          <p:cNvSpPr>
            <a:spLocks noGrp="1"/>
          </p:cNvSpPr>
          <p:nvPr>
            <p:ph type="body" idx="1"/>
          </p:nvPr>
        </p:nvSpPr>
        <p:spPr>
          <a:xfrm>
            <a:off x="698500" y="1574135"/>
            <a:ext cx="9296400" cy="2204115"/>
          </a:xfrm>
        </p:spPr>
        <p:txBody>
          <a:bodyPr/>
          <a:lstStyle/>
          <a:p>
            <a:r>
              <a:rPr lang="sk-SK" sz="2400" dirty="0"/>
              <a:t>Funkcia </a:t>
            </a:r>
            <a:r>
              <a:rPr lang="sk-SK" sz="2400" dirty="0" err="1"/>
              <a:t>kodéra</a:t>
            </a:r>
            <a:r>
              <a:rPr lang="sk-SK" sz="2400" dirty="0"/>
              <a:t> (=enkodéra) je v princípe inverzná k funkcii dekodéra</a:t>
            </a:r>
          </a:p>
          <a:p>
            <a:r>
              <a:rPr lang="sk-SK" sz="2400" dirty="0"/>
              <a:t>Na vstupe je zvyčajne kombinácia s jedinou log.1 a </a:t>
            </a:r>
            <a:r>
              <a:rPr lang="sk-SK" sz="2400" dirty="0" err="1"/>
              <a:t>kodér</a:t>
            </a:r>
            <a:r>
              <a:rPr lang="sk-SK" sz="2400" dirty="0"/>
              <a:t> k nej na výstupe priradí binárne číslo, prípadne iný kód podľa svojej funkcie</a:t>
            </a:r>
          </a:p>
          <a:p>
            <a:r>
              <a:rPr lang="sk-SK" sz="2400" dirty="0"/>
              <a:t>Niekedy sa </a:t>
            </a:r>
            <a:r>
              <a:rPr lang="sk-SK" sz="2400" dirty="0" err="1"/>
              <a:t>kodér</a:t>
            </a:r>
            <a:r>
              <a:rPr lang="sk-SK" sz="2400" dirty="0"/>
              <a:t> zvykne označovať podľa použitia aj ako prioritný enkodér </a:t>
            </a:r>
          </a:p>
          <a:p>
            <a:endParaRPr lang="en-US" dirty="0"/>
          </a:p>
        </p:txBody>
      </p:sp>
      <p:grpSp>
        <p:nvGrpSpPr>
          <p:cNvPr id="4" name="Skupina 3">
            <a:extLst>
              <a:ext uri="{FF2B5EF4-FFF2-40B4-BE49-F238E27FC236}">
                <a16:creationId xmlns:a16="http://schemas.microsoft.com/office/drawing/2014/main" id="{925B6395-0C0E-4948-BCA5-166F91C5B02F}"/>
              </a:ext>
            </a:extLst>
          </p:cNvPr>
          <p:cNvGrpSpPr/>
          <p:nvPr/>
        </p:nvGrpSpPr>
        <p:grpSpPr>
          <a:xfrm>
            <a:off x="546100" y="3813237"/>
            <a:ext cx="4175759" cy="2403347"/>
            <a:chOff x="953903" y="3273552"/>
            <a:chExt cx="4175759" cy="2403347"/>
          </a:xfrm>
        </p:grpSpPr>
        <p:sp>
          <p:nvSpPr>
            <p:cNvPr id="5" name="object 4">
              <a:extLst>
                <a:ext uri="{FF2B5EF4-FFF2-40B4-BE49-F238E27FC236}">
                  <a16:creationId xmlns:a16="http://schemas.microsoft.com/office/drawing/2014/main" id="{AB17B2E1-2BE0-4BE7-A863-0BB5BF3D14DB}"/>
                </a:ext>
              </a:extLst>
            </p:cNvPr>
            <p:cNvSpPr/>
            <p:nvPr/>
          </p:nvSpPr>
          <p:spPr>
            <a:xfrm>
              <a:off x="953903" y="3273552"/>
              <a:ext cx="4175759" cy="504443"/>
            </a:xfrm>
            <a:prstGeom prst="rect">
              <a:avLst/>
            </a:prstGeom>
            <a:blipFill>
              <a:blip r:embed="rId2" cstate="print"/>
              <a:stretch>
                <a:fillRect/>
              </a:stretch>
            </a:blipFill>
          </p:spPr>
          <p:txBody>
            <a:bodyPr wrap="square" lIns="0" tIns="0" rIns="0" bIns="0" rtlCol="0">
              <a:noAutofit/>
            </a:bodyPr>
            <a:lstStyle/>
            <a:p>
              <a:endParaRPr/>
            </a:p>
          </p:txBody>
        </p:sp>
        <p:sp>
          <p:nvSpPr>
            <p:cNvPr id="6" name="object 6">
              <a:extLst>
                <a:ext uri="{FF2B5EF4-FFF2-40B4-BE49-F238E27FC236}">
                  <a16:creationId xmlns:a16="http://schemas.microsoft.com/office/drawing/2014/main" id="{0A83F07F-E3B3-4C25-9329-D46D1AEAC66B}"/>
                </a:ext>
              </a:extLst>
            </p:cNvPr>
            <p:cNvSpPr/>
            <p:nvPr/>
          </p:nvSpPr>
          <p:spPr>
            <a:xfrm>
              <a:off x="953903" y="3777995"/>
              <a:ext cx="4175759" cy="1898904"/>
            </a:xfrm>
            <a:prstGeom prst="rect">
              <a:avLst/>
            </a:prstGeom>
            <a:blipFill>
              <a:blip r:embed="rId3" cstate="print"/>
              <a:stretch>
                <a:fillRect/>
              </a:stretch>
            </a:blipFill>
          </p:spPr>
          <p:txBody>
            <a:bodyPr wrap="square" lIns="0" tIns="0" rIns="0" bIns="0" rtlCol="0">
              <a:noAutofit/>
            </a:bodyPr>
            <a:lstStyle/>
            <a:p>
              <a:endParaRPr/>
            </a:p>
          </p:txBody>
        </p:sp>
      </p:grpSp>
      <p:grpSp>
        <p:nvGrpSpPr>
          <p:cNvPr id="7" name="Skupina 6">
            <a:extLst>
              <a:ext uri="{FF2B5EF4-FFF2-40B4-BE49-F238E27FC236}">
                <a16:creationId xmlns:a16="http://schemas.microsoft.com/office/drawing/2014/main" id="{B0C14887-F608-400F-BB7B-ECEF71F184A1}"/>
              </a:ext>
            </a:extLst>
          </p:cNvPr>
          <p:cNvGrpSpPr/>
          <p:nvPr/>
        </p:nvGrpSpPr>
        <p:grpSpPr>
          <a:xfrm>
            <a:off x="4737802" y="3473450"/>
            <a:ext cx="4824984" cy="2900212"/>
            <a:chOff x="5160196" y="2359579"/>
            <a:chExt cx="4824984" cy="2900212"/>
          </a:xfrm>
        </p:grpSpPr>
        <p:sp>
          <p:nvSpPr>
            <p:cNvPr id="8" name="object 5">
              <a:extLst>
                <a:ext uri="{FF2B5EF4-FFF2-40B4-BE49-F238E27FC236}">
                  <a16:creationId xmlns:a16="http://schemas.microsoft.com/office/drawing/2014/main" id="{A812DF89-2236-4EC2-91B1-6F16D3041B29}"/>
                </a:ext>
              </a:extLst>
            </p:cNvPr>
            <p:cNvSpPr/>
            <p:nvPr/>
          </p:nvSpPr>
          <p:spPr>
            <a:xfrm>
              <a:off x="5160196" y="2359579"/>
              <a:ext cx="4824984" cy="1007363"/>
            </a:xfrm>
            <a:prstGeom prst="rect">
              <a:avLst/>
            </a:prstGeom>
            <a:blipFill>
              <a:blip r:embed="rId4" cstate="print"/>
              <a:stretch>
                <a:fillRect/>
              </a:stretch>
            </a:blipFill>
          </p:spPr>
          <p:txBody>
            <a:bodyPr wrap="square" lIns="0" tIns="0" rIns="0" bIns="0" rtlCol="0">
              <a:noAutofit/>
            </a:bodyPr>
            <a:lstStyle/>
            <a:p>
              <a:endParaRPr/>
            </a:p>
          </p:txBody>
        </p:sp>
        <p:sp>
          <p:nvSpPr>
            <p:cNvPr id="9" name="object 7">
              <a:extLst>
                <a:ext uri="{FF2B5EF4-FFF2-40B4-BE49-F238E27FC236}">
                  <a16:creationId xmlns:a16="http://schemas.microsoft.com/office/drawing/2014/main" id="{49FC0940-3AE8-4F43-B28F-D466C40B55DC}"/>
                </a:ext>
              </a:extLst>
            </p:cNvPr>
            <p:cNvSpPr/>
            <p:nvPr/>
          </p:nvSpPr>
          <p:spPr>
            <a:xfrm>
              <a:off x="5160196" y="3341075"/>
              <a:ext cx="4824984" cy="1918716"/>
            </a:xfrm>
            <a:prstGeom prst="rect">
              <a:avLst/>
            </a:prstGeom>
            <a:blipFill>
              <a:blip r:embed="rId5" cstate="print"/>
              <a:stretch>
                <a:fillRect/>
              </a:stretch>
            </a:blipFill>
          </p:spPr>
          <p:txBody>
            <a:bodyPr wrap="square" lIns="0" tIns="0" rIns="0" bIns="0" rtlCol="0">
              <a:noAutofit/>
            </a:bodyPr>
            <a:lstStyle/>
            <a:p>
              <a:endParaRPr/>
            </a:p>
          </p:txBody>
        </p:sp>
      </p:grpSp>
    </p:spTree>
    <p:extLst>
      <p:ext uri="{BB962C8B-B14F-4D97-AF65-F5344CB8AC3E}">
        <p14:creationId xmlns:p14="http://schemas.microsoft.com/office/powerpoint/2010/main" val="3583654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FB8A80D-16FD-4622-B5C3-92550D6D8889}"/>
              </a:ext>
            </a:extLst>
          </p:cNvPr>
          <p:cNvSpPr>
            <a:spLocks noGrp="1"/>
          </p:cNvSpPr>
          <p:nvPr>
            <p:ph type="title"/>
          </p:nvPr>
        </p:nvSpPr>
        <p:spPr>
          <a:xfrm>
            <a:off x="1310017" y="716787"/>
            <a:ext cx="8073365" cy="775463"/>
          </a:xfrm>
        </p:spPr>
        <p:txBody>
          <a:bodyPr/>
          <a:lstStyle/>
          <a:p>
            <a:r>
              <a:rPr lang="en-US" dirty="0" err="1"/>
              <a:t>Príklad</a:t>
            </a:r>
            <a:r>
              <a:rPr lang="en-US" dirty="0"/>
              <a:t> 14147, 74148, …</a:t>
            </a:r>
            <a:br>
              <a:rPr lang="en-US" dirty="0"/>
            </a:br>
            <a:endParaRPr lang="en-US" dirty="0"/>
          </a:p>
        </p:txBody>
      </p:sp>
      <p:sp>
        <p:nvSpPr>
          <p:cNvPr id="3" name="Zástupný objekt pre text 2">
            <a:extLst>
              <a:ext uri="{FF2B5EF4-FFF2-40B4-BE49-F238E27FC236}">
                <a16:creationId xmlns:a16="http://schemas.microsoft.com/office/drawing/2014/main" id="{C631D138-2260-46EE-9150-1CCD7D20B032}"/>
              </a:ext>
            </a:extLst>
          </p:cNvPr>
          <p:cNvSpPr>
            <a:spLocks noGrp="1"/>
          </p:cNvSpPr>
          <p:nvPr>
            <p:ph type="body" idx="1"/>
          </p:nvPr>
        </p:nvSpPr>
        <p:spPr>
          <a:xfrm>
            <a:off x="7175500" y="1492250"/>
            <a:ext cx="3293814" cy="2916773"/>
          </a:xfrm>
        </p:spPr>
        <p:txBody>
          <a:bodyPr/>
          <a:lstStyle/>
          <a:p>
            <a:r>
              <a:rPr lang="en-US" sz="2000" dirty="0"/>
              <a:t>The ’148 and ’LS148 devices encode eight data lines to three-line (4-2-1) binary (octal). Cascading circuitry (enable input EI and enable output EO) has been provided to allow octal expansion without the need for external circuitry.</a:t>
            </a:r>
          </a:p>
        </p:txBody>
      </p:sp>
      <p:pic>
        <p:nvPicPr>
          <p:cNvPr id="4" name="Obrázok 3">
            <a:extLst>
              <a:ext uri="{FF2B5EF4-FFF2-40B4-BE49-F238E27FC236}">
                <a16:creationId xmlns:a16="http://schemas.microsoft.com/office/drawing/2014/main" id="{6FBCD0F6-4837-42DF-A8E4-94FB28A3072D}"/>
              </a:ext>
            </a:extLst>
          </p:cNvPr>
          <p:cNvPicPr>
            <a:picLocks noChangeAspect="1"/>
          </p:cNvPicPr>
          <p:nvPr/>
        </p:nvPicPr>
        <p:blipFill>
          <a:blip r:embed="rId2" cstate="print">
            <a:lum bright="-20000" contrast="40000"/>
            <a:extLst>
              <a:ext uri="{28A0092B-C50C-407E-A947-70E740481C1C}">
                <a14:useLocalDpi xmlns:a14="http://schemas.microsoft.com/office/drawing/2010/main"/>
              </a:ext>
            </a:extLst>
          </a:blip>
          <a:stretch>
            <a:fillRect/>
          </a:stretch>
        </p:blipFill>
        <p:spPr>
          <a:xfrm>
            <a:off x="813758" y="1808019"/>
            <a:ext cx="2057400" cy="2754859"/>
          </a:xfrm>
          <a:prstGeom prst="rect">
            <a:avLst/>
          </a:prstGeom>
        </p:spPr>
      </p:pic>
      <p:pic>
        <p:nvPicPr>
          <p:cNvPr id="5" name="Obrázok 4">
            <a:extLst>
              <a:ext uri="{FF2B5EF4-FFF2-40B4-BE49-F238E27FC236}">
                <a16:creationId xmlns:a16="http://schemas.microsoft.com/office/drawing/2014/main" id="{074E6CDB-4750-4CFB-BCAA-21BB8058BF45}"/>
              </a:ext>
            </a:extLst>
          </p:cNvPr>
          <p:cNvPicPr>
            <a:picLocks noChangeAspect="1"/>
          </p:cNvPicPr>
          <p:nvPr/>
        </p:nvPicPr>
        <p:blipFill>
          <a:blip r:embed="rId3">
            <a:lum bright="-20000" contrast="40000"/>
          </a:blip>
          <a:stretch>
            <a:fillRect/>
          </a:stretch>
        </p:blipFill>
        <p:spPr>
          <a:xfrm>
            <a:off x="77436" y="4866181"/>
            <a:ext cx="4816104" cy="2264869"/>
          </a:xfrm>
          <a:prstGeom prst="rect">
            <a:avLst/>
          </a:prstGeom>
        </p:spPr>
      </p:pic>
      <p:pic>
        <p:nvPicPr>
          <p:cNvPr id="6" name="Obrázok 5">
            <a:extLst>
              <a:ext uri="{FF2B5EF4-FFF2-40B4-BE49-F238E27FC236}">
                <a16:creationId xmlns:a16="http://schemas.microsoft.com/office/drawing/2014/main" id="{ED6277F9-B799-498A-BCE1-F2654BEF3E2A}"/>
              </a:ext>
            </a:extLst>
          </p:cNvPr>
          <p:cNvPicPr>
            <a:picLocks noChangeAspect="1"/>
          </p:cNvPicPr>
          <p:nvPr/>
        </p:nvPicPr>
        <p:blipFill>
          <a:blip r:embed="rId4">
            <a:lum bright="-20000" contrast="40000"/>
          </a:blip>
          <a:stretch>
            <a:fillRect/>
          </a:stretch>
        </p:blipFill>
        <p:spPr>
          <a:xfrm>
            <a:off x="4813300" y="4555669"/>
            <a:ext cx="5955065" cy="2762069"/>
          </a:xfrm>
          <a:prstGeom prst="rect">
            <a:avLst/>
          </a:prstGeom>
        </p:spPr>
      </p:pic>
      <p:pic>
        <p:nvPicPr>
          <p:cNvPr id="7" name="Obrázok 6">
            <a:extLst>
              <a:ext uri="{FF2B5EF4-FFF2-40B4-BE49-F238E27FC236}">
                <a16:creationId xmlns:a16="http://schemas.microsoft.com/office/drawing/2014/main" id="{7A6E2D2E-AA21-42E3-AD3A-C8F1E7E4227E}"/>
              </a:ext>
            </a:extLst>
          </p:cNvPr>
          <p:cNvPicPr>
            <a:picLocks noChangeAspect="1"/>
          </p:cNvPicPr>
          <p:nvPr/>
        </p:nvPicPr>
        <p:blipFill>
          <a:blip r:embed="rId5" cstate="print">
            <a:lum bright="-20000" contrast="40000"/>
            <a:extLst>
              <a:ext uri="{28A0092B-C50C-407E-A947-70E740481C1C}">
                <a14:useLocalDpi xmlns:a14="http://schemas.microsoft.com/office/drawing/2010/main"/>
              </a:ext>
            </a:extLst>
          </a:blip>
          <a:stretch>
            <a:fillRect/>
          </a:stretch>
        </p:blipFill>
        <p:spPr>
          <a:xfrm>
            <a:off x="4889500" y="1492250"/>
            <a:ext cx="2130499" cy="2754858"/>
          </a:xfrm>
          <a:prstGeom prst="rect">
            <a:avLst/>
          </a:prstGeom>
        </p:spPr>
      </p:pic>
    </p:spTree>
    <p:extLst>
      <p:ext uri="{BB962C8B-B14F-4D97-AF65-F5344CB8AC3E}">
        <p14:creationId xmlns:p14="http://schemas.microsoft.com/office/powerpoint/2010/main" val="2454035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2838BAA-E10D-4B06-BD8B-C0D541483F03}"/>
              </a:ext>
            </a:extLst>
          </p:cNvPr>
          <p:cNvSpPr>
            <a:spLocks noGrp="1"/>
          </p:cNvSpPr>
          <p:nvPr>
            <p:ph type="title"/>
          </p:nvPr>
        </p:nvSpPr>
        <p:spPr>
          <a:xfrm>
            <a:off x="1310017" y="716787"/>
            <a:ext cx="8073365" cy="699263"/>
          </a:xfrm>
        </p:spPr>
        <p:txBody>
          <a:bodyPr/>
          <a:lstStyle/>
          <a:p>
            <a:r>
              <a:rPr lang="sk-SK" dirty="0" err="1"/>
              <a:t>Multiplexor</a:t>
            </a:r>
            <a:r>
              <a:rPr lang="sk-SK" dirty="0"/>
              <a:t> (selektor dát, prepínač</a:t>
            </a:r>
            <a:r>
              <a:rPr lang="en-US" dirty="0"/>
              <a:t>)</a:t>
            </a:r>
          </a:p>
        </p:txBody>
      </p:sp>
      <p:sp>
        <p:nvSpPr>
          <p:cNvPr id="3" name="Zástupný objekt pre text 2">
            <a:extLst>
              <a:ext uri="{FF2B5EF4-FFF2-40B4-BE49-F238E27FC236}">
                <a16:creationId xmlns:a16="http://schemas.microsoft.com/office/drawing/2014/main" id="{17D84D2D-A1FA-4FB2-A357-C5CBE879B150}"/>
              </a:ext>
            </a:extLst>
          </p:cNvPr>
          <p:cNvSpPr>
            <a:spLocks noGrp="1"/>
          </p:cNvSpPr>
          <p:nvPr>
            <p:ph type="body" idx="1"/>
          </p:nvPr>
        </p:nvSpPr>
        <p:spPr>
          <a:xfrm>
            <a:off x="698499" y="1489618"/>
            <a:ext cx="9296400" cy="2260346"/>
          </a:xfrm>
        </p:spPr>
        <p:txBody>
          <a:bodyPr/>
          <a:lstStyle/>
          <a:p>
            <a:r>
              <a:rPr lang="sk-SK" dirty="0" err="1"/>
              <a:t>Multiplexor</a:t>
            </a:r>
            <a:r>
              <a:rPr lang="sk-SK" dirty="0"/>
              <a:t> umožňuje presmerovanie dát z rôznych zdrojov do spoločného výstupu na základe riadiaceho kódu.</a:t>
            </a:r>
          </a:p>
          <a:p>
            <a:r>
              <a:rPr lang="sk-SK" dirty="0"/>
              <a:t>Najjednoduchší </a:t>
            </a:r>
            <a:r>
              <a:rPr lang="sk-SK" dirty="0" err="1"/>
              <a:t>multiplexor</a:t>
            </a:r>
            <a:r>
              <a:rPr lang="sk-SK" dirty="0"/>
              <a:t> má niekoľko jednobitových dátových vstupov a jeden dátový výstup. Prostredníctvom bitov pre výber vstupu (adresa) je možné vybrať vstup. z ktorého aktuálna logická hodnota je prenášaná na výstup </a:t>
            </a:r>
            <a:r>
              <a:rPr lang="sk-SK" dirty="0" err="1"/>
              <a:t>multiplexora</a:t>
            </a:r>
            <a:endParaRPr lang="sk-SK" dirty="0"/>
          </a:p>
        </p:txBody>
      </p:sp>
      <p:sp>
        <p:nvSpPr>
          <p:cNvPr id="4" name="object 4">
            <a:extLst>
              <a:ext uri="{FF2B5EF4-FFF2-40B4-BE49-F238E27FC236}">
                <a16:creationId xmlns:a16="http://schemas.microsoft.com/office/drawing/2014/main" id="{6878F621-069C-4389-8D81-0E0C1F319824}"/>
              </a:ext>
            </a:extLst>
          </p:cNvPr>
          <p:cNvSpPr/>
          <p:nvPr/>
        </p:nvSpPr>
        <p:spPr>
          <a:xfrm>
            <a:off x="6870700" y="3981196"/>
            <a:ext cx="3602735" cy="3575304"/>
          </a:xfrm>
          <a:prstGeom prst="rect">
            <a:avLst/>
          </a:prstGeom>
          <a:blipFill>
            <a:blip r:embed="rId2" cstate="print"/>
            <a:stretch>
              <a:fillRect/>
            </a:stretch>
          </a:blipFill>
        </p:spPr>
        <p:txBody>
          <a:bodyPr wrap="square" lIns="0" tIns="0" rIns="0" bIns="0" rtlCol="0">
            <a:noAutofit/>
          </a:bodyPr>
          <a:lstStyle/>
          <a:p>
            <a:endParaRPr/>
          </a:p>
        </p:txBody>
      </p:sp>
      <p:sp>
        <p:nvSpPr>
          <p:cNvPr id="5" name="Zástupný objekt pre text 2">
            <a:extLst>
              <a:ext uri="{FF2B5EF4-FFF2-40B4-BE49-F238E27FC236}">
                <a16:creationId xmlns:a16="http://schemas.microsoft.com/office/drawing/2014/main" id="{91B793BF-FAA9-4C5D-A8BC-AD97B05F0759}"/>
              </a:ext>
            </a:extLst>
          </p:cNvPr>
          <p:cNvSpPr txBox="1">
            <a:spLocks/>
          </p:cNvSpPr>
          <p:nvPr/>
        </p:nvSpPr>
        <p:spPr>
          <a:xfrm>
            <a:off x="622300" y="4387850"/>
            <a:ext cx="6248400" cy="2260346"/>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Ak počet vstupov </a:t>
            </a:r>
            <a:r>
              <a:rPr lang="sk-SK" dirty="0" err="1"/>
              <a:t>multiplexora</a:t>
            </a:r>
            <a:r>
              <a:rPr lang="sk-SK" dirty="0"/>
              <a:t> je 2</a:t>
            </a:r>
            <a:r>
              <a:rPr lang="sk-SK" baseline="30000" dirty="0"/>
              <a:t>n</a:t>
            </a:r>
            <a:r>
              <a:rPr lang="sk-SK" dirty="0"/>
              <a:t>, adresa pre výber zapnutého vstupe musí mať n bitov</a:t>
            </a:r>
          </a:p>
          <a:p>
            <a:r>
              <a:rPr lang="sk-SK" dirty="0"/>
              <a:t>Príklad obvodu: 74HC151, 74HC157</a:t>
            </a:r>
          </a:p>
        </p:txBody>
      </p:sp>
    </p:spTree>
    <p:extLst>
      <p:ext uri="{BB962C8B-B14F-4D97-AF65-F5344CB8AC3E}">
        <p14:creationId xmlns:p14="http://schemas.microsoft.com/office/powerpoint/2010/main" val="201303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2838BAA-E10D-4B06-BD8B-C0D541483F03}"/>
              </a:ext>
            </a:extLst>
          </p:cNvPr>
          <p:cNvSpPr>
            <a:spLocks noGrp="1"/>
          </p:cNvSpPr>
          <p:nvPr>
            <p:ph type="title"/>
          </p:nvPr>
        </p:nvSpPr>
        <p:spPr>
          <a:xfrm>
            <a:off x="1310017" y="716787"/>
            <a:ext cx="8073365" cy="699263"/>
          </a:xfrm>
        </p:spPr>
        <p:txBody>
          <a:bodyPr/>
          <a:lstStyle/>
          <a:p>
            <a:r>
              <a:rPr lang="sk-SK" dirty="0" err="1"/>
              <a:t>Multiplexor</a:t>
            </a:r>
            <a:r>
              <a:rPr lang="sk-SK" dirty="0"/>
              <a:t> príklad</a:t>
            </a:r>
            <a:endParaRPr lang="en-US" dirty="0"/>
          </a:p>
        </p:txBody>
      </p:sp>
      <p:pic>
        <p:nvPicPr>
          <p:cNvPr id="6" name="Obrázok 5">
            <a:extLst>
              <a:ext uri="{FF2B5EF4-FFF2-40B4-BE49-F238E27FC236}">
                <a16:creationId xmlns:a16="http://schemas.microsoft.com/office/drawing/2014/main" id="{63F76F31-29E3-4028-8A47-FF9B6C8D0598}"/>
              </a:ext>
            </a:extLst>
          </p:cNvPr>
          <p:cNvPicPr>
            <a:picLocks noChangeAspect="1"/>
          </p:cNvPicPr>
          <p:nvPr/>
        </p:nvPicPr>
        <p:blipFill>
          <a:blip r:embed="rId2">
            <a:lum bright="-20000" contrast="40000"/>
          </a:blip>
          <a:stretch>
            <a:fillRect/>
          </a:stretch>
        </p:blipFill>
        <p:spPr>
          <a:xfrm>
            <a:off x="165100" y="1849249"/>
            <a:ext cx="5253184" cy="3757801"/>
          </a:xfrm>
          <a:prstGeom prst="rect">
            <a:avLst/>
          </a:prstGeom>
        </p:spPr>
      </p:pic>
      <p:pic>
        <p:nvPicPr>
          <p:cNvPr id="9" name="Obrázok 8">
            <a:extLst>
              <a:ext uri="{FF2B5EF4-FFF2-40B4-BE49-F238E27FC236}">
                <a16:creationId xmlns:a16="http://schemas.microsoft.com/office/drawing/2014/main" id="{4E8CED3F-4951-4E33-ADC3-EDE6A783F84C}"/>
              </a:ext>
            </a:extLst>
          </p:cNvPr>
          <p:cNvPicPr>
            <a:picLocks noChangeAspect="1"/>
          </p:cNvPicPr>
          <p:nvPr/>
        </p:nvPicPr>
        <p:blipFill>
          <a:blip r:embed="rId3">
            <a:lum bright="-20000" contrast="40000"/>
          </a:blip>
          <a:stretch>
            <a:fillRect/>
          </a:stretch>
        </p:blipFill>
        <p:spPr>
          <a:xfrm>
            <a:off x="5443757" y="1567873"/>
            <a:ext cx="5140427" cy="4648777"/>
          </a:xfrm>
          <a:prstGeom prst="rect">
            <a:avLst/>
          </a:prstGeom>
        </p:spPr>
      </p:pic>
    </p:spTree>
    <p:extLst>
      <p:ext uri="{BB962C8B-B14F-4D97-AF65-F5344CB8AC3E}">
        <p14:creationId xmlns:p14="http://schemas.microsoft.com/office/powerpoint/2010/main" val="1893939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2838BAA-E10D-4B06-BD8B-C0D541483F03}"/>
              </a:ext>
            </a:extLst>
          </p:cNvPr>
          <p:cNvSpPr>
            <a:spLocks noGrp="1"/>
          </p:cNvSpPr>
          <p:nvPr>
            <p:ph type="title"/>
          </p:nvPr>
        </p:nvSpPr>
        <p:spPr>
          <a:xfrm>
            <a:off x="1310017" y="716787"/>
            <a:ext cx="8073365" cy="699263"/>
          </a:xfrm>
        </p:spPr>
        <p:txBody>
          <a:bodyPr/>
          <a:lstStyle/>
          <a:p>
            <a:r>
              <a:rPr lang="sk-SK" dirty="0" err="1"/>
              <a:t>Multiplexor</a:t>
            </a:r>
            <a:r>
              <a:rPr lang="sk-SK" dirty="0"/>
              <a:t> príklad 74HC151</a:t>
            </a:r>
            <a:endParaRPr lang="en-US" dirty="0"/>
          </a:p>
        </p:txBody>
      </p:sp>
      <p:pic>
        <p:nvPicPr>
          <p:cNvPr id="6" name="Obrázok 5">
            <a:extLst>
              <a:ext uri="{FF2B5EF4-FFF2-40B4-BE49-F238E27FC236}">
                <a16:creationId xmlns:a16="http://schemas.microsoft.com/office/drawing/2014/main" id="{6B924A5A-F065-4396-B55F-782C945816BA}"/>
              </a:ext>
            </a:extLst>
          </p:cNvPr>
          <p:cNvPicPr>
            <a:picLocks noChangeAspect="1"/>
          </p:cNvPicPr>
          <p:nvPr/>
        </p:nvPicPr>
        <p:blipFill>
          <a:blip r:embed="rId2"/>
          <a:stretch>
            <a:fillRect/>
          </a:stretch>
        </p:blipFill>
        <p:spPr>
          <a:xfrm>
            <a:off x="-18952" y="2178050"/>
            <a:ext cx="4732738" cy="4193632"/>
          </a:xfrm>
          <a:prstGeom prst="rect">
            <a:avLst/>
          </a:prstGeom>
        </p:spPr>
      </p:pic>
      <p:pic>
        <p:nvPicPr>
          <p:cNvPr id="7" name="Obrázok 6">
            <a:extLst>
              <a:ext uri="{FF2B5EF4-FFF2-40B4-BE49-F238E27FC236}">
                <a16:creationId xmlns:a16="http://schemas.microsoft.com/office/drawing/2014/main" id="{5478353B-5CF6-421A-8B9C-26B67B5DD825}"/>
              </a:ext>
            </a:extLst>
          </p:cNvPr>
          <p:cNvPicPr>
            <a:picLocks noChangeAspect="1"/>
          </p:cNvPicPr>
          <p:nvPr/>
        </p:nvPicPr>
        <p:blipFill>
          <a:blip r:embed="rId3"/>
          <a:stretch>
            <a:fillRect/>
          </a:stretch>
        </p:blipFill>
        <p:spPr>
          <a:xfrm>
            <a:off x="4738041" y="1873250"/>
            <a:ext cx="5971523" cy="5247142"/>
          </a:xfrm>
          <a:prstGeom prst="rect">
            <a:avLst/>
          </a:prstGeom>
        </p:spPr>
      </p:pic>
    </p:spTree>
    <p:extLst>
      <p:ext uri="{BB962C8B-B14F-4D97-AF65-F5344CB8AC3E}">
        <p14:creationId xmlns:p14="http://schemas.microsoft.com/office/powerpoint/2010/main" val="3331883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E799E1B-C5FB-4AD6-B33E-D7BDB678D073}"/>
              </a:ext>
            </a:extLst>
          </p:cNvPr>
          <p:cNvSpPr>
            <a:spLocks noGrp="1"/>
          </p:cNvSpPr>
          <p:nvPr>
            <p:ph type="title"/>
          </p:nvPr>
        </p:nvSpPr>
        <p:spPr>
          <a:xfrm>
            <a:off x="299153" y="349250"/>
            <a:ext cx="3708000" cy="2239102"/>
          </a:xfrm>
        </p:spPr>
        <p:txBody>
          <a:bodyPr/>
          <a:lstStyle/>
          <a:p>
            <a:r>
              <a:rPr lang="sk-SK" dirty="0" err="1"/>
              <a:t>Multiplexer</a:t>
            </a:r>
            <a:r>
              <a:rPr lang="sk-SK" dirty="0"/>
              <a:t> príklad využitia</a:t>
            </a:r>
            <a:endParaRPr lang="en-US" dirty="0"/>
          </a:p>
        </p:txBody>
      </p:sp>
      <p:sp>
        <p:nvSpPr>
          <p:cNvPr id="3" name="Zástupný objekt pre text 2">
            <a:extLst>
              <a:ext uri="{FF2B5EF4-FFF2-40B4-BE49-F238E27FC236}">
                <a16:creationId xmlns:a16="http://schemas.microsoft.com/office/drawing/2014/main" id="{9D9B8C33-9641-487A-8B9B-EE3F46C00B36}"/>
              </a:ext>
            </a:extLst>
          </p:cNvPr>
          <p:cNvSpPr>
            <a:spLocks noGrp="1"/>
          </p:cNvSpPr>
          <p:nvPr>
            <p:ph type="body" idx="1"/>
          </p:nvPr>
        </p:nvSpPr>
        <p:spPr>
          <a:xfrm>
            <a:off x="393700" y="1758273"/>
            <a:ext cx="2971800" cy="1200502"/>
          </a:xfrm>
        </p:spPr>
        <p:txBody>
          <a:bodyPr/>
          <a:lstStyle/>
          <a:p>
            <a:r>
              <a:rPr lang="sk-SK" dirty="0"/>
              <a:t>Generátor zvolenej postupnosti</a:t>
            </a:r>
            <a:endParaRPr lang="en-US" dirty="0"/>
          </a:p>
        </p:txBody>
      </p:sp>
      <p:pic>
        <p:nvPicPr>
          <p:cNvPr id="4" name="Obrázok 3">
            <a:extLst>
              <a:ext uri="{FF2B5EF4-FFF2-40B4-BE49-F238E27FC236}">
                <a16:creationId xmlns:a16="http://schemas.microsoft.com/office/drawing/2014/main" id="{6CCEB787-1E54-422D-AFA5-C4A21B260217}"/>
              </a:ext>
            </a:extLst>
          </p:cNvPr>
          <p:cNvPicPr>
            <a:picLocks noChangeAspect="1"/>
          </p:cNvPicPr>
          <p:nvPr/>
        </p:nvPicPr>
        <p:blipFill>
          <a:blip r:embed="rId2">
            <a:lum bright="-20000" contrast="40000"/>
          </a:blip>
          <a:stretch>
            <a:fillRect/>
          </a:stretch>
        </p:blipFill>
        <p:spPr>
          <a:xfrm>
            <a:off x="88900" y="2787650"/>
            <a:ext cx="3708000" cy="4582001"/>
          </a:xfrm>
          <a:prstGeom prst="rect">
            <a:avLst/>
          </a:prstGeom>
        </p:spPr>
      </p:pic>
      <p:pic>
        <p:nvPicPr>
          <p:cNvPr id="5" name="Obrázok 4">
            <a:extLst>
              <a:ext uri="{FF2B5EF4-FFF2-40B4-BE49-F238E27FC236}">
                <a16:creationId xmlns:a16="http://schemas.microsoft.com/office/drawing/2014/main" id="{9A04E261-7EB2-4544-8830-ABC32E15A09D}"/>
              </a:ext>
            </a:extLst>
          </p:cNvPr>
          <p:cNvPicPr>
            <a:picLocks noChangeAspect="1"/>
          </p:cNvPicPr>
          <p:nvPr/>
        </p:nvPicPr>
        <p:blipFill>
          <a:blip r:embed="rId3">
            <a:lum bright="-20000" contrast="40000"/>
          </a:blip>
          <a:stretch>
            <a:fillRect/>
          </a:stretch>
        </p:blipFill>
        <p:spPr>
          <a:xfrm>
            <a:off x="4217406" y="0"/>
            <a:ext cx="6396330" cy="7556500"/>
          </a:xfrm>
          <a:prstGeom prst="rect">
            <a:avLst/>
          </a:prstGeom>
        </p:spPr>
      </p:pic>
    </p:spTree>
    <p:extLst>
      <p:ext uri="{BB962C8B-B14F-4D97-AF65-F5344CB8AC3E}">
        <p14:creationId xmlns:p14="http://schemas.microsoft.com/office/powerpoint/2010/main" val="3047962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8015" rIns="0" bIns="0" rtlCol="0">
            <a:noAutofit/>
          </a:bodyPr>
          <a:lstStyle/>
          <a:p>
            <a:pPr marL="1656714">
              <a:lnSpc>
                <a:spcPts val="5235"/>
              </a:lnSpc>
            </a:pPr>
            <a:r>
              <a:rPr sz="4400" dirty="0">
                <a:latin typeface="Arial"/>
                <a:cs typeface="Arial"/>
              </a:rPr>
              <a:t>K</a:t>
            </a:r>
            <a:r>
              <a:rPr sz="4400" spc="-5" dirty="0">
                <a:latin typeface="Arial"/>
                <a:cs typeface="Arial"/>
              </a:rPr>
              <a:t>o</a:t>
            </a:r>
            <a:r>
              <a:rPr sz="4400" spc="0" dirty="0">
                <a:latin typeface="Arial"/>
                <a:cs typeface="Arial"/>
              </a:rPr>
              <a:t>m</a:t>
            </a:r>
            <a:r>
              <a:rPr sz="4400" spc="-5" dirty="0">
                <a:latin typeface="Arial"/>
                <a:cs typeface="Arial"/>
              </a:rPr>
              <a:t>b</a:t>
            </a:r>
            <a:r>
              <a:rPr sz="4400" spc="5" dirty="0">
                <a:latin typeface="Arial"/>
                <a:cs typeface="Arial"/>
              </a:rPr>
              <a:t>i</a:t>
            </a:r>
            <a:r>
              <a:rPr sz="4400" spc="-5" dirty="0">
                <a:latin typeface="Arial"/>
                <a:cs typeface="Arial"/>
              </a:rPr>
              <a:t>na</a:t>
            </a:r>
            <a:r>
              <a:rPr sz="4400" spc="5" dirty="0">
                <a:latin typeface="Arial"/>
                <a:cs typeface="Arial"/>
              </a:rPr>
              <a:t>č</a:t>
            </a:r>
            <a:r>
              <a:rPr sz="4400" spc="-5" dirty="0">
                <a:latin typeface="Arial"/>
                <a:cs typeface="Arial"/>
              </a:rPr>
              <a:t>n</a:t>
            </a:r>
            <a:r>
              <a:rPr sz="4400" spc="0" dirty="0">
                <a:latin typeface="Arial"/>
                <a:cs typeface="Arial"/>
              </a:rPr>
              <a:t>ý</a:t>
            </a:r>
            <a:r>
              <a:rPr sz="4400" spc="-30" dirty="0">
                <a:latin typeface="Arial"/>
                <a:cs typeface="Arial"/>
              </a:rPr>
              <a:t> </a:t>
            </a:r>
            <a:r>
              <a:rPr sz="4400" spc="-5" dirty="0">
                <a:latin typeface="Arial"/>
                <a:cs typeface="Arial"/>
              </a:rPr>
              <a:t>ob</a:t>
            </a:r>
            <a:r>
              <a:rPr sz="4400" spc="5" dirty="0">
                <a:latin typeface="Arial"/>
                <a:cs typeface="Arial"/>
              </a:rPr>
              <a:t>v</a:t>
            </a:r>
            <a:r>
              <a:rPr sz="4400" spc="-5" dirty="0">
                <a:latin typeface="Arial"/>
                <a:cs typeface="Arial"/>
              </a:rPr>
              <a:t>o</a:t>
            </a:r>
            <a:r>
              <a:rPr sz="4400" spc="0" dirty="0">
                <a:latin typeface="Arial"/>
                <a:cs typeface="Arial"/>
              </a:rPr>
              <a:t>d</a:t>
            </a:r>
            <a:endParaRPr sz="4400" dirty="0">
              <a:latin typeface="Arial"/>
              <a:cs typeface="Arial"/>
            </a:endParaRPr>
          </a:p>
        </p:txBody>
      </p:sp>
      <p:sp>
        <p:nvSpPr>
          <p:cNvPr id="3" name="object 3"/>
          <p:cNvSpPr/>
          <p:nvPr/>
        </p:nvSpPr>
        <p:spPr>
          <a:xfrm>
            <a:off x="774073" y="3777995"/>
            <a:ext cx="9143997" cy="3429000"/>
          </a:xfrm>
          <a:custGeom>
            <a:avLst/>
            <a:gdLst/>
            <a:ahLst/>
            <a:cxnLst/>
            <a:rect l="l" t="t" r="r" b="b"/>
            <a:pathLst>
              <a:path w="9143997" h="3429000">
                <a:moveTo>
                  <a:pt x="0" y="0"/>
                </a:moveTo>
                <a:lnTo>
                  <a:pt x="9143997" y="0"/>
                </a:lnTo>
                <a:lnTo>
                  <a:pt x="9143997" y="3429000"/>
                </a:lnTo>
                <a:lnTo>
                  <a:pt x="0" y="3429000"/>
                </a:lnTo>
                <a:lnTo>
                  <a:pt x="0" y="0"/>
                </a:lnTo>
                <a:close/>
              </a:path>
            </a:pathLst>
          </a:custGeom>
          <a:solidFill>
            <a:srgbClr val="FFFFFF"/>
          </a:solidFill>
        </p:spPr>
        <p:txBody>
          <a:bodyPr wrap="square" lIns="0" tIns="0" rIns="0" bIns="0" rtlCol="0">
            <a:noAutofit/>
          </a:bodyPr>
          <a:lstStyle/>
          <a:p>
            <a:endParaRPr/>
          </a:p>
        </p:txBody>
      </p:sp>
      <p:sp>
        <p:nvSpPr>
          <p:cNvPr id="4" name="object 4"/>
          <p:cNvSpPr txBox="1"/>
          <p:nvPr/>
        </p:nvSpPr>
        <p:spPr>
          <a:xfrm>
            <a:off x="1310017" y="1983230"/>
            <a:ext cx="6581140" cy="3573779"/>
          </a:xfrm>
          <a:prstGeom prst="rect">
            <a:avLst/>
          </a:prstGeom>
        </p:spPr>
        <p:txBody>
          <a:bodyPr vert="horz" wrap="square" lIns="0" tIns="0" rIns="0" bIns="0" rtlCol="0">
            <a:noAutofit/>
          </a:bodyPr>
          <a:lstStyle/>
          <a:p>
            <a:pPr marL="355600" marR="1454150" indent="-342900" algn="ctr">
              <a:lnSpc>
                <a:spcPct val="100000"/>
              </a:lnSpc>
              <a:buFont typeface="Arial"/>
              <a:buChar char="•"/>
              <a:tabLst>
                <a:tab pos="342265" algn="l"/>
              </a:tabLst>
            </a:pPr>
            <a:r>
              <a:rPr sz="3200" spc="-5" dirty="0">
                <a:latin typeface="Arial"/>
                <a:cs typeface="Arial"/>
              </a:rPr>
              <a:t>M</a:t>
            </a:r>
            <a:r>
              <a:rPr sz="3200" spc="-10" dirty="0">
                <a:latin typeface="Arial"/>
                <a:cs typeface="Arial"/>
              </a:rPr>
              <a:t>ed</a:t>
            </a:r>
            <a:r>
              <a:rPr sz="3200" spc="5" dirty="0">
                <a:latin typeface="Arial"/>
                <a:cs typeface="Arial"/>
              </a:rPr>
              <a:t>z</a:t>
            </a:r>
            <a:r>
              <a:rPr sz="3200" spc="0" dirty="0">
                <a:latin typeface="Arial"/>
                <a:cs typeface="Arial"/>
              </a:rPr>
              <a:t>i</a:t>
            </a:r>
            <a:r>
              <a:rPr sz="3200" spc="-30" dirty="0">
                <a:latin typeface="Arial"/>
                <a:cs typeface="Arial"/>
              </a:rPr>
              <a:t> </a:t>
            </a:r>
            <a:r>
              <a:rPr sz="3200" spc="5" dirty="0">
                <a:latin typeface="Arial"/>
                <a:cs typeface="Arial"/>
              </a:rPr>
              <a:t>z</a:t>
            </a:r>
            <a:r>
              <a:rPr sz="3200" spc="-10" dirty="0">
                <a:latin typeface="Arial"/>
                <a:cs typeface="Arial"/>
              </a:rPr>
              <a:t>á</a:t>
            </a:r>
            <a:r>
              <a:rPr sz="3200" spc="5" dirty="0">
                <a:latin typeface="Arial"/>
                <a:cs typeface="Arial"/>
              </a:rPr>
              <a:t>k</a:t>
            </a:r>
            <a:r>
              <a:rPr sz="3200" spc="-5" dirty="0">
                <a:latin typeface="Arial"/>
                <a:cs typeface="Arial"/>
              </a:rPr>
              <a:t>l</a:t>
            </a:r>
            <a:r>
              <a:rPr sz="3200" spc="-10" dirty="0">
                <a:latin typeface="Arial"/>
                <a:cs typeface="Arial"/>
              </a:rPr>
              <a:t>adn</a:t>
            </a:r>
            <a:r>
              <a:rPr sz="3200" spc="0" dirty="0">
                <a:latin typeface="Arial"/>
                <a:cs typeface="Arial"/>
              </a:rPr>
              <a:t>é</a:t>
            </a:r>
            <a:r>
              <a:rPr sz="3200" spc="-20" dirty="0">
                <a:latin typeface="Arial"/>
                <a:cs typeface="Arial"/>
              </a:rPr>
              <a:t> </a:t>
            </a:r>
            <a:r>
              <a:rPr sz="3200" spc="-5" dirty="0">
                <a:latin typeface="Arial"/>
                <a:cs typeface="Arial"/>
              </a:rPr>
              <a:t>K</a:t>
            </a:r>
            <a:r>
              <a:rPr sz="3200" spc="0" dirty="0">
                <a:latin typeface="Arial"/>
                <a:cs typeface="Arial"/>
              </a:rPr>
              <a:t>O</a:t>
            </a:r>
            <a:r>
              <a:rPr sz="3200" spc="-15" dirty="0">
                <a:latin typeface="Arial"/>
                <a:cs typeface="Arial"/>
              </a:rPr>
              <a:t> </a:t>
            </a:r>
            <a:r>
              <a:rPr sz="3200" spc="-10" dirty="0">
                <a:latin typeface="Arial"/>
                <a:cs typeface="Arial"/>
              </a:rPr>
              <a:t>pa</a:t>
            </a:r>
            <a:r>
              <a:rPr sz="3200" spc="-5" dirty="0">
                <a:latin typeface="Arial"/>
                <a:cs typeface="Arial"/>
              </a:rPr>
              <a:t>t</a:t>
            </a:r>
            <a:r>
              <a:rPr sz="3200" spc="0" dirty="0">
                <a:latin typeface="Arial"/>
                <a:cs typeface="Arial"/>
              </a:rPr>
              <a:t>r</a:t>
            </a:r>
            <a:r>
              <a:rPr sz="3200" spc="-5" dirty="0">
                <a:latin typeface="Arial"/>
                <a:cs typeface="Arial"/>
              </a:rPr>
              <a:t>i</a:t>
            </a:r>
            <a:r>
              <a:rPr sz="3200" spc="-10" dirty="0">
                <a:latin typeface="Arial"/>
                <a:cs typeface="Arial"/>
              </a:rPr>
              <a:t>a</a:t>
            </a:r>
            <a:r>
              <a:rPr sz="3200" spc="0" dirty="0">
                <a:latin typeface="Arial"/>
                <a:cs typeface="Arial"/>
              </a:rPr>
              <a:t>:</a:t>
            </a:r>
            <a:endParaRPr lang="en-US" sz="3200" spc="0" dirty="0">
              <a:latin typeface="Arial"/>
              <a:cs typeface="Arial"/>
            </a:endParaRPr>
          </a:p>
          <a:p>
            <a:pPr marL="355600" marR="1454150" indent="-342900" algn="ctr">
              <a:lnSpc>
                <a:spcPct val="100000"/>
              </a:lnSpc>
              <a:buFont typeface="Arial"/>
              <a:buChar char="•"/>
              <a:tabLst>
                <a:tab pos="342265" algn="l"/>
              </a:tabLst>
            </a:pPr>
            <a:endParaRPr sz="2400" i="1" spc="-5" dirty="0">
              <a:latin typeface="Arial"/>
              <a:cs typeface="Arial"/>
            </a:endParaRPr>
          </a:p>
          <a:p>
            <a:pPr>
              <a:lnSpc>
                <a:spcPts val="600"/>
              </a:lnSpc>
              <a:spcBef>
                <a:spcPts val="8"/>
              </a:spcBef>
              <a:buFont typeface="Arial"/>
              <a:buChar char="•"/>
            </a:pPr>
            <a:endParaRPr sz="600" dirty="0"/>
          </a:p>
          <a:p>
            <a:pPr marL="469900" lvl="1" indent="0">
              <a:lnSpc>
                <a:spcPct val="100000"/>
              </a:lnSpc>
              <a:buFont typeface="Arial"/>
              <a:buChar char="–"/>
              <a:tabLst>
                <a:tab pos="756285" algn="l"/>
              </a:tabLst>
            </a:pPr>
            <a:r>
              <a:rPr lang="en-US" sz="2400" i="1" spc="-5" dirty="0">
                <a:latin typeface="Arial"/>
                <a:cs typeface="Arial"/>
              </a:rPr>
              <a:t> </a:t>
            </a:r>
            <a:r>
              <a:rPr lang="en-US" sz="2400" i="1" spc="-5" dirty="0" err="1">
                <a:latin typeface="Arial"/>
                <a:cs typeface="Arial"/>
              </a:rPr>
              <a:t>hradlá</a:t>
            </a:r>
            <a:r>
              <a:rPr lang="en-US" sz="2400" i="1" spc="-5" dirty="0">
                <a:latin typeface="Arial"/>
                <a:cs typeface="Arial"/>
              </a:rPr>
              <a:t> </a:t>
            </a:r>
          </a:p>
          <a:p>
            <a:pPr marL="469900" lvl="1" indent="0">
              <a:lnSpc>
                <a:spcPct val="100000"/>
              </a:lnSpc>
              <a:buFont typeface="Arial"/>
              <a:buChar char="–"/>
              <a:tabLst>
                <a:tab pos="756285" algn="l"/>
              </a:tabLst>
            </a:pPr>
            <a:r>
              <a:rPr lang="en-US" sz="2400" i="1" spc="-5" dirty="0">
                <a:latin typeface="Arial"/>
                <a:cs typeface="Arial"/>
              </a:rPr>
              <a:t> </a:t>
            </a:r>
            <a:r>
              <a:rPr lang="sk-SK" sz="2400" i="1" spc="-5" dirty="0">
                <a:latin typeface="Arial"/>
                <a:cs typeface="Arial"/>
              </a:rPr>
              <a:t>p</a:t>
            </a:r>
            <a:r>
              <a:rPr lang="sk-SK" sz="2400" i="1" spc="0" dirty="0">
                <a:latin typeface="Arial"/>
                <a:cs typeface="Arial"/>
              </a:rPr>
              <a:t>r</a:t>
            </a:r>
            <a:r>
              <a:rPr lang="sk-SK" sz="2400" i="1" spc="-5" dirty="0">
                <a:latin typeface="Arial"/>
                <a:cs typeface="Arial"/>
              </a:rPr>
              <a:t>e</a:t>
            </a:r>
            <a:r>
              <a:rPr lang="sk-SK" sz="2400" i="1" spc="0" dirty="0">
                <a:latin typeface="Arial"/>
                <a:cs typeface="Arial"/>
              </a:rPr>
              <a:t>v</a:t>
            </a:r>
            <a:r>
              <a:rPr lang="sk-SK" sz="2400" i="1" spc="-5" dirty="0">
                <a:latin typeface="Arial"/>
                <a:cs typeface="Arial"/>
              </a:rPr>
              <a:t>odn</a:t>
            </a:r>
            <a:r>
              <a:rPr lang="sk-SK" sz="2400" i="1" spc="0" dirty="0">
                <a:latin typeface="Arial"/>
                <a:cs typeface="Arial"/>
              </a:rPr>
              <a:t>íky</a:t>
            </a:r>
            <a:r>
              <a:rPr lang="sk-SK" sz="2400" i="1" spc="-10" dirty="0">
                <a:latin typeface="Arial"/>
                <a:cs typeface="Arial"/>
              </a:rPr>
              <a:t> </a:t>
            </a:r>
            <a:r>
              <a:rPr lang="sk-SK" sz="2400" i="1" spc="0" dirty="0">
                <a:latin typeface="Arial"/>
                <a:cs typeface="Arial"/>
              </a:rPr>
              <a:t>k</a:t>
            </a:r>
            <a:r>
              <a:rPr lang="sk-SK" sz="2400" i="1" spc="-5" dirty="0">
                <a:latin typeface="Arial"/>
                <a:cs typeface="Arial"/>
              </a:rPr>
              <a:t>ódo</a:t>
            </a:r>
            <a:r>
              <a:rPr lang="sk-SK" sz="2400" i="1" spc="0" dirty="0">
                <a:latin typeface="Arial"/>
                <a:cs typeface="Arial"/>
              </a:rPr>
              <a:t>v</a:t>
            </a:r>
            <a:r>
              <a:rPr lang="sk-SK" sz="2400" i="1" spc="15" dirty="0">
                <a:latin typeface="Arial"/>
                <a:cs typeface="Arial"/>
              </a:rPr>
              <a:t> </a:t>
            </a:r>
            <a:r>
              <a:rPr lang="sk-SK" sz="2400" i="1" spc="0" dirty="0">
                <a:latin typeface="Arial"/>
                <a:cs typeface="Arial"/>
              </a:rPr>
              <a:t>(</a:t>
            </a:r>
            <a:r>
              <a:rPr lang="sk-SK" sz="2400" i="1" spc="-5" dirty="0">
                <a:latin typeface="Arial"/>
                <a:cs typeface="Arial"/>
              </a:rPr>
              <a:t>bi</a:t>
            </a:r>
            <a:r>
              <a:rPr lang="sk-SK" sz="2400" i="1" spc="0" dirty="0">
                <a:latin typeface="Arial"/>
                <a:cs typeface="Arial"/>
              </a:rPr>
              <a:t>n</a:t>
            </a:r>
            <a:r>
              <a:rPr lang="sk-SK" sz="2400" i="1" spc="10" dirty="0">
                <a:latin typeface="Arial"/>
                <a:cs typeface="Arial"/>
              </a:rPr>
              <a:t> </a:t>
            </a:r>
            <a:r>
              <a:rPr lang="sk-SK" sz="2400" i="1" spc="0" dirty="0">
                <a:latin typeface="Arial"/>
                <a:cs typeface="Arial"/>
              </a:rPr>
              <a:t>a</a:t>
            </a:r>
            <a:r>
              <a:rPr lang="sk-SK" sz="2400" i="1" spc="-10" dirty="0">
                <a:latin typeface="Arial"/>
                <a:cs typeface="Arial"/>
              </a:rPr>
              <a:t> </a:t>
            </a:r>
            <a:r>
              <a:rPr lang="sk-SK" sz="2400" i="1" spc="-5" dirty="0">
                <a:latin typeface="Arial"/>
                <a:cs typeface="Arial"/>
              </a:rPr>
              <a:t>BCD</a:t>
            </a:r>
            <a:r>
              <a:rPr lang="sk-SK" sz="2400" i="1" spc="0" dirty="0">
                <a:latin typeface="Arial"/>
                <a:cs typeface="Arial"/>
              </a:rPr>
              <a:t>)</a:t>
            </a:r>
            <a:endParaRPr sz="2400" dirty="0">
              <a:latin typeface="Arial"/>
              <a:cs typeface="Arial"/>
            </a:endParaRPr>
          </a:p>
          <a:p>
            <a:pPr lvl="1">
              <a:lnSpc>
                <a:spcPts val="550"/>
              </a:lnSpc>
              <a:spcBef>
                <a:spcPts val="25"/>
              </a:spcBef>
              <a:buFont typeface="Arial"/>
              <a:buChar char="–"/>
            </a:pPr>
            <a:endParaRPr sz="550" dirty="0"/>
          </a:p>
          <a:p>
            <a:pPr marL="756285" lvl="1" indent="-287020">
              <a:lnSpc>
                <a:spcPct val="100000"/>
              </a:lnSpc>
              <a:buFont typeface="Arial"/>
              <a:buChar char="–"/>
              <a:tabLst>
                <a:tab pos="756285" algn="l"/>
              </a:tabLst>
            </a:pPr>
            <a:r>
              <a:rPr sz="2400" i="1" spc="-5" dirty="0">
                <a:latin typeface="Arial"/>
                <a:cs typeface="Arial"/>
              </a:rPr>
              <a:t>Kóde</a:t>
            </a:r>
            <a:r>
              <a:rPr sz="2400" i="1" spc="0" dirty="0">
                <a:latin typeface="Arial"/>
                <a:cs typeface="Arial"/>
              </a:rPr>
              <a:t>ry</a:t>
            </a:r>
            <a:endParaRPr sz="2400" dirty="0">
              <a:latin typeface="Arial"/>
              <a:cs typeface="Arial"/>
            </a:endParaRPr>
          </a:p>
          <a:p>
            <a:pPr lvl="1">
              <a:lnSpc>
                <a:spcPts val="550"/>
              </a:lnSpc>
              <a:spcBef>
                <a:spcPts val="25"/>
              </a:spcBef>
              <a:buFont typeface="Arial"/>
              <a:buChar char="–"/>
            </a:pPr>
            <a:endParaRPr sz="550" dirty="0"/>
          </a:p>
          <a:p>
            <a:pPr marL="756285" lvl="1" indent="-287020">
              <a:lnSpc>
                <a:spcPct val="100000"/>
              </a:lnSpc>
              <a:buFont typeface="Arial"/>
              <a:buChar char="–"/>
              <a:tabLst>
                <a:tab pos="756285" algn="l"/>
              </a:tabLst>
            </a:pPr>
            <a:r>
              <a:rPr sz="2400" i="1" spc="-5" dirty="0">
                <a:latin typeface="Arial"/>
                <a:cs typeface="Arial"/>
              </a:rPr>
              <a:t>De</a:t>
            </a:r>
            <a:r>
              <a:rPr sz="2400" i="1" spc="0" dirty="0">
                <a:latin typeface="Arial"/>
                <a:cs typeface="Arial"/>
              </a:rPr>
              <a:t>k</a:t>
            </a:r>
            <a:r>
              <a:rPr sz="2400" i="1" spc="-5" dirty="0">
                <a:latin typeface="Arial"/>
                <a:cs typeface="Arial"/>
              </a:rPr>
              <a:t>odé</a:t>
            </a:r>
            <a:r>
              <a:rPr sz="2400" i="1" spc="0" dirty="0">
                <a:latin typeface="Arial"/>
                <a:cs typeface="Arial"/>
              </a:rPr>
              <a:t>ry (1 z</a:t>
            </a:r>
            <a:r>
              <a:rPr sz="2400" i="1" spc="-10" dirty="0">
                <a:latin typeface="Arial"/>
                <a:cs typeface="Arial"/>
              </a:rPr>
              <a:t> </a:t>
            </a:r>
            <a:r>
              <a:rPr sz="2400" i="1" spc="-5" dirty="0">
                <a:latin typeface="Arial"/>
                <a:cs typeface="Arial"/>
              </a:rPr>
              <a:t>2</a:t>
            </a:r>
            <a:r>
              <a:rPr sz="2400" i="1" spc="-15" baseline="24305" dirty="0">
                <a:latin typeface="Arial"/>
                <a:cs typeface="Arial"/>
              </a:rPr>
              <a:t>n</a:t>
            </a:r>
            <a:r>
              <a:rPr sz="2400" i="1" spc="-10" dirty="0">
                <a:latin typeface="Arial"/>
                <a:cs typeface="Arial"/>
              </a:rPr>
              <a:t>)</a:t>
            </a:r>
            <a:endParaRPr sz="2400" dirty="0">
              <a:latin typeface="Arial"/>
              <a:cs typeface="Arial"/>
            </a:endParaRPr>
          </a:p>
          <a:p>
            <a:pPr lvl="1">
              <a:lnSpc>
                <a:spcPts val="550"/>
              </a:lnSpc>
              <a:spcBef>
                <a:spcPts val="25"/>
              </a:spcBef>
              <a:buFont typeface="Arial"/>
              <a:buChar char="–"/>
            </a:pPr>
            <a:endParaRPr sz="550" dirty="0"/>
          </a:p>
          <a:p>
            <a:pPr marL="756285" lvl="1" indent="-287020">
              <a:lnSpc>
                <a:spcPct val="100000"/>
              </a:lnSpc>
              <a:buFont typeface="Arial"/>
              <a:buChar char="–"/>
              <a:tabLst>
                <a:tab pos="756285" algn="l"/>
              </a:tabLst>
            </a:pPr>
            <a:r>
              <a:rPr sz="2400" i="1" spc="-20" dirty="0">
                <a:latin typeface="Arial"/>
                <a:cs typeface="Arial"/>
              </a:rPr>
              <a:t>m</a:t>
            </a:r>
            <a:r>
              <a:rPr sz="2400" i="1" spc="-5" dirty="0">
                <a:latin typeface="Arial"/>
                <a:cs typeface="Arial"/>
              </a:rPr>
              <a:t>ul</a:t>
            </a:r>
            <a:r>
              <a:rPr sz="2400" i="1" spc="0" dirty="0">
                <a:latin typeface="Arial"/>
                <a:cs typeface="Arial"/>
              </a:rPr>
              <a:t>t</a:t>
            </a:r>
            <a:r>
              <a:rPr sz="2400" i="1" spc="-5" dirty="0">
                <a:latin typeface="Arial"/>
                <a:cs typeface="Arial"/>
              </a:rPr>
              <a:t>iple</a:t>
            </a:r>
            <a:r>
              <a:rPr sz="2400" i="1" spc="0" dirty="0">
                <a:latin typeface="Arial"/>
                <a:cs typeface="Arial"/>
              </a:rPr>
              <a:t>x</a:t>
            </a:r>
            <a:r>
              <a:rPr sz="2400" i="1" spc="-5" dirty="0">
                <a:latin typeface="Arial"/>
                <a:cs typeface="Arial"/>
              </a:rPr>
              <a:t>o</a:t>
            </a:r>
            <a:r>
              <a:rPr sz="2400" i="1" spc="0" dirty="0">
                <a:latin typeface="Arial"/>
                <a:cs typeface="Arial"/>
              </a:rPr>
              <a:t>ry</a:t>
            </a:r>
            <a:r>
              <a:rPr sz="2400" i="1" spc="40" dirty="0">
                <a:latin typeface="Arial"/>
                <a:cs typeface="Arial"/>
              </a:rPr>
              <a:t> </a:t>
            </a:r>
            <a:r>
              <a:rPr sz="2400" i="1" spc="0" dirty="0">
                <a:latin typeface="Arial"/>
                <a:cs typeface="Arial"/>
              </a:rPr>
              <a:t>a </a:t>
            </a:r>
            <a:r>
              <a:rPr sz="2400" i="1" spc="-5" dirty="0">
                <a:latin typeface="Arial"/>
                <a:cs typeface="Arial"/>
              </a:rPr>
              <a:t>de</a:t>
            </a:r>
            <a:r>
              <a:rPr sz="2400" i="1" spc="-20" dirty="0">
                <a:latin typeface="Arial"/>
                <a:cs typeface="Arial"/>
              </a:rPr>
              <a:t>m</a:t>
            </a:r>
            <a:r>
              <a:rPr sz="2400" i="1" spc="-5" dirty="0">
                <a:latin typeface="Arial"/>
                <a:cs typeface="Arial"/>
              </a:rPr>
              <a:t>ul</a:t>
            </a:r>
            <a:r>
              <a:rPr sz="2400" i="1" spc="0" dirty="0">
                <a:latin typeface="Arial"/>
                <a:cs typeface="Arial"/>
              </a:rPr>
              <a:t>t</a:t>
            </a:r>
            <a:r>
              <a:rPr sz="2400" i="1" spc="-5" dirty="0">
                <a:latin typeface="Arial"/>
                <a:cs typeface="Arial"/>
              </a:rPr>
              <a:t>i</a:t>
            </a:r>
            <a:r>
              <a:rPr sz="2400" i="1" spc="5" dirty="0">
                <a:latin typeface="Arial"/>
                <a:cs typeface="Arial"/>
              </a:rPr>
              <a:t>p</a:t>
            </a:r>
            <a:r>
              <a:rPr sz="2400" i="1" spc="-5" dirty="0">
                <a:latin typeface="Arial"/>
                <a:cs typeface="Arial"/>
              </a:rPr>
              <a:t>le</a:t>
            </a:r>
            <a:r>
              <a:rPr sz="2400" i="1" spc="10" dirty="0">
                <a:latin typeface="Arial"/>
                <a:cs typeface="Arial"/>
              </a:rPr>
              <a:t>x</a:t>
            </a:r>
            <a:r>
              <a:rPr sz="2400" i="1" spc="-5" dirty="0">
                <a:latin typeface="Arial"/>
                <a:cs typeface="Arial"/>
              </a:rPr>
              <a:t>o</a:t>
            </a:r>
            <a:r>
              <a:rPr sz="2400" i="1" spc="0" dirty="0">
                <a:latin typeface="Arial"/>
                <a:cs typeface="Arial"/>
              </a:rPr>
              <a:t>ry</a:t>
            </a:r>
            <a:endParaRPr sz="2400" dirty="0">
              <a:latin typeface="Arial"/>
              <a:cs typeface="Arial"/>
            </a:endParaRPr>
          </a:p>
          <a:p>
            <a:pPr lvl="1">
              <a:lnSpc>
                <a:spcPts val="550"/>
              </a:lnSpc>
              <a:spcBef>
                <a:spcPts val="25"/>
              </a:spcBef>
              <a:buFont typeface="Arial"/>
              <a:buChar char="–"/>
            </a:pPr>
            <a:endParaRPr sz="550" dirty="0"/>
          </a:p>
          <a:p>
            <a:pPr marL="756285" lvl="1" indent="-287020">
              <a:lnSpc>
                <a:spcPct val="100000"/>
              </a:lnSpc>
              <a:buFont typeface="Arial"/>
              <a:buChar char="–"/>
              <a:tabLst>
                <a:tab pos="756285" algn="l"/>
              </a:tabLst>
            </a:pPr>
            <a:r>
              <a:rPr sz="2400" i="1" spc="-5" dirty="0">
                <a:latin typeface="Arial"/>
                <a:cs typeface="Arial"/>
              </a:rPr>
              <a:t>ob</a:t>
            </a:r>
            <a:r>
              <a:rPr sz="2400" i="1" spc="0" dirty="0">
                <a:latin typeface="Arial"/>
                <a:cs typeface="Arial"/>
              </a:rPr>
              <a:t>v</a:t>
            </a:r>
            <a:r>
              <a:rPr sz="2400" i="1" spc="-5" dirty="0">
                <a:latin typeface="Arial"/>
                <a:cs typeface="Arial"/>
              </a:rPr>
              <a:t>od</a:t>
            </a:r>
            <a:r>
              <a:rPr sz="2400" i="1" spc="0" dirty="0">
                <a:latin typeface="Arial"/>
                <a:cs typeface="Arial"/>
              </a:rPr>
              <a:t>y </a:t>
            </a:r>
            <a:r>
              <a:rPr sz="2400" i="1" spc="-5" dirty="0">
                <a:latin typeface="Arial"/>
                <a:cs typeface="Arial"/>
              </a:rPr>
              <a:t>n</a:t>
            </a:r>
            <a:r>
              <a:rPr sz="2400" i="1" spc="0" dirty="0">
                <a:latin typeface="Arial"/>
                <a:cs typeface="Arial"/>
              </a:rPr>
              <a:t>a </a:t>
            </a:r>
            <a:r>
              <a:rPr sz="2400" i="1" spc="-5" dirty="0">
                <a:latin typeface="Arial"/>
                <a:cs typeface="Arial"/>
              </a:rPr>
              <a:t>gene</a:t>
            </a:r>
            <a:r>
              <a:rPr sz="2400" i="1" spc="0" dirty="0">
                <a:latin typeface="Arial"/>
                <a:cs typeface="Arial"/>
              </a:rPr>
              <a:t>r</a:t>
            </a:r>
            <a:r>
              <a:rPr sz="2400" i="1" spc="-5" dirty="0">
                <a:latin typeface="Arial"/>
                <a:cs typeface="Arial"/>
              </a:rPr>
              <a:t>o</a:t>
            </a:r>
            <a:r>
              <a:rPr sz="2400" i="1" spc="0" dirty="0">
                <a:latin typeface="Arial"/>
                <a:cs typeface="Arial"/>
              </a:rPr>
              <a:t>v</a:t>
            </a:r>
            <a:r>
              <a:rPr sz="2400" i="1" spc="-5" dirty="0">
                <a:latin typeface="Arial"/>
                <a:cs typeface="Arial"/>
              </a:rPr>
              <a:t>ani</a:t>
            </a:r>
            <a:r>
              <a:rPr sz="2400" i="1" spc="0" dirty="0">
                <a:latin typeface="Arial"/>
                <a:cs typeface="Arial"/>
              </a:rPr>
              <a:t>e</a:t>
            </a:r>
            <a:r>
              <a:rPr sz="2400" i="1" spc="50" dirty="0">
                <a:latin typeface="Arial"/>
                <a:cs typeface="Arial"/>
              </a:rPr>
              <a:t> </a:t>
            </a:r>
            <a:r>
              <a:rPr sz="2400" i="1" spc="0" dirty="0">
                <a:latin typeface="Arial"/>
                <a:cs typeface="Arial"/>
              </a:rPr>
              <a:t>a</a:t>
            </a:r>
            <a:r>
              <a:rPr sz="2400" i="1" spc="-10" dirty="0">
                <a:latin typeface="Arial"/>
                <a:cs typeface="Arial"/>
              </a:rPr>
              <a:t> </a:t>
            </a:r>
            <a:r>
              <a:rPr sz="2400" i="1" spc="0" dirty="0">
                <a:latin typeface="Arial"/>
                <a:cs typeface="Arial"/>
              </a:rPr>
              <a:t>k</a:t>
            </a:r>
            <a:r>
              <a:rPr sz="2400" i="1" spc="-5" dirty="0">
                <a:latin typeface="Arial"/>
                <a:cs typeface="Arial"/>
              </a:rPr>
              <a:t>on</a:t>
            </a:r>
            <a:r>
              <a:rPr sz="2400" i="1" spc="0" dirty="0">
                <a:latin typeface="Arial"/>
                <a:cs typeface="Arial"/>
              </a:rPr>
              <a:t>tr</a:t>
            </a:r>
            <a:r>
              <a:rPr sz="2400" i="1" spc="-5" dirty="0">
                <a:latin typeface="Arial"/>
                <a:cs typeface="Arial"/>
              </a:rPr>
              <a:t>ol</a:t>
            </a:r>
            <a:r>
              <a:rPr sz="2400" i="1" spc="0" dirty="0">
                <a:latin typeface="Arial"/>
                <a:cs typeface="Arial"/>
              </a:rPr>
              <a:t>u</a:t>
            </a:r>
            <a:r>
              <a:rPr sz="2400" i="1" spc="10" dirty="0">
                <a:latin typeface="Arial"/>
                <a:cs typeface="Arial"/>
              </a:rPr>
              <a:t> </a:t>
            </a:r>
            <a:r>
              <a:rPr sz="2400" i="1" spc="-5" dirty="0">
                <a:latin typeface="Arial"/>
                <a:cs typeface="Arial"/>
              </a:rPr>
              <a:t>pa</a:t>
            </a:r>
            <a:r>
              <a:rPr sz="2400" i="1" spc="0" dirty="0">
                <a:latin typeface="Arial"/>
                <a:cs typeface="Arial"/>
              </a:rPr>
              <a:t>r</a:t>
            </a:r>
            <a:r>
              <a:rPr sz="2400" i="1" spc="-5" dirty="0">
                <a:latin typeface="Arial"/>
                <a:cs typeface="Arial"/>
              </a:rPr>
              <a:t>i</a:t>
            </a:r>
            <a:r>
              <a:rPr sz="2400" i="1" spc="0" dirty="0">
                <a:latin typeface="Arial"/>
                <a:cs typeface="Arial"/>
              </a:rPr>
              <a:t>ty</a:t>
            </a:r>
            <a:endParaRPr sz="2400" dirty="0">
              <a:latin typeface="Arial"/>
              <a:cs typeface="Arial"/>
            </a:endParaRPr>
          </a:p>
          <a:p>
            <a:pPr marL="469900" marR="12700" lvl="1" indent="0">
              <a:lnSpc>
                <a:spcPct val="120000"/>
              </a:lnSpc>
              <a:buFont typeface="Arial"/>
              <a:buChar char="–"/>
              <a:tabLst>
                <a:tab pos="756285" algn="l"/>
              </a:tabLst>
            </a:pPr>
            <a:r>
              <a:rPr sz="2400" i="1" spc="-5" dirty="0">
                <a:latin typeface="Arial"/>
                <a:cs typeface="Arial"/>
              </a:rPr>
              <a:t>ob</a:t>
            </a:r>
            <a:r>
              <a:rPr sz="2400" i="1" spc="0" dirty="0">
                <a:latin typeface="Arial"/>
                <a:cs typeface="Arial"/>
              </a:rPr>
              <a:t>v</a:t>
            </a:r>
            <a:r>
              <a:rPr sz="2400" i="1" spc="-5" dirty="0">
                <a:latin typeface="Arial"/>
                <a:cs typeface="Arial"/>
              </a:rPr>
              <a:t>od</a:t>
            </a:r>
            <a:r>
              <a:rPr sz="2400" i="1" spc="0" dirty="0">
                <a:latin typeface="Arial"/>
                <a:cs typeface="Arial"/>
              </a:rPr>
              <a:t>y </a:t>
            </a:r>
            <a:r>
              <a:rPr sz="2400" i="1" spc="-5" dirty="0">
                <a:latin typeface="Arial"/>
                <a:cs typeface="Arial"/>
              </a:rPr>
              <a:t>n</a:t>
            </a:r>
            <a:r>
              <a:rPr sz="2400" i="1" spc="0" dirty="0">
                <a:latin typeface="Arial"/>
                <a:cs typeface="Arial"/>
              </a:rPr>
              <a:t>a r</a:t>
            </a:r>
            <a:r>
              <a:rPr sz="2400" i="1" spc="-5" dirty="0">
                <a:latin typeface="Arial"/>
                <a:cs typeface="Arial"/>
              </a:rPr>
              <a:t>eali</a:t>
            </a:r>
            <a:r>
              <a:rPr sz="2400" i="1" spc="0" dirty="0">
                <a:latin typeface="Arial"/>
                <a:cs typeface="Arial"/>
              </a:rPr>
              <a:t>z</a:t>
            </a:r>
            <a:r>
              <a:rPr sz="2400" i="1" spc="-5" dirty="0">
                <a:latin typeface="Arial"/>
                <a:cs typeface="Arial"/>
              </a:rPr>
              <a:t>á</a:t>
            </a:r>
            <a:r>
              <a:rPr sz="2400" i="1" spc="0" dirty="0">
                <a:latin typeface="Arial"/>
                <a:cs typeface="Arial"/>
              </a:rPr>
              <a:t>c</a:t>
            </a:r>
            <a:r>
              <a:rPr sz="2400" i="1" spc="-5" dirty="0">
                <a:latin typeface="Arial"/>
                <a:cs typeface="Arial"/>
              </a:rPr>
              <a:t>i</a:t>
            </a:r>
            <a:r>
              <a:rPr sz="2400" i="1" spc="0" dirty="0">
                <a:latin typeface="Arial"/>
                <a:cs typeface="Arial"/>
              </a:rPr>
              <a:t>u</a:t>
            </a:r>
            <a:r>
              <a:rPr sz="2400" i="1" spc="35" dirty="0">
                <a:latin typeface="Arial"/>
                <a:cs typeface="Arial"/>
              </a:rPr>
              <a:t> </a:t>
            </a:r>
            <a:r>
              <a:rPr sz="2400" i="1" spc="-5" dirty="0">
                <a:latin typeface="Arial"/>
                <a:cs typeface="Arial"/>
              </a:rPr>
              <a:t>a</a:t>
            </a:r>
            <a:r>
              <a:rPr sz="2400" i="1" spc="0" dirty="0">
                <a:latin typeface="Arial"/>
                <a:cs typeface="Arial"/>
              </a:rPr>
              <a:t>r</a:t>
            </a:r>
            <a:r>
              <a:rPr sz="2400" i="1" spc="-5" dirty="0">
                <a:latin typeface="Arial"/>
                <a:cs typeface="Arial"/>
              </a:rPr>
              <a:t>i</a:t>
            </a:r>
            <a:r>
              <a:rPr sz="2400" i="1" spc="0" dirty="0">
                <a:latin typeface="Arial"/>
                <a:cs typeface="Arial"/>
              </a:rPr>
              <a:t>t</a:t>
            </a:r>
            <a:r>
              <a:rPr sz="2400" i="1" spc="-20" dirty="0">
                <a:latin typeface="Arial"/>
                <a:cs typeface="Arial"/>
              </a:rPr>
              <a:t>m</a:t>
            </a:r>
            <a:r>
              <a:rPr sz="2400" i="1" spc="-5" dirty="0">
                <a:latin typeface="Arial"/>
                <a:cs typeface="Arial"/>
              </a:rPr>
              <a:t>e</a:t>
            </a:r>
            <a:r>
              <a:rPr sz="2400" i="1" spc="0" dirty="0">
                <a:latin typeface="Arial"/>
                <a:cs typeface="Arial"/>
              </a:rPr>
              <a:t>t</a:t>
            </a:r>
            <a:r>
              <a:rPr sz="2400" i="1" spc="-5" dirty="0">
                <a:latin typeface="Arial"/>
                <a:cs typeface="Arial"/>
              </a:rPr>
              <a:t>i</a:t>
            </a:r>
            <a:r>
              <a:rPr sz="2400" i="1" spc="0" dirty="0">
                <a:latin typeface="Arial"/>
                <a:cs typeface="Arial"/>
              </a:rPr>
              <a:t>ckých</a:t>
            </a:r>
            <a:r>
              <a:rPr sz="2400" i="1" spc="25" dirty="0">
                <a:latin typeface="Arial"/>
                <a:cs typeface="Arial"/>
              </a:rPr>
              <a:t> </a:t>
            </a:r>
            <a:r>
              <a:rPr sz="2400" i="1" spc="-5" dirty="0" err="1">
                <a:latin typeface="Arial"/>
                <a:cs typeface="Arial"/>
              </a:rPr>
              <a:t>ope</a:t>
            </a:r>
            <a:r>
              <a:rPr sz="2400" i="1" spc="0" dirty="0" err="1">
                <a:latin typeface="Arial"/>
                <a:cs typeface="Arial"/>
              </a:rPr>
              <a:t>r</a:t>
            </a:r>
            <a:r>
              <a:rPr sz="2400" i="1" spc="-5" dirty="0" err="1">
                <a:latin typeface="Arial"/>
                <a:cs typeface="Arial"/>
              </a:rPr>
              <a:t>á</a:t>
            </a:r>
            <a:r>
              <a:rPr sz="2400" i="1" spc="0" dirty="0" err="1">
                <a:latin typeface="Arial"/>
                <a:cs typeface="Arial"/>
              </a:rPr>
              <a:t>c</a:t>
            </a:r>
            <a:r>
              <a:rPr sz="2400" i="1" spc="-5" dirty="0" err="1">
                <a:latin typeface="Arial"/>
                <a:cs typeface="Arial"/>
              </a:rPr>
              <a:t>i</a:t>
            </a:r>
            <a:r>
              <a:rPr sz="2400" i="1" spc="0" dirty="0" err="1">
                <a:latin typeface="Arial"/>
                <a:cs typeface="Arial"/>
              </a:rPr>
              <a:t>í</a:t>
            </a:r>
            <a:r>
              <a:rPr sz="2400" i="1" spc="0" dirty="0">
                <a:latin typeface="Arial"/>
                <a:cs typeface="Arial"/>
              </a:rPr>
              <a:t> (</a:t>
            </a:r>
            <a:r>
              <a:rPr lang="en-US" sz="2400" i="1" dirty="0" err="1">
                <a:latin typeface="Arial"/>
                <a:cs typeface="Arial"/>
              </a:rPr>
              <a:t>s</a:t>
            </a:r>
            <a:r>
              <a:rPr sz="2400" i="1" spc="0" dirty="0" err="1">
                <a:latin typeface="Arial"/>
                <a:cs typeface="Arial"/>
              </a:rPr>
              <a:t>čít</a:t>
            </a:r>
            <a:r>
              <a:rPr sz="2400" i="1" spc="-5" dirty="0" err="1">
                <a:latin typeface="Arial"/>
                <a:cs typeface="Arial"/>
              </a:rPr>
              <a:t>a</a:t>
            </a:r>
            <a:r>
              <a:rPr sz="2400" i="1" spc="0" dirty="0" err="1">
                <a:latin typeface="Arial"/>
                <a:cs typeface="Arial"/>
              </a:rPr>
              <a:t>čky</a:t>
            </a:r>
            <a:r>
              <a:rPr sz="2400" i="1" spc="0" dirty="0">
                <a:latin typeface="Arial"/>
                <a:cs typeface="Arial"/>
              </a:rPr>
              <a:t>)</a:t>
            </a:r>
            <a:endParaRPr lang="en-US" sz="2400" i="1" spc="0" dirty="0">
              <a:latin typeface="Arial"/>
              <a:cs typeface="Arial"/>
            </a:endParaRPr>
          </a:p>
          <a:p>
            <a:pPr marL="469900" marR="12700" lvl="1" indent="0">
              <a:lnSpc>
                <a:spcPct val="120000"/>
              </a:lnSpc>
              <a:buFont typeface="Arial"/>
              <a:buChar char="–"/>
              <a:tabLst>
                <a:tab pos="756285" algn="l"/>
              </a:tabLst>
            </a:pPr>
            <a:r>
              <a:rPr lang="en-US" sz="2400" i="1" dirty="0">
                <a:latin typeface="Arial"/>
                <a:cs typeface="Arial"/>
              </a:rPr>
              <a:t> a </a:t>
            </a:r>
            <a:r>
              <a:rPr lang="en-US" sz="2400" i="1" dirty="0" err="1">
                <a:latin typeface="Arial"/>
                <a:cs typeface="Arial"/>
              </a:rPr>
              <a:t>ďalšie</a:t>
            </a:r>
            <a:endParaRPr sz="2400" dirty="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980A20-A5FB-4122-A7CA-97B2B7EAB754}"/>
              </a:ext>
            </a:extLst>
          </p:cNvPr>
          <p:cNvSpPr>
            <a:spLocks noGrp="1"/>
          </p:cNvSpPr>
          <p:nvPr>
            <p:ph type="title"/>
          </p:nvPr>
        </p:nvSpPr>
        <p:spPr/>
        <p:txBody>
          <a:bodyPr/>
          <a:lstStyle/>
          <a:p>
            <a:r>
              <a:rPr lang="sk-SK" dirty="0" err="1"/>
              <a:t>Demultiplexer</a:t>
            </a:r>
            <a:endParaRPr lang="en-US" dirty="0"/>
          </a:p>
        </p:txBody>
      </p:sp>
      <p:sp>
        <p:nvSpPr>
          <p:cNvPr id="3" name="Zástupný objekt pre text 2">
            <a:extLst>
              <a:ext uri="{FF2B5EF4-FFF2-40B4-BE49-F238E27FC236}">
                <a16:creationId xmlns:a16="http://schemas.microsoft.com/office/drawing/2014/main" id="{BA347C40-FDBA-4D79-B03D-674F598197E2}"/>
              </a:ext>
            </a:extLst>
          </p:cNvPr>
          <p:cNvSpPr>
            <a:spLocks noGrp="1"/>
          </p:cNvSpPr>
          <p:nvPr>
            <p:ph type="body" idx="1"/>
          </p:nvPr>
        </p:nvSpPr>
        <p:spPr>
          <a:xfrm>
            <a:off x="698500" y="1574135"/>
            <a:ext cx="9144000" cy="2204115"/>
          </a:xfrm>
        </p:spPr>
        <p:txBody>
          <a:bodyPr/>
          <a:lstStyle/>
          <a:p>
            <a:r>
              <a:rPr lang="sk-SK" dirty="0"/>
              <a:t>Inverzná funkcia k </a:t>
            </a:r>
            <a:r>
              <a:rPr lang="sk-SK" dirty="0" err="1"/>
              <a:t>multiplexeru</a:t>
            </a:r>
            <a:r>
              <a:rPr lang="sk-SK" dirty="0"/>
              <a:t>: preberie logickú hodnotu zo vstupu a prenesie ju na jeden z 2</a:t>
            </a:r>
            <a:r>
              <a:rPr lang="sk-SK" baseline="30000" dirty="0"/>
              <a:t>n</a:t>
            </a:r>
            <a:r>
              <a:rPr lang="sk-SK" dirty="0"/>
              <a:t> výstupov, ktorý je zvolený pomocou n-bitového selektora (adresy)</a:t>
            </a:r>
          </a:p>
          <a:p>
            <a:r>
              <a:rPr lang="sk-SK" dirty="0"/>
              <a:t>Niekedy sa </a:t>
            </a:r>
            <a:r>
              <a:rPr lang="sk-SK" dirty="0" err="1"/>
              <a:t>demultiplexer</a:t>
            </a:r>
            <a:r>
              <a:rPr lang="sk-SK" dirty="0"/>
              <a:t> označuje za selektor dát</a:t>
            </a:r>
            <a:endParaRPr lang="en-US" dirty="0"/>
          </a:p>
        </p:txBody>
      </p:sp>
      <p:pic>
        <p:nvPicPr>
          <p:cNvPr id="4" name="Obrázok 3">
            <a:extLst>
              <a:ext uri="{FF2B5EF4-FFF2-40B4-BE49-F238E27FC236}">
                <a16:creationId xmlns:a16="http://schemas.microsoft.com/office/drawing/2014/main" id="{F09EBA1C-2CBA-4845-808D-490B5EDD8233}"/>
              </a:ext>
            </a:extLst>
          </p:cNvPr>
          <p:cNvPicPr>
            <a:picLocks noChangeAspect="1"/>
          </p:cNvPicPr>
          <p:nvPr/>
        </p:nvPicPr>
        <p:blipFill>
          <a:blip r:embed="rId2">
            <a:lum bright="-20000" contrast="40000"/>
          </a:blip>
          <a:stretch>
            <a:fillRect/>
          </a:stretch>
        </p:blipFill>
        <p:spPr>
          <a:xfrm>
            <a:off x="2280924" y="3986827"/>
            <a:ext cx="5979151" cy="2824600"/>
          </a:xfrm>
          <a:prstGeom prst="rect">
            <a:avLst/>
          </a:prstGeom>
        </p:spPr>
      </p:pic>
    </p:spTree>
    <p:extLst>
      <p:ext uri="{BB962C8B-B14F-4D97-AF65-F5344CB8AC3E}">
        <p14:creationId xmlns:p14="http://schemas.microsoft.com/office/powerpoint/2010/main" val="30358906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6CC656B-AC2D-432A-8549-D1F83500AA8E}"/>
              </a:ext>
            </a:extLst>
          </p:cNvPr>
          <p:cNvSpPr>
            <a:spLocks noGrp="1"/>
          </p:cNvSpPr>
          <p:nvPr>
            <p:ph type="title"/>
          </p:nvPr>
        </p:nvSpPr>
        <p:spPr/>
        <p:txBody>
          <a:bodyPr/>
          <a:lstStyle/>
          <a:p>
            <a:r>
              <a:rPr lang="sk-SK" dirty="0"/>
              <a:t>Príklad 74HC154</a:t>
            </a:r>
            <a:endParaRPr lang="en-US" dirty="0"/>
          </a:p>
        </p:txBody>
      </p:sp>
      <p:sp>
        <p:nvSpPr>
          <p:cNvPr id="3" name="Zástupný objekt pre text 2">
            <a:extLst>
              <a:ext uri="{FF2B5EF4-FFF2-40B4-BE49-F238E27FC236}">
                <a16:creationId xmlns:a16="http://schemas.microsoft.com/office/drawing/2014/main" id="{685E2F83-AE2B-47F4-931B-0AFC4604A140}"/>
              </a:ext>
            </a:extLst>
          </p:cNvPr>
          <p:cNvSpPr>
            <a:spLocks noGrp="1"/>
          </p:cNvSpPr>
          <p:nvPr>
            <p:ph type="body" idx="1"/>
          </p:nvPr>
        </p:nvSpPr>
        <p:spPr/>
        <p:txBody>
          <a:bodyPr/>
          <a:lstStyle/>
          <a:p>
            <a:endParaRPr lang="en-US"/>
          </a:p>
        </p:txBody>
      </p:sp>
      <p:pic>
        <p:nvPicPr>
          <p:cNvPr id="6" name="Obrázok 5">
            <a:extLst>
              <a:ext uri="{FF2B5EF4-FFF2-40B4-BE49-F238E27FC236}">
                <a16:creationId xmlns:a16="http://schemas.microsoft.com/office/drawing/2014/main" id="{27944D0D-8331-4035-9CA6-D0B8CCE603F8}"/>
              </a:ext>
            </a:extLst>
          </p:cNvPr>
          <p:cNvPicPr>
            <a:picLocks noChangeAspect="1"/>
          </p:cNvPicPr>
          <p:nvPr/>
        </p:nvPicPr>
        <p:blipFill>
          <a:blip r:embed="rId2">
            <a:lum bright="-20000" contrast="40000"/>
          </a:blip>
          <a:stretch>
            <a:fillRect/>
          </a:stretch>
        </p:blipFill>
        <p:spPr>
          <a:xfrm>
            <a:off x="5760027" y="58029"/>
            <a:ext cx="4869375" cy="7498471"/>
          </a:xfrm>
          <a:prstGeom prst="rect">
            <a:avLst/>
          </a:prstGeom>
        </p:spPr>
      </p:pic>
      <p:pic>
        <p:nvPicPr>
          <p:cNvPr id="7" name="Obrázok 6">
            <a:extLst>
              <a:ext uri="{FF2B5EF4-FFF2-40B4-BE49-F238E27FC236}">
                <a16:creationId xmlns:a16="http://schemas.microsoft.com/office/drawing/2014/main" id="{421474DA-6DCD-421C-AD20-2F48DE0274A7}"/>
              </a:ext>
            </a:extLst>
          </p:cNvPr>
          <p:cNvPicPr>
            <a:picLocks noChangeAspect="1"/>
          </p:cNvPicPr>
          <p:nvPr/>
        </p:nvPicPr>
        <p:blipFill>
          <a:blip r:embed="rId3">
            <a:lum bright="-20000" contrast="40000"/>
          </a:blip>
          <a:stretch>
            <a:fillRect/>
          </a:stretch>
        </p:blipFill>
        <p:spPr>
          <a:xfrm>
            <a:off x="63996" y="2845628"/>
            <a:ext cx="3577111" cy="3599622"/>
          </a:xfrm>
          <a:prstGeom prst="rect">
            <a:avLst/>
          </a:prstGeom>
        </p:spPr>
      </p:pic>
      <p:pic>
        <p:nvPicPr>
          <p:cNvPr id="4" name="Obrázok 3">
            <a:extLst>
              <a:ext uri="{FF2B5EF4-FFF2-40B4-BE49-F238E27FC236}">
                <a16:creationId xmlns:a16="http://schemas.microsoft.com/office/drawing/2014/main" id="{A6063596-0121-47A2-815F-E26BB31992E2}"/>
              </a:ext>
            </a:extLst>
          </p:cNvPr>
          <p:cNvPicPr>
            <a:picLocks noChangeAspect="1"/>
          </p:cNvPicPr>
          <p:nvPr/>
        </p:nvPicPr>
        <p:blipFill>
          <a:blip r:embed="rId4">
            <a:lum bright="-20000" contrast="40000"/>
          </a:blip>
          <a:stretch>
            <a:fillRect/>
          </a:stretch>
        </p:blipFill>
        <p:spPr>
          <a:xfrm>
            <a:off x="3670300" y="1836338"/>
            <a:ext cx="3088512" cy="4508939"/>
          </a:xfrm>
          <a:prstGeom prst="rect">
            <a:avLst/>
          </a:prstGeom>
        </p:spPr>
      </p:pic>
    </p:spTree>
    <p:extLst>
      <p:ext uri="{BB962C8B-B14F-4D97-AF65-F5344CB8AC3E}">
        <p14:creationId xmlns:p14="http://schemas.microsoft.com/office/powerpoint/2010/main" val="2059493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CC53401-6880-4F23-8ABA-4D043CFE426E}"/>
              </a:ext>
            </a:extLst>
          </p:cNvPr>
          <p:cNvSpPr>
            <a:spLocks noGrp="1"/>
          </p:cNvSpPr>
          <p:nvPr>
            <p:ph type="title"/>
          </p:nvPr>
        </p:nvSpPr>
        <p:spPr/>
        <p:txBody>
          <a:bodyPr/>
          <a:lstStyle/>
          <a:p>
            <a:r>
              <a:rPr lang="sk-SK" dirty="0"/>
              <a:t>Generátor parity</a:t>
            </a:r>
            <a:endParaRPr lang="en-US" dirty="0"/>
          </a:p>
        </p:txBody>
      </p:sp>
      <p:sp>
        <p:nvSpPr>
          <p:cNvPr id="3" name="Zástupný objekt pre text 2">
            <a:extLst>
              <a:ext uri="{FF2B5EF4-FFF2-40B4-BE49-F238E27FC236}">
                <a16:creationId xmlns:a16="http://schemas.microsoft.com/office/drawing/2014/main" id="{7897B007-4CC7-4C9E-A682-88C79EBC4BA9}"/>
              </a:ext>
            </a:extLst>
          </p:cNvPr>
          <p:cNvSpPr>
            <a:spLocks noGrp="1"/>
          </p:cNvSpPr>
          <p:nvPr>
            <p:ph type="body" idx="1"/>
          </p:nvPr>
        </p:nvSpPr>
        <p:spPr>
          <a:xfrm>
            <a:off x="546100" y="1492250"/>
            <a:ext cx="9448800" cy="2204115"/>
          </a:xfrm>
        </p:spPr>
        <p:txBody>
          <a:bodyPr/>
          <a:lstStyle/>
          <a:p>
            <a:r>
              <a:rPr lang="sk-SK" dirty="0"/>
              <a:t>Parita je najjednoduchší spôsob ochrany dát pred chybou napr. pri prenose (ochranný kód)</a:t>
            </a:r>
          </a:p>
          <a:p>
            <a:r>
              <a:rPr lang="sk-SK" dirty="0"/>
              <a:t>Princíp: k dátovým bitom sa doplní doplnkový paritný bit tak aby celkový počet jednotiek bol vždy:</a:t>
            </a:r>
          </a:p>
          <a:p>
            <a:pPr lvl="1"/>
            <a:r>
              <a:rPr lang="sk-SK" dirty="0"/>
              <a:t>Párny – párna parita</a:t>
            </a:r>
          </a:p>
          <a:p>
            <a:pPr lvl="1"/>
            <a:r>
              <a:rPr lang="sk-SK" dirty="0"/>
              <a:t>Nepárny – nepárna parita</a:t>
            </a:r>
          </a:p>
          <a:p>
            <a:r>
              <a:rPr lang="sk-SK" dirty="0"/>
              <a:t>Na prijímacej strane sa znovu skontroluje počet jednotiek a ak nie je v súlade so zvolenou paritou znamená to, že nastala chyba (zmena hodnoty) v nepárnom počte bitov</a:t>
            </a:r>
            <a:endParaRPr lang="en-US" dirty="0"/>
          </a:p>
        </p:txBody>
      </p:sp>
      <p:sp>
        <p:nvSpPr>
          <p:cNvPr id="4" name="object 4">
            <a:extLst>
              <a:ext uri="{FF2B5EF4-FFF2-40B4-BE49-F238E27FC236}">
                <a16:creationId xmlns:a16="http://schemas.microsoft.com/office/drawing/2014/main" id="{F1AAA8DB-5378-4E81-9DC2-092D388D6F8B}"/>
              </a:ext>
            </a:extLst>
          </p:cNvPr>
          <p:cNvSpPr/>
          <p:nvPr/>
        </p:nvSpPr>
        <p:spPr>
          <a:xfrm>
            <a:off x="3136900" y="5302250"/>
            <a:ext cx="3742944" cy="2113787"/>
          </a:xfrm>
          <a:prstGeom prst="rect">
            <a:avLst/>
          </a:prstGeom>
          <a:blipFill>
            <a:blip r:embed="rId2" cstate="print"/>
            <a:stretch>
              <a:fillRect/>
            </a:stretch>
          </a:blipFill>
        </p:spPr>
        <p:txBody>
          <a:bodyPr wrap="square" lIns="0" tIns="0" rIns="0" bIns="0" rtlCol="0">
            <a:noAutofit/>
          </a:bodyPr>
          <a:lstStyle/>
          <a:p>
            <a:endParaRPr/>
          </a:p>
        </p:txBody>
      </p:sp>
    </p:spTree>
    <p:extLst>
      <p:ext uri="{BB962C8B-B14F-4D97-AF65-F5344CB8AC3E}">
        <p14:creationId xmlns:p14="http://schemas.microsoft.com/office/powerpoint/2010/main" val="2261522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CC53401-6880-4F23-8ABA-4D043CFE426E}"/>
              </a:ext>
            </a:extLst>
          </p:cNvPr>
          <p:cNvSpPr>
            <a:spLocks noGrp="1"/>
          </p:cNvSpPr>
          <p:nvPr>
            <p:ph type="title"/>
          </p:nvPr>
        </p:nvSpPr>
        <p:spPr/>
        <p:txBody>
          <a:bodyPr/>
          <a:lstStyle/>
          <a:p>
            <a:r>
              <a:rPr lang="sk-SK" dirty="0"/>
              <a:t>Generátor parity príklad 74LS280</a:t>
            </a:r>
            <a:endParaRPr lang="en-US" dirty="0"/>
          </a:p>
        </p:txBody>
      </p:sp>
      <p:sp>
        <p:nvSpPr>
          <p:cNvPr id="3" name="Zástupný objekt pre text 2">
            <a:extLst>
              <a:ext uri="{FF2B5EF4-FFF2-40B4-BE49-F238E27FC236}">
                <a16:creationId xmlns:a16="http://schemas.microsoft.com/office/drawing/2014/main" id="{7897B007-4CC7-4C9E-A682-88C79EBC4BA9}"/>
              </a:ext>
            </a:extLst>
          </p:cNvPr>
          <p:cNvSpPr>
            <a:spLocks noGrp="1"/>
          </p:cNvSpPr>
          <p:nvPr>
            <p:ph type="body" idx="1"/>
          </p:nvPr>
        </p:nvSpPr>
        <p:spPr>
          <a:xfrm>
            <a:off x="1079500" y="2025650"/>
            <a:ext cx="8073365" cy="2204115"/>
          </a:xfrm>
        </p:spPr>
        <p:txBody>
          <a:bodyPr/>
          <a:lstStyle/>
          <a:p>
            <a:r>
              <a:rPr lang="sk-SK" dirty="0"/>
              <a:t>9 bitový generátor párnej aj nepárnej parity</a:t>
            </a:r>
          </a:p>
        </p:txBody>
      </p:sp>
      <p:pic>
        <p:nvPicPr>
          <p:cNvPr id="4" name="Obrázok 3">
            <a:extLst>
              <a:ext uri="{FF2B5EF4-FFF2-40B4-BE49-F238E27FC236}">
                <a16:creationId xmlns:a16="http://schemas.microsoft.com/office/drawing/2014/main" id="{4416C619-3ED2-4CB3-AB20-470C91069C3B}"/>
              </a:ext>
            </a:extLst>
          </p:cNvPr>
          <p:cNvPicPr>
            <a:picLocks noChangeAspect="1"/>
          </p:cNvPicPr>
          <p:nvPr/>
        </p:nvPicPr>
        <p:blipFill>
          <a:blip r:embed="rId2"/>
          <a:stretch>
            <a:fillRect/>
          </a:stretch>
        </p:blipFill>
        <p:spPr>
          <a:xfrm>
            <a:off x="4325268" y="2669041"/>
            <a:ext cx="6405077" cy="4237379"/>
          </a:xfrm>
          <a:prstGeom prst="rect">
            <a:avLst/>
          </a:prstGeom>
        </p:spPr>
      </p:pic>
      <p:pic>
        <p:nvPicPr>
          <p:cNvPr id="5" name="Obrázok 4">
            <a:extLst>
              <a:ext uri="{FF2B5EF4-FFF2-40B4-BE49-F238E27FC236}">
                <a16:creationId xmlns:a16="http://schemas.microsoft.com/office/drawing/2014/main" id="{9B3D0A54-F93A-49A0-9469-9E2034075797}"/>
              </a:ext>
            </a:extLst>
          </p:cNvPr>
          <p:cNvPicPr>
            <a:picLocks noChangeAspect="1"/>
          </p:cNvPicPr>
          <p:nvPr/>
        </p:nvPicPr>
        <p:blipFill>
          <a:blip r:embed="rId3"/>
          <a:stretch>
            <a:fillRect/>
          </a:stretch>
        </p:blipFill>
        <p:spPr>
          <a:xfrm>
            <a:off x="77817" y="2987719"/>
            <a:ext cx="5040674" cy="1943435"/>
          </a:xfrm>
          <a:prstGeom prst="rect">
            <a:avLst/>
          </a:prstGeom>
        </p:spPr>
      </p:pic>
    </p:spTree>
    <p:extLst>
      <p:ext uri="{BB962C8B-B14F-4D97-AF65-F5344CB8AC3E}">
        <p14:creationId xmlns:p14="http://schemas.microsoft.com/office/powerpoint/2010/main" val="18304052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C340098-7832-4E27-A9DC-2B6ED15C8E0F}"/>
              </a:ext>
            </a:extLst>
          </p:cNvPr>
          <p:cNvSpPr>
            <a:spLocks noGrp="1"/>
          </p:cNvSpPr>
          <p:nvPr>
            <p:ph type="title"/>
          </p:nvPr>
        </p:nvSpPr>
        <p:spPr/>
        <p:txBody>
          <a:bodyPr/>
          <a:lstStyle/>
          <a:p>
            <a:r>
              <a:rPr lang="sk-SK" dirty="0"/>
              <a:t>Sčítačka</a:t>
            </a:r>
            <a:endParaRPr lang="en-US" dirty="0"/>
          </a:p>
        </p:txBody>
      </p:sp>
      <p:sp>
        <p:nvSpPr>
          <p:cNvPr id="3" name="Zástupný objekt pre text 2">
            <a:extLst>
              <a:ext uri="{FF2B5EF4-FFF2-40B4-BE49-F238E27FC236}">
                <a16:creationId xmlns:a16="http://schemas.microsoft.com/office/drawing/2014/main" id="{538B887A-54E2-496C-861E-6E4DAFF73CDA}"/>
              </a:ext>
            </a:extLst>
          </p:cNvPr>
          <p:cNvSpPr>
            <a:spLocks noGrp="1"/>
          </p:cNvSpPr>
          <p:nvPr>
            <p:ph type="body" idx="1"/>
          </p:nvPr>
        </p:nvSpPr>
        <p:spPr>
          <a:xfrm>
            <a:off x="427182" y="1266811"/>
            <a:ext cx="9643918" cy="1956344"/>
          </a:xfrm>
        </p:spPr>
        <p:txBody>
          <a:bodyPr/>
          <a:lstStyle/>
          <a:p>
            <a:r>
              <a:rPr lang="sk-SK" sz="2600" dirty="0"/>
              <a:t>Kombinačný obvod realizujúci funkciu </a:t>
            </a:r>
            <a:r>
              <a:rPr lang="sk-SK" sz="2600" dirty="0" err="1"/>
              <a:t>algebraického</a:t>
            </a:r>
            <a:r>
              <a:rPr lang="sk-SK" sz="2600" dirty="0"/>
              <a:t> (numerického) sčítania dvoch čísle vyjadrených najčastejšie v binárnom kóde</a:t>
            </a:r>
          </a:p>
          <a:p>
            <a:r>
              <a:rPr lang="sk-SK" sz="2600" dirty="0"/>
              <a:t>Má dva n bitové vstupy a jeden (n</a:t>
            </a:r>
            <a:r>
              <a:rPr lang="en-US" sz="2600" dirty="0"/>
              <a:t>+</a:t>
            </a:r>
            <a:r>
              <a:rPr lang="sk-SK" sz="2600" dirty="0"/>
              <a:t>1) bitový výstup (n bitové číslo  </a:t>
            </a:r>
            <a:r>
              <a:rPr lang="en-US" sz="2600" dirty="0"/>
              <a:t>+</a:t>
            </a:r>
            <a:r>
              <a:rPr lang="sk-SK" sz="2600" dirty="0"/>
              <a:t> prenos – </a:t>
            </a:r>
            <a:r>
              <a:rPr lang="sk-SK" sz="2600" dirty="0" err="1"/>
              <a:t>carry</a:t>
            </a:r>
            <a:r>
              <a:rPr lang="sk-SK" sz="2600" dirty="0"/>
              <a:t> do vyššieho (n</a:t>
            </a:r>
            <a:r>
              <a:rPr lang="en-US" sz="2600" dirty="0"/>
              <a:t>+</a:t>
            </a:r>
            <a:r>
              <a:rPr lang="sk-SK" sz="2600" dirty="0"/>
              <a:t>1) rádu)</a:t>
            </a:r>
          </a:p>
          <a:p>
            <a:r>
              <a:rPr lang="sk-SK" sz="2600" dirty="0"/>
              <a:t>Najjednoduchší prípad: neúplná sčítačka (</a:t>
            </a:r>
            <a:r>
              <a:rPr lang="sk-SK" sz="2600" dirty="0" err="1"/>
              <a:t>half-adder</a:t>
            </a:r>
            <a:r>
              <a:rPr lang="sk-SK" sz="2600" dirty="0"/>
              <a:t>) = sčítanie dvoch jednobitových čísel:</a:t>
            </a:r>
            <a:endParaRPr lang="en-US" sz="2600" dirty="0"/>
          </a:p>
        </p:txBody>
      </p:sp>
      <p:pic>
        <p:nvPicPr>
          <p:cNvPr id="4" name="Obrázok 3">
            <a:extLst>
              <a:ext uri="{FF2B5EF4-FFF2-40B4-BE49-F238E27FC236}">
                <a16:creationId xmlns:a16="http://schemas.microsoft.com/office/drawing/2014/main" id="{3E3B2951-252B-402F-87F5-ABF4BC97A407}"/>
              </a:ext>
            </a:extLst>
          </p:cNvPr>
          <p:cNvPicPr>
            <a:picLocks noChangeAspect="1"/>
          </p:cNvPicPr>
          <p:nvPr/>
        </p:nvPicPr>
        <p:blipFill>
          <a:blip r:embed="rId2">
            <a:lum bright="-20000" contrast="40000"/>
          </a:blip>
          <a:stretch>
            <a:fillRect/>
          </a:stretch>
        </p:blipFill>
        <p:spPr>
          <a:xfrm>
            <a:off x="338951" y="3736094"/>
            <a:ext cx="5007748" cy="1794756"/>
          </a:xfrm>
          <a:prstGeom prst="rect">
            <a:avLst/>
          </a:prstGeom>
        </p:spPr>
      </p:pic>
      <p:graphicFrame>
        <p:nvGraphicFramePr>
          <p:cNvPr id="5" name="Tabuľka 5">
            <a:extLst>
              <a:ext uri="{FF2B5EF4-FFF2-40B4-BE49-F238E27FC236}">
                <a16:creationId xmlns:a16="http://schemas.microsoft.com/office/drawing/2014/main" id="{860E88C7-BEB6-46DD-B5C5-7AB2B7E2E53A}"/>
              </a:ext>
            </a:extLst>
          </p:cNvPr>
          <p:cNvGraphicFramePr>
            <a:graphicFrameLocks noGrp="1"/>
          </p:cNvGraphicFramePr>
          <p:nvPr>
            <p:extLst>
              <p:ext uri="{D42A27DB-BD31-4B8C-83A1-F6EECF244321}">
                <p14:modId xmlns:p14="http://schemas.microsoft.com/office/powerpoint/2010/main" val="2622990914"/>
              </p:ext>
            </p:extLst>
          </p:nvPr>
        </p:nvGraphicFramePr>
        <p:xfrm>
          <a:off x="5818914" y="4807494"/>
          <a:ext cx="3564468" cy="1854200"/>
        </p:xfrm>
        <a:graphic>
          <a:graphicData uri="http://schemas.openxmlformats.org/drawingml/2006/table">
            <a:tbl>
              <a:tblPr firstRow="1" bandRow="1">
                <a:tableStyleId>{5C22544A-7EE6-4342-B048-85BDC9FD1C3A}</a:tableStyleId>
              </a:tblPr>
              <a:tblGrid>
                <a:gridCol w="891117">
                  <a:extLst>
                    <a:ext uri="{9D8B030D-6E8A-4147-A177-3AD203B41FA5}">
                      <a16:colId xmlns:a16="http://schemas.microsoft.com/office/drawing/2014/main" val="2444726755"/>
                    </a:ext>
                  </a:extLst>
                </a:gridCol>
                <a:gridCol w="891117">
                  <a:extLst>
                    <a:ext uri="{9D8B030D-6E8A-4147-A177-3AD203B41FA5}">
                      <a16:colId xmlns:a16="http://schemas.microsoft.com/office/drawing/2014/main" val="591784639"/>
                    </a:ext>
                  </a:extLst>
                </a:gridCol>
                <a:gridCol w="891117">
                  <a:extLst>
                    <a:ext uri="{9D8B030D-6E8A-4147-A177-3AD203B41FA5}">
                      <a16:colId xmlns:a16="http://schemas.microsoft.com/office/drawing/2014/main" val="1107992913"/>
                    </a:ext>
                  </a:extLst>
                </a:gridCol>
                <a:gridCol w="891117">
                  <a:extLst>
                    <a:ext uri="{9D8B030D-6E8A-4147-A177-3AD203B41FA5}">
                      <a16:colId xmlns:a16="http://schemas.microsoft.com/office/drawing/2014/main" val="423959601"/>
                    </a:ext>
                  </a:extLst>
                </a:gridCol>
              </a:tblGrid>
              <a:tr h="370840">
                <a:tc>
                  <a:txBody>
                    <a:bodyPr/>
                    <a:lstStyle/>
                    <a:p>
                      <a:pPr algn="ctr"/>
                      <a:r>
                        <a:rPr lang="sk-SK" dirty="0"/>
                        <a:t>A</a:t>
                      </a:r>
                      <a:endParaRPr lang="en-US" dirty="0"/>
                    </a:p>
                  </a:txBody>
                  <a:tcPr/>
                </a:tc>
                <a:tc>
                  <a:txBody>
                    <a:bodyPr/>
                    <a:lstStyle/>
                    <a:p>
                      <a:pPr algn="ctr"/>
                      <a:r>
                        <a:rPr lang="sk-SK" dirty="0"/>
                        <a:t>B</a:t>
                      </a:r>
                      <a:endParaRPr lang="en-US" dirty="0"/>
                    </a:p>
                  </a:txBody>
                  <a:tcPr/>
                </a:tc>
                <a:tc>
                  <a:txBody>
                    <a:bodyPr/>
                    <a:lstStyle/>
                    <a:p>
                      <a:pPr algn="ctr"/>
                      <a:r>
                        <a:rPr lang="sk-SK" dirty="0" err="1"/>
                        <a:t>Sum</a:t>
                      </a:r>
                      <a:endParaRPr lang="en-US" dirty="0"/>
                    </a:p>
                  </a:txBody>
                  <a:tcPr/>
                </a:tc>
                <a:tc>
                  <a:txBody>
                    <a:bodyPr/>
                    <a:lstStyle/>
                    <a:p>
                      <a:pPr algn="ctr"/>
                      <a:r>
                        <a:rPr lang="sk-SK" dirty="0"/>
                        <a:t>Carry</a:t>
                      </a:r>
                      <a:endParaRPr lang="en-US" dirty="0"/>
                    </a:p>
                  </a:txBody>
                  <a:tcPr/>
                </a:tc>
                <a:extLst>
                  <a:ext uri="{0D108BD9-81ED-4DB2-BD59-A6C34878D82A}">
                    <a16:rowId xmlns:a16="http://schemas.microsoft.com/office/drawing/2014/main" val="3341754508"/>
                  </a:ext>
                </a:extLst>
              </a:tr>
              <a:tr h="370840">
                <a:tc>
                  <a:txBody>
                    <a:bodyPr/>
                    <a:lstStyle/>
                    <a:p>
                      <a:pPr algn="ctr"/>
                      <a:r>
                        <a:rPr lang="sk-SK" dirty="0"/>
                        <a:t>0</a:t>
                      </a:r>
                      <a:endParaRPr lang="en-US" dirty="0"/>
                    </a:p>
                  </a:txBody>
                  <a:tcPr/>
                </a:tc>
                <a:tc>
                  <a:txBody>
                    <a:bodyPr/>
                    <a:lstStyle/>
                    <a:p>
                      <a:pPr algn="ctr"/>
                      <a:r>
                        <a:rPr lang="sk-SK" dirty="0"/>
                        <a:t>0</a:t>
                      </a:r>
                      <a:endParaRPr lang="en-US" dirty="0"/>
                    </a:p>
                  </a:txBody>
                  <a:tcPr/>
                </a:tc>
                <a:tc>
                  <a:txBody>
                    <a:bodyPr/>
                    <a:lstStyle/>
                    <a:p>
                      <a:pPr algn="ctr"/>
                      <a:r>
                        <a:rPr lang="sk-SK" dirty="0"/>
                        <a:t>0</a:t>
                      </a:r>
                      <a:endParaRPr lang="en-US" dirty="0"/>
                    </a:p>
                  </a:txBody>
                  <a:tcPr/>
                </a:tc>
                <a:tc>
                  <a:txBody>
                    <a:bodyPr/>
                    <a:lstStyle/>
                    <a:p>
                      <a:pPr algn="ctr"/>
                      <a:r>
                        <a:rPr lang="sk-SK" dirty="0"/>
                        <a:t>0</a:t>
                      </a:r>
                      <a:endParaRPr lang="en-US" dirty="0"/>
                    </a:p>
                  </a:txBody>
                  <a:tcPr/>
                </a:tc>
                <a:extLst>
                  <a:ext uri="{0D108BD9-81ED-4DB2-BD59-A6C34878D82A}">
                    <a16:rowId xmlns:a16="http://schemas.microsoft.com/office/drawing/2014/main" val="408346821"/>
                  </a:ext>
                </a:extLst>
              </a:tr>
              <a:tr h="370840">
                <a:tc>
                  <a:txBody>
                    <a:bodyPr/>
                    <a:lstStyle/>
                    <a:p>
                      <a:pPr algn="ctr"/>
                      <a:r>
                        <a:rPr lang="sk-SK" dirty="0"/>
                        <a:t>1</a:t>
                      </a:r>
                      <a:endParaRPr lang="en-US" dirty="0"/>
                    </a:p>
                  </a:txBody>
                  <a:tcPr/>
                </a:tc>
                <a:tc>
                  <a:txBody>
                    <a:bodyPr/>
                    <a:lstStyle/>
                    <a:p>
                      <a:pPr algn="ctr"/>
                      <a:r>
                        <a:rPr lang="sk-SK" dirty="0"/>
                        <a:t>0</a:t>
                      </a:r>
                      <a:endParaRPr lang="en-US" dirty="0"/>
                    </a:p>
                  </a:txBody>
                  <a:tcPr/>
                </a:tc>
                <a:tc>
                  <a:txBody>
                    <a:bodyPr/>
                    <a:lstStyle/>
                    <a:p>
                      <a:pPr algn="ctr"/>
                      <a:r>
                        <a:rPr lang="sk-SK" dirty="0"/>
                        <a:t>1</a:t>
                      </a:r>
                      <a:endParaRPr lang="en-US" dirty="0"/>
                    </a:p>
                  </a:txBody>
                  <a:tcPr/>
                </a:tc>
                <a:tc>
                  <a:txBody>
                    <a:bodyPr/>
                    <a:lstStyle/>
                    <a:p>
                      <a:pPr algn="ctr"/>
                      <a:r>
                        <a:rPr lang="sk-SK" dirty="0"/>
                        <a:t>0</a:t>
                      </a:r>
                      <a:endParaRPr lang="en-US" dirty="0"/>
                    </a:p>
                  </a:txBody>
                  <a:tcPr/>
                </a:tc>
                <a:extLst>
                  <a:ext uri="{0D108BD9-81ED-4DB2-BD59-A6C34878D82A}">
                    <a16:rowId xmlns:a16="http://schemas.microsoft.com/office/drawing/2014/main" val="2851121638"/>
                  </a:ext>
                </a:extLst>
              </a:tr>
              <a:tr h="370840">
                <a:tc>
                  <a:txBody>
                    <a:bodyPr/>
                    <a:lstStyle/>
                    <a:p>
                      <a:pPr algn="ctr"/>
                      <a:r>
                        <a:rPr lang="sk-SK" dirty="0"/>
                        <a:t>0</a:t>
                      </a:r>
                      <a:endParaRPr lang="en-US" dirty="0"/>
                    </a:p>
                  </a:txBody>
                  <a:tcPr/>
                </a:tc>
                <a:tc>
                  <a:txBody>
                    <a:bodyPr/>
                    <a:lstStyle/>
                    <a:p>
                      <a:pPr algn="ctr"/>
                      <a:r>
                        <a:rPr lang="sk-SK" dirty="0"/>
                        <a:t>1</a:t>
                      </a:r>
                      <a:endParaRPr lang="en-US" dirty="0"/>
                    </a:p>
                  </a:txBody>
                  <a:tcPr/>
                </a:tc>
                <a:tc>
                  <a:txBody>
                    <a:bodyPr/>
                    <a:lstStyle/>
                    <a:p>
                      <a:pPr algn="ctr"/>
                      <a:r>
                        <a:rPr lang="sk-SK" dirty="0"/>
                        <a:t>1</a:t>
                      </a:r>
                      <a:endParaRPr lang="en-US" dirty="0"/>
                    </a:p>
                  </a:txBody>
                  <a:tcPr/>
                </a:tc>
                <a:tc>
                  <a:txBody>
                    <a:bodyPr/>
                    <a:lstStyle/>
                    <a:p>
                      <a:pPr algn="ctr"/>
                      <a:r>
                        <a:rPr lang="sk-SK" dirty="0"/>
                        <a:t>0</a:t>
                      </a:r>
                      <a:endParaRPr lang="en-US" dirty="0"/>
                    </a:p>
                  </a:txBody>
                  <a:tcPr/>
                </a:tc>
                <a:extLst>
                  <a:ext uri="{0D108BD9-81ED-4DB2-BD59-A6C34878D82A}">
                    <a16:rowId xmlns:a16="http://schemas.microsoft.com/office/drawing/2014/main" val="239856039"/>
                  </a:ext>
                </a:extLst>
              </a:tr>
              <a:tr h="370840">
                <a:tc>
                  <a:txBody>
                    <a:bodyPr/>
                    <a:lstStyle/>
                    <a:p>
                      <a:pPr algn="ctr"/>
                      <a:r>
                        <a:rPr lang="sk-SK" dirty="0"/>
                        <a:t>1</a:t>
                      </a:r>
                      <a:endParaRPr lang="en-US" dirty="0"/>
                    </a:p>
                  </a:txBody>
                  <a:tcPr/>
                </a:tc>
                <a:tc>
                  <a:txBody>
                    <a:bodyPr/>
                    <a:lstStyle/>
                    <a:p>
                      <a:pPr algn="ctr"/>
                      <a:r>
                        <a:rPr lang="sk-SK" dirty="0"/>
                        <a:t>1</a:t>
                      </a:r>
                      <a:endParaRPr lang="en-US" dirty="0"/>
                    </a:p>
                  </a:txBody>
                  <a:tcPr/>
                </a:tc>
                <a:tc>
                  <a:txBody>
                    <a:bodyPr/>
                    <a:lstStyle/>
                    <a:p>
                      <a:pPr algn="ctr"/>
                      <a:r>
                        <a:rPr lang="sk-SK" dirty="0"/>
                        <a:t>0</a:t>
                      </a:r>
                      <a:endParaRPr lang="en-US" dirty="0"/>
                    </a:p>
                  </a:txBody>
                  <a:tcPr/>
                </a:tc>
                <a:tc>
                  <a:txBody>
                    <a:bodyPr/>
                    <a:lstStyle/>
                    <a:p>
                      <a:pPr algn="ctr"/>
                      <a:r>
                        <a:rPr lang="sk-SK" dirty="0"/>
                        <a:t>1</a:t>
                      </a:r>
                      <a:endParaRPr lang="en-US" dirty="0"/>
                    </a:p>
                  </a:txBody>
                  <a:tcPr/>
                </a:tc>
                <a:extLst>
                  <a:ext uri="{0D108BD9-81ED-4DB2-BD59-A6C34878D82A}">
                    <a16:rowId xmlns:a16="http://schemas.microsoft.com/office/drawing/2014/main" val="785732496"/>
                  </a:ext>
                </a:extLst>
              </a:tr>
            </a:tbl>
          </a:graphicData>
        </a:graphic>
      </p:graphicFrame>
      <p:pic>
        <p:nvPicPr>
          <p:cNvPr id="7" name="Obrázok 6">
            <a:extLst>
              <a:ext uri="{FF2B5EF4-FFF2-40B4-BE49-F238E27FC236}">
                <a16:creationId xmlns:a16="http://schemas.microsoft.com/office/drawing/2014/main" id="{B5D926B4-40B4-4382-AB4A-603FEA56B32B}"/>
              </a:ext>
            </a:extLst>
          </p:cNvPr>
          <p:cNvPicPr>
            <a:picLocks noChangeAspect="1"/>
          </p:cNvPicPr>
          <p:nvPr/>
        </p:nvPicPr>
        <p:blipFill>
          <a:blip r:embed="rId3"/>
          <a:stretch>
            <a:fillRect/>
          </a:stretch>
        </p:blipFill>
        <p:spPr>
          <a:xfrm>
            <a:off x="774700" y="5530850"/>
            <a:ext cx="4334295" cy="1794756"/>
          </a:xfrm>
          <a:prstGeom prst="rect">
            <a:avLst/>
          </a:prstGeom>
        </p:spPr>
      </p:pic>
    </p:spTree>
    <p:extLst>
      <p:ext uri="{BB962C8B-B14F-4D97-AF65-F5344CB8AC3E}">
        <p14:creationId xmlns:p14="http://schemas.microsoft.com/office/powerpoint/2010/main" val="3303553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CEE0F6B-4888-4C3D-B0BC-0BA8FB4EFCDB}"/>
              </a:ext>
            </a:extLst>
          </p:cNvPr>
          <p:cNvSpPr>
            <a:spLocks noGrp="1"/>
          </p:cNvSpPr>
          <p:nvPr>
            <p:ph type="title"/>
          </p:nvPr>
        </p:nvSpPr>
        <p:spPr/>
        <p:txBody>
          <a:bodyPr/>
          <a:lstStyle/>
          <a:p>
            <a:r>
              <a:rPr lang="sk-SK" dirty="0"/>
              <a:t>Úplná sčítačka</a:t>
            </a:r>
            <a:endParaRPr lang="en-US" dirty="0"/>
          </a:p>
        </p:txBody>
      </p:sp>
      <p:sp>
        <p:nvSpPr>
          <p:cNvPr id="3" name="Zástupný objekt pre text 2">
            <a:extLst>
              <a:ext uri="{FF2B5EF4-FFF2-40B4-BE49-F238E27FC236}">
                <a16:creationId xmlns:a16="http://schemas.microsoft.com/office/drawing/2014/main" id="{C5C976D3-A22D-461C-9FE7-5A6341EC7554}"/>
              </a:ext>
            </a:extLst>
          </p:cNvPr>
          <p:cNvSpPr>
            <a:spLocks noGrp="1"/>
          </p:cNvSpPr>
          <p:nvPr>
            <p:ph type="body" idx="1"/>
          </p:nvPr>
        </p:nvSpPr>
        <p:spPr>
          <a:xfrm>
            <a:off x="698500" y="1821906"/>
            <a:ext cx="5791200" cy="2204115"/>
          </a:xfrm>
        </p:spPr>
        <p:txBody>
          <a:bodyPr/>
          <a:lstStyle/>
          <a:p>
            <a:r>
              <a:rPr lang="sk-SK" dirty="0"/>
              <a:t>Úplná sčítačka obsahuje aj vstup pre prenos zo sčítania nižšieho rádu viacbitových čísel</a:t>
            </a:r>
          </a:p>
          <a:p>
            <a:r>
              <a:rPr lang="sk-SK" dirty="0"/>
              <a:t>Úplné jednobitové sčítačky je možné skombinovať (zapojiť) pre vytvorenie viacbitovej sčítačky</a:t>
            </a:r>
            <a:endParaRPr lang="en-US" dirty="0"/>
          </a:p>
        </p:txBody>
      </p:sp>
      <p:sp>
        <p:nvSpPr>
          <p:cNvPr id="4" name="object 3">
            <a:extLst>
              <a:ext uri="{FF2B5EF4-FFF2-40B4-BE49-F238E27FC236}">
                <a16:creationId xmlns:a16="http://schemas.microsoft.com/office/drawing/2014/main" id="{B3A25AC5-91AA-41FD-913E-48A318E1E4E2}"/>
              </a:ext>
            </a:extLst>
          </p:cNvPr>
          <p:cNvSpPr/>
          <p:nvPr/>
        </p:nvSpPr>
        <p:spPr>
          <a:xfrm>
            <a:off x="165101" y="4540250"/>
            <a:ext cx="5943600" cy="2807208"/>
          </a:xfrm>
          <a:prstGeom prst="rect">
            <a:avLst/>
          </a:prstGeom>
          <a:blipFill>
            <a:blip r:embed="rId2" cstate="print"/>
            <a:stretch>
              <a:fillRect/>
            </a:stretch>
          </a:blipFill>
        </p:spPr>
        <p:txBody>
          <a:bodyPr wrap="square" lIns="0" tIns="0" rIns="0" bIns="0" rtlCol="0">
            <a:noAutofit/>
          </a:bodyPr>
          <a:lstStyle/>
          <a:p>
            <a:endParaRPr/>
          </a:p>
        </p:txBody>
      </p:sp>
      <p:sp>
        <p:nvSpPr>
          <p:cNvPr id="5" name="object 3">
            <a:extLst>
              <a:ext uri="{FF2B5EF4-FFF2-40B4-BE49-F238E27FC236}">
                <a16:creationId xmlns:a16="http://schemas.microsoft.com/office/drawing/2014/main" id="{2820241C-1565-423E-B145-C4ECD146976D}"/>
              </a:ext>
            </a:extLst>
          </p:cNvPr>
          <p:cNvSpPr/>
          <p:nvPr/>
        </p:nvSpPr>
        <p:spPr>
          <a:xfrm>
            <a:off x="6413501" y="1035050"/>
            <a:ext cx="4114800" cy="6312408"/>
          </a:xfrm>
          <a:prstGeom prst="rect">
            <a:avLst/>
          </a:prstGeom>
          <a:blipFill>
            <a:blip r:embed="rId3" cstate="print"/>
            <a:stretch>
              <a:fillRect/>
            </a:stretch>
          </a:blipFill>
        </p:spPr>
        <p:txBody>
          <a:bodyPr wrap="square" lIns="0" tIns="0" rIns="0" bIns="0" rtlCol="0">
            <a:noAutofit/>
          </a:bodyPr>
          <a:lstStyle/>
          <a:p>
            <a:endParaRPr/>
          </a:p>
        </p:txBody>
      </p:sp>
    </p:spTree>
    <p:extLst>
      <p:ext uri="{BB962C8B-B14F-4D97-AF65-F5344CB8AC3E}">
        <p14:creationId xmlns:p14="http://schemas.microsoft.com/office/powerpoint/2010/main" val="1314227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E693CD-799A-47E3-9D12-845A6DBC8B18}"/>
              </a:ext>
            </a:extLst>
          </p:cNvPr>
          <p:cNvSpPr>
            <a:spLocks noGrp="1"/>
          </p:cNvSpPr>
          <p:nvPr>
            <p:ph type="title"/>
          </p:nvPr>
        </p:nvSpPr>
        <p:spPr>
          <a:xfrm>
            <a:off x="1310017" y="716787"/>
            <a:ext cx="8073365" cy="927863"/>
          </a:xfrm>
        </p:spPr>
        <p:txBody>
          <a:bodyPr/>
          <a:lstStyle/>
          <a:p>
            <a:r>
              <a:rPr lang="sk-SK" dirty="0"/>
              <a:t>Sčítačka príklad 74LS283</a:t>
            </a:r>
            <a:endParaRPr lang="en-US" dirty="0"/>
          </a:p>
        </p:txBody>
      </p:sp>
      <p:sp>
        <p:nvSpPr>
          <p:cNvPr id="3" name="Zástupný objekt pre text 2">
            <a:extLst>
              <a:ext uri="{FF2B5EF4-FFF2-40B4-BE49-F238E27FC236}">
                <a16:creationId xmlns:a16="http://schemas.microsoft.com/office/drawing/2014/main" id="{B3914257-5364-4F60-BB0C-AD04F91782B2}"/>
              </a:ext>
            </a:extLst>
          </p:cNvPr>
          <p:cNvSpPr>
            <a:spLocks noGrp="1"/>
          </p:cNvSpPr>
          <p:nvPr>
            <p:ph type="body" idx="1"/>
          </p:nvPr>
        </p:nvSpPr>
        <p:spPr>
          <a:xfrm>
            <a:off x="165100" y="1492251"/>
            <a:ext cx="10439400" cy="990600"/>
          </a:xfrm>
        </p:spPr>
        <p:txBody>
          <a:bodyPr/>
          <a:lstStyle/>
          <a:p>
            <a:r>
              <a:rPr lang="sk-SK" sz="2400" dirty="0"/>
              <a:t>Úplná sčítačka dvoch binárnych 4 bitových čísel</a:t>
            </a:r>
          </a:p>
          <a:p>
            <a:pPr marL="0" indent="0">
              <a:buNone/>
            </a:pPr>
            <a:r>
              <a:rPr lang="pt-BR" sz="2400" dirty="0"/>
              <a:t>C0 + (A1 + B1) + 2(A2 + B2) + 4(A3 + B3) + 8(A4 + B4) = R1 + 2 R2</a:t>
            </a:r>
            <a:r>
              <a:rPr lang="sk-SK" sz="2400" dirty="0"/>
              <a:t> </a:t>
            </a:r>
            <a:r>
              <a:rPr lang="pt-BR" sz="2400" dirty="0"/>
              <a:t>+ 4 R3 + 8 R4 + 16C4</a:t>
            </a:r>
            <a:endParaRPr lang="en-US" sz="2000" dirty="0"/>
          </a:p>
        </p:txBody>
      </p:sp>
      <p:pic>
        <p:nvPicPr>
          <p:cNvPr id="4" name="Obrázok 3">
            <a:extLst>
              <a:ext uri="{FF2B5EF4-FFF2-40B4-BE49-F238E27FC236}">
                <a16:creationId xmlns:a16="http://schemas.microsoft.com/office/drawing/2014/main" id="{3A3B50E1-6A23-40DA-B81C-7C224F592D12}"/>
              </a:ext>
            </a:extLst>
          </p:cNvPr>
          <p:cNvPicPr>
            <a:picLocks noChangeAspect="1"/>
          </p:cNvPicPr>
          <p:nvPr/>
        </p:nvPicPr>
        <p:blipFill>
          <a:blip r:embed="rId2"/>
          <a:stretch>
            <a:fillRect/>
          </a:stretch>
        </p:blipFill>
        <p:spPr>
          <a:xfrm>
            <a:off x="149807" y="3749743"/>
            <a:ext cx="3430647" cy="2874400"/>
          </a:xfrm>
          <a:prstGeom prst="rect">
            <a:avLst/>
          </a:prstGeom>
        </p:spPr>
      </p:pic>
      <p:pic>
        <p:nvPicPr>
          <p:cNvPr id="5" name="Obrázok 4">
            <a:extLst>
              <a:ext uri="{FF2B5EF4-FFF2-40B4-BE49-F238E27FC236}">
                <a16:creationId xmlns:a16="http://schemas.microsoft.com/office/drawing/2014/main" id="{E55D9684-9623-48AA-B137-604F672DC664}"/>
              </a:ext>
            </a:extLst>
          </p:cNvPr>
          <p:cNvPicPr>
            <a:picLocks noChangeAspect="1"/>
          </p:cNvPicPr>
          <p:nvPr/>
        </p:nvPicPr>
        <p:blipFill>
          <a:blip r:embed="rId3"/>
          <a:stretch>
            <a:fillRect/>
          </a:stretch>
        </p:blipFill>
        <p:spPr>
          <a:xfrm>
            <a:off x="3640446" y="2417547"/>
            <a:ext cx="6965405" cy="5074736"/>
          </a:xfrm>
          <a:prstGeom prst="rect">
            <a:avLst/>
          </a:prstGeom>
        </p:spPr>
      </p:pic>
    </p:spTree>
    <p:extLst>
      <p:ext uri="{BB962C8B-B14F-4D97-AF65-F5344CB8AC3E}">
        <p14:creationId xmlns:p14="http://schemas.microsoft.com/office/powerpoint/2010/main" val="3458693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27100" y="716787"/>
            <a:ext cx="9448799" cy="2239102"/>
          </a:xfrm>
          <a:prstGeom prst="rect">
            <a:avLst/>
          </a:prstGeom>
        </p:spPr>
        <p:txBody>
          <a:bodyPr vert="horz" wrap="square" lIns="0" tIns="0" rIns="0" bIns="0" rtlCol="0">
            <a:noAutofit/>
          </a:bodyPr>
          <a:lstStyle/>
          <a:p>
            <a:pPr algn="ctr">
              <a:lnSpc>
                <a:spcPts val="5235"/>
              </a:lnSpc>
            </a:pPr>
            <a:r>
              <a:rPr lang="sk-SK" dirty="0">
                <a:latin typeface="Arial"/>
                <a:cs typeface="Arial"/>
              </a:rPr>
              <a:t>Syntéza kombinačných obvodov</a:t>
            </a:r>
          </a:p>
        </p:txBody>
      </p:sp>
      <p:sp>
        <p:nvSpPr>
          <p:cNvPr id="3" name="object 3"/>
          <p:cNvSpPr txBox="1"/>
          <p:nvPr/>
        </p:nvSpPr>
        <p:spPr>
          <a:xfrm>
            <a:off x="774700" y="1877059"/>
            <a:ext cx="9372600" cy="4105910"/>
          </a:xfrm>
          <a:prstGeom prst="rect">
            <a:avLst/>
          </a:prstGeom>
        </p:spPr>
        <p:txBody>
          <a:bodyPr vert="horz" wrap="square" lIns="0" tIns="0" rIns="0" bIns="0" rtlCol="0">
            <a:noAutofit/>
          </a:bodyPr>
          <a:lstStyle/>
          <a:p>
            <a:pPr marL="546100" marR="108585" indent="-533400">
              <a:lnSpc>
                <a:spcPct val="100000"/>
              </a:lnSpc>
              <a:buFont typeface="Arial"/>
              <a:buAutoNum type="arabicPeriod"/>
              <a:tabLst>
                <a:tab pos="545465" algn="l"/>
              </a:tabLst>
            </a:pPr>
            <a:r>
              <a:rPr sz="2800" spc="-15" dirty="0">
                <a:latin typeface="Arial"/>
                <a:cs typeface="Arial"/>
              </a:rPr>
              <a:t>pod</a:t>
            </a:r>
            <a:r>
              <a:rPr sz="2800" spc="-10" dirty="0">
                <a:latin typeface="Arial"/>
                <a:cs typeface="Arial"/>
              </a:rPr>
              <a:t>ľ</a:t>
            </a:r>
            <a:r>
              <a:rPr sz="2800" spc="-20" dirty="0">
                <a:latin typeface="Arial"/>
                <a:cs typeface="Arial"/>
              </a:rPr>
              <a:t>a</a:t>
            </a:r>
            <a:r>
              <a:rPr sz="2800" spc="-5" dirty="0">
                <a:latin typeface="Arial"/>
                <a:cs typeface="Arial"/>
              </a:rPr>
              <a:t> </a:t>
            </a:r>
            <a:r>
              <a:rPr sz="2800" spc="-10" dirty="0">
                <a:latin typeface="Arial"/>
                <a:cs typeface="Arial"/>
              </a:rPr>
              <a:t>z</a:t>
            </a:r>
            <a:r>
              <a:rPr sz="2800" spc="-15" dirty="0">
                <a:latin typeface="Arial"/>
                <a:cs typeface="Arial"/>
              </a:rPr>
              <a:t>adane</a:t>
            </a:r>
            <a:r>
              <a:rPr sz="2800" spc="-10" dirty="0">
                <a:latin typeface="Arial"/>
                <a:cs typeface="Arial"/>
              </a:rPr>
              <a:t>j</a:t>
            </a:r>
            <a:r>
              <a:rPr sz="2800" spc="15" dirty="0">
                <a:latin typeface="Arial"/>
                <a:cs typeface="Arial"/>
              </a:rPr>
              <a:t> </a:t>
            </a:r>
            <a:r>
              <a:rPr sz="2800" spc="-10" dirty="0">
                <a:latin typeface="Arial"/>
                <a:cs typeface="Arial"/>
              </a:rPr>
              <a:t>či</a:t>
            </a:r>
            <a:r>
              <a:rPr sz="2800" spc="-15" dirty="0">
                <a:latin typeface="Arial"/>
                <a:cs typeface="Arial"/>
              </a:rPr>
              <a:t>nno</a:t>
            </a:r>
            <a:r>
              <a:rPr sz="2800" spc="-10" dirty="0">
                <a:latin typeface="Arial"/>
                <a:cs typeface="Arial"/>
              </a:rPr>
              <a:t>sti </a:t>
            </a:r>
            <a:r>
              <a:rPr sz="2800" spc="-15" dirty="0">
                <a:latin typeface="Arial"/>
                <a:cs typeface="Arial"/>
              </a:rPr>
              <a:t>de</a:t>
            </a:r>
            <a:r>
              <a:rPr sz="2800" spc="-10" dirty="0">
                <a:latin typeface="Arial"/>
                <a:cs typeface="Arial"/>
              </a:rPr>
              <a:t>fi</a:t>
            </a:r>
            <a:r>
              <a:rPr sz="2800" spc="-15" dirty="0">
                <a:latin typeface="Arial"/>
                <a:cs typeface="Arial"/>
              </a:rPr>
              <a:t>nu</a:t>
            </a:r>
            <a:r>
              <a:rPr sz="2800" spc="-10" dirty="0">
                <a:latin typeface="Arial"/>
                <a:cs typeface="Arial"/>
              </a:rPr>
              <a:t>j</a:t>
            </a:r>
            <a:r>
              <a:rPr sz="2800" spc="-15" dirty="0">
                <a:latin typeface="Arial"/>
                <a:cs typeface="Arial"/>
              </a:rPr>
              <a:t>e</a:t>
            </a:r>
            <a:r>
              <a:rPr sz="2800" spc="-30" dirty="0">
                <a:latin typeface="Arial"/>
                <a:cs typeface="Arial"/>
              </a:rPr>
              <a:t>m</a:t>
            </a:r>
            <a:r>
              <a:rPr sz="2800" spc="-20" dirty="0">
                <a:latin typeface="Arial"/>
                <a:cs typeface="Arial"/>
              </a:rPr>
              <a:t>e</a:t>
            </a:r>
            <a:r>
              <a:rPr sz="2800" spc="15" dirty="0">
                <a:latin typeface="Arial"/>
                <a:cs typeface="Arial"/>
              </a:rPr>
              <a:t> </a:t>
            </a:r>
            <a:r>
              <a:rPr sz="2800" spc="-10" dirty="0">
                <a:latin typeface="Arial"/>
                <a:cs typeface="Arial"/>
              </a:rPr>
              <a:t>vst</a:t>
            </a:r>
            <a:r>
              <a:rPr sz="2800" spc="-15" dirty="0">
                <a:latin typeface="Arial"/>
                <a:cs typeface="Arial"/>
              </a:rPr>
              <a:t>upn</a:t>
            </a:r>
            <a:r>
              <a:rPr sz="2800" spc="-20" dirty="0">
                <a:latin typeface="Arial"/>
                <a:cs typeface="Arial"/>
              </a:rPr>
              <a:t>é</a:t>
            </a:r>
            <a:r>
              <a:rPr sz="2800" spc="-10" dirty="0">
                <a:latin typeface="Arial"/>
                <a:cs typeface="Arial"/>
              </a:rPr>
              <a:t> </a:t>
            </a:r>
            <a:r>
              <a:rPr sz="2800" spc="-15" dirty="0">
                <a:latin typeface="Arial"/>
                <a:cs typeface="Arial"/>
              </a:rPr>
              <a:t>p</a:t>
            </a:r>
            <a:r>
              <a:rPr sz="2800" spc="-5" dirty="0">
                <a:latin typeface="Arial"/>
                <a:cs typeface="Arial"/>
              </a:rPr>
              <a:t>r</a:t>
            </a:r>
            <a:r>
              <a:rPr sz="2800" spc="-15" dirty="0">
                <a:latin typeface="Arial"/>
                <a:cs typeface="Arial"/>
              </a:rPr>
              <a:t>e</a:t>
            </a:r>
            <a:r>
              <a:rPr sz="2800" spc="-30" dirty="0">
                <a:latin typeface="Arial"/>
                <a:cs typeface="Arial"/>
              </a:rPr>
              <a:t>m</a:t>
            </a:r>
            <a:r>
              <a:rPr sz="2800" spc="-15" dirty="0">
                <a:latin typeface="Arial"/>
                <a:cs typeface="Arial"/>
              </a:rPr>
              <a:t>enn</a:t>
            </a:r>
            <a:r>
              <a:rPr sz="2800" spc="-20" dirty="0">
                <a:latin typeface="Arial"/>
                <a:cs typeface="Arial"/>
              </a:rPr>
              <a:t>é</a:t>
            </a:r>
            <a:r>
              <a:rPr sz="2800" spc="15" dirty="0">
                <a:latin typeface="Arial"/>
                <a:cs typeface="Arial"/>
              </a:rPr>
              <a:t> </a:t>
            </a:r>
            <a:r>
              <a:rPr sz="2800" spc="-20" dirty="0">
                <a:latin typeface="Arial"/>
                <a:cs typeface="Arial"/>
              </a:rPr>
              <a:t>a</a:t>
            </a:r>
            <a:r>
              <a:rPr sz="2800" spc="5" dirty="0">
                <a:latin typeface="Arial"/>
                <a:cs typeface="Arial"/>
              </a:rPr>
              <a:t> </a:t>
            </a:r>
            <a:r>
              <a:rPr sz="2800" spc="-10" dirty="0">
                <a:latin typeface="Arial"/>
                <a:cs typeface="Arial"/>
              </a:rPr>
              <a:t>výst</a:t>
            </a:r>
            <a:r>
              <a:rPr sz="2800" spc="-15" dirty="0">
                <a:latin typeface="Arial"/>
                <a:cs typeface="Arial"/>
              </a:rPr>
              <a:t>upn</a:t>
            </a:r>
            <a:r>
              <a:rPr sz="2800" spc="-20" dirty="0">
                <a:latin typeface="Arial"/>
                <a:cs typeface="Arial"/>
              </a:rPr>
              <a:t>é</a:t>
            </a:r>
            <a:r>
              <a:rPr sz="2800" spc="-5" dirty="0">
                <a:latin typeface="Arial"/>
                <a:cs typeface="Arial"/>
              </a:rPr>
              <a:t> </a:t>
            </a:r>
            <a:r>
              <a:rPr sz="2800" spc="-10" dirty="0">
                <a:latin typeface="Arial"/>
                <a:cs typeface="Arial"/>
              </a:rPr>
              <a:t>f</a:t>
            </a:r>
            <a:r>
              <a:rPr sz="2800" spc="-15" dirty="0">
                <a:latin typeface="Arial"/>
                <a:cs typeface="Arial"/>
              </a:rPr>
              <a:t>un</a:t>
            </a:r>
            <a:r>
              <a:rPr sz="2800" spc="-10" dirty="0">
                <a:latin typeface="Arial"/>
                <a:cs typeface="Arial"/>
              </a:rPr>
              <a:t>kci</a:t>
            </a:r>
            <a:r>
              <a:rPr sz="2800" spc="-15" dirty="0">
                <a:latin typeface="Arial"/>
                <a:cs typeface="Arial"/>
              </a:rPr>
              <a:t>e</a:t>
            </a:r>
            <a:r>
              <a:rPr sz="2800" spc="-10" dirty="0">
                <a:latin typeface="Arial"/>
                <a:cs typeface="Arial"/>
              </a:rPr>
              <a:t>,</a:t>
            </a:r>
            <a:endParaRPr sz="2800" dirty="0">
              <a:latin typeface="Arial"/>
              <a:cs typeface="Arial"/>
            </a:endParaRPr>
          </a:p>
          <a:p>
            <a:pPr>
              <a:lnSpc>
                <a:spcPts val="650"/>
              </a:lnSpc>
              <a:spcBef>
                <a:spcPts val="22"/>
              </a:spcBef>
              <a:buFont typeface="Arial"/>
              <a:buAutoNum type="arabicPeriod"/>
            </a:pPr>
            <a:endParaRPr sz="650" dirty="0"/>
          </a:p>
          <a:p>
            <a:pPr marL="546100" marR="195580" indent="-533400">
              <a:lnSpc>
                <a:spcPct val="100000"/>
              </a:lnSpc>
              <a:buFont typeface="Arial"/>
              <a:buAutoNum type="arabicPeriod"/>
              <a:tabLst>
                <a:tab pos="545465" algn="l"/>
              </a:tabLst>
            </a:pPr>
            <a:r>
              <a:rPr lang="sk-SK" sz="2800" spc="-10" dirty="0">
                <a:latin typeface="Arial"/>
                <a:cs typeface="Arial"/>
              </a:rPr>
              <a:t>z</a:t>
            </a:r>
            <a:r>
              <a:rPr lang="sk-SK" sz="2800" spc="-15" dirty="0">
                <a:latin typeface="Arial"/>
                <a:cs typeface="Arial"/>
              </a:rPr>
              <a:t>ap</a:t>
            </a:r>
            <a:r>
              <a:rPr lang="sk-SK" sz="2800" spc="-10" dirty="0">
                <a:latin typeface="Arial"/>
                <a:cs typeface="Arial"/>
              </a:rPr>
              <a:t>íš</a:t>
            </a:r>
            <a:r>
              <a:rPr lang="sk-SK" sz="2800" spc="-15" dirty="0">
                <a:latin typeface="Arial"/>
                <a:cs typeface="Arial"/>
              </a:rPr>
              <a:t>e</a:t>
            </a:r>
            <a:r>
              <a:rPr lang="sk-SK" sz="2800" spc="-30" dirty="0">
                <a:latin typeface="Arial"/>
                <a:cs typeface="Arial"/>
              </a:rPr>
              <a:t>m</a:t>
            </a:r>
            <a:r>
              <a:rPr lang="sk-SK" sz="2800" spc="-20" dirty="0">
                <a:latin typeface="Arial"/>
                <a:cs typeface="Arial"/>
              </a:rPr>
              <a:t>e</a:t>
            </a:r>
            <a:r>
              <a:rPr lang="sk-SK" sz="2800" spc="-5" dirty="0">
                <a:latin typeface="Arial"/>
                <a:cs typeface="Arial"/>
              </a:rPr>
              <a:t> </a:t>
            </a:r>
            <a:r>
              <a:rPr lang="sk-SK" sz="2800" spc="-10" dirty="0">
                <a:latin typeface="Arial"/>
                <a:cs typeface="Arial"/>
              </a:rPr>
              <a:t>f</a:t>
            </a:r>
            <a:r>
              <a:rPr lang="sk-SK" sz="2800" spc="-15" dirty="0">
                <a:latin typeface="Arial"/>
                <a:cs typeface="Arial"/>
              </a:rPr>
              <a:t>un</a:t>
            </a:r>
            <a:r>
              <a:rPr lang="sk-SK" sz="2800" spc="-10" dirty="0">
                <a:latin typeface="Arial"/>
                <a:cs typeface="Arial"/>
              </a:rPr>
              <a:t>kc</a:t>
            </a:r>
            <a:r>
              <a:rPr lang="sk-SK" sz="2800" spc="-15" dirty="0">
                <a:latin typeface="Arial"/>
                <a:cs typeface="Arial"/>
              </a:rPr>
              <a:t>iu</a:t>
            </a:r>
            <a:r>
              <a:rPr lang="sk-SK" sz="2800" spc="-5" dirty="0">
                <a:latin typeface="Arial"/>
                <a:cs typeface="Arial"/>
              </a:rPr>
              <a:t> </a:t>
            </a:r>
            <a:r>
              <a:rPr lang="sk-SK" sz="2800" spc="-15" dirty="0">
                <a:latin typeface="Arial"/>
                <a:cs typeface="Arial"/>
              </a:rPr>
              <a:t>ob</a:t>
            </a:r>
            <a:r>
              <a:rPr lang="sk-SK" sz="2800" spc="-10" dirty="0">
                <a:latin typeface="Arial"/>
                <a:cs typeface="Arial"/>
              </a:rPr>
              <a:t>v</a:t>
            </a:r>
            <a:r>
              <a:rPr lang="sk-SK" sz="2800" spc="-15" dirty="0">
                <a:latin typeface="Arial"/>
                <a:cs typeface="Arial"/>
              </a:rPr>
              <a:t>od</a:t>
            </a:r>
            <a:r>
              <a:rPr lang="sk-SK" sz="2800" spc="-20" dirty="0">
                <a:latin typeface="Arial"/>
                <a:cs typeface="Arial"/>
              </a:rPr>
              <a:t>u</a:t>
            </a:r>
            <a:r>
              <a:rPr lang="sk-SK" sz="2800" spc="15" dirty="0">
                <a:latin typeface="Arial"/>
                <a:cs typeface="Arial"/>
              </a:rPr>
              <a:t> </a:t>
            </a:r>
            <a:r>
              <a:rPr lang="sk-SK" sz="2800" spc="-10" dirty="0">
                <a:latin typeface="Arial"/>
                <a:cs typeface="Arial"/>
              </a:rPr>
              <a:t>s</a:t>
            </a:r>
            <a:r>
              <a:rPr lang="sk-SK" sz="2800" spc="-15" dirty="0">
                <a:latin typeface="Arial"/>
                <a:cs typeface="Arial"/>
              </a:rPr>
              <a:t>pô</a:t>
            </a:r>
            <a:r>
              <a:rPr lang="sk-SK" sz="2800" spc="-10" dirty="0">
                <a:latin typeface="Arial"/>
                <a:cs typeface="Arial"/>
              </a:rPr>
              <a:t>s</a:t>
            </a:r>
            <a:r>
              <a:rPr lang="sk-SK" sz="2800" spc="-15" dirty="0">
                <a:latin typeface="Arial"/>
                <a:cs typeface="Arial"/>
              </a:rPr>
              <a:t>ob</a:t>
            </a:r>
            <a:r>
              <a:rPr lang="sk-SK" sz="2800" spc="-30" dirty="0">
                <a:latin typeface="Arial"/>
                <a:cs typeface="Arial"/>
              </a:rPr>
              <a:t>m</a:t>
            </a:r>
            <a:r>
              <a:rPr lang="sk-SK" sz="2800" spc="-10" dirty="0">
                <a:latin typeface="Arial"/>
                <a:cs typeface="Arial"/>
              </a:rPr>
              <a:t>i, kt</a:t>
            </a:r>
            <a:r>
              <a:rPr lang="sk-SK" sz="2800" spc="-15" dirty="0">
                <a:latin typeface="Arial"/>
                <a:cs typeface="Arial"/>
              </a:rPr>
              <a:t>o</a:t>
            </a:r>
            <a:r>
              <a:rPr lang="sk-SK" sz="2800" spc="-5" dirty="0">
                <a:latin typeface="Arial"/>
                <a:cs typeface="Arial"/>
              </a:rPr>
              <a:t>r</a:t>
            </a:r>
            <a:r>
              <a:rPr lang="sk-SK" sz="2800" spc="-20" dirty="0">
                <a:latin typeface="Arial"/>
                <a:cs typeface="Arial"/>
              </a:rPr>
              <a:t>é</a:t>
            </a:r>
            <a:r>
              <a:rPr lang="sk-SK" sz="2800" spc="-10" dirty="0">
                <a:latin typeface="Arial"/>
                <a:cs typeface="Arial"/>
              </a:rPr>
              <a:t> </a:t>
            </a:r>
            <a:r>
              <a:rPr lang="sk-SK" sz="2800" spc="-15" dirty="0">
                <a:latin typeface="Arial"/>
                <a:cs typeface="Arial"/>
              </a:rPr>
              <a:t>bo</a:t>
            </a:r>
            <a:r>
              <a:rPr lang="sk-SK" sz="2800" spc="-10" dirty="0">
                <a:latin typeface="Arial"/>
                <a:cs typeface="Arial"/>
              </a:rPr>
              <a:t>li </a:t>
            </a:r>
            <a:r>
              <a:rPr lang="sk-SK" sz="2800" spc="-15" dirty="0">
                <a:latin typeface="Arial"/>
                <a:cs typeface="Arial"/>
              </a:rPr>
              <a:t>u</a:t>
            </a:r>
            <a:r>
              <a:rPr lang="sk-SK" sz="2800" spc="-10" dirty="0">
                <a:latin typeface="Arial"/>
                <a:cs typeface="Arial"/>
              </a:rPr>
              <a:t>v</a:t>
            </a:r>
            <a:r>
              <a:rPr lang="sk-SK" sz="2800" spc="-15" dirty="0">
                <a:latin typeface="Arial"/>
                <a:cs typeface="Arial"/>
              </a:rPr>
              <a:t>eden</a:t>
            </a:r>
            <a:r>
              <a:rPr lang="sk-SK" sz="2800" spc="-20" dirty="0">
                <a:latin typeface="Arial"/>
                <a:cs typeface="Arial"/>
              </a:rPr>
              <a:t>é</a:t>
            </a:r>
            <a:r>
              <a:rPr lang="sk-SK" sz="2800" spc="15" dirty="0">
                <a:latin typeface="Arial"/>
                <a:cs typeface="Arial"/>
              </a:rPr>
              <a:t> </a:t>
            </a:r>
            <a:r>
              <a:rPr lang="sk-SK" sz="2800" spc="-15" dirty="0">
                <a:latin typeface="Arial"/>
                <a:cs typeface="Arial"/>
              </a:rPr>
              <a:t>v</a:t>
            </a:r>
            <a:r>
              <a:rPr lang="sk-SK" sz="2800" spc="-5" dirty="0">
                <a:latin typeface="Arial"/>
                <a:cs typeface="Arial"/>
              </a:rPr>
              <a:t> </a:t>
            </a:r>
            <a:r>
              <a:rPr lang="sk-SK" sz="2800" spc="-15" dirty="0">
                <a:latin typeface="Arial"/>
                <a:cs typeface="Arial"/>
              </a:rPr>
              <a:t>p</a:t>
            </a:r>
            <a:r>
              <a:rPr lang="sk-SK" sz="2800" spc="-5" dirty="0">
                <a:latin typeface="Arial"/>
                <a:cs typeface="Arial"/>
              </a:rPr>
              <a:t>r</a:t>
            </a:r>
            <a:r>
              <a:rPr lang="sk-SK" sz="2800" spc="-15" dirty="0">
                <a:latin typeface="Arial"/>
                <a:cs typeface="Arial"/>
              </a:rPr>
              <a:t>ed</a:t>
            </a:r>
            <a:r>
              <a:rPr lang="sk-SK" sz="2800" spc="-10" dirty="0">
                <a:latin typeface="Arial"/>
                <a:cs typeface="Arial"/>
              </a:rPr>
              <a:t>c</a:t>
            </a:r>
            <a:r>
              <a:rPr lang="sk-SK" sz="2800" spc="-15" dirty="0">
                <a:latin typeface="Arial"/>
                <a:cs typeface="Arial"/>
              </a:rPr>
              <a:t>h</a:t>
            </a:r>
            <a:r>
              <a:rPr lang="sk-SK" sz="2800" spc="-10" dirty="0">
                <a:latin typeface="Arial"/>
                <a:cs typeface="Arial"/>
              </a:rPr>
              <a:t>ádzajúcom, najjednoduchšie do </a:t>
            </a:r>
            <a:r>
              <a:rPr lang="sk-SK" sz="2800" spc="-10" dirty="0" err="1">
                <a:latin typeface="Arial"/>
                <a:cs typeface="Arial"/>
              </a:rPr>
              <a:t>Karnaughovej</a:t>
            </a:r>
            <a:r>
              <a:rPr lang="sk-SK" sz="2800" spc="-10" dirty="0">
                <a:latin typeface="Arial"/>
                <a:cs typeface="Arial"/>
              </a:rPr>
              <a:t> mapy</a:t>
            </a:r>
            <a:endParaRPr lang="sk-SK" sz="2800" dirty="0">
              <a:latin typeface="Arial"/>
              <a:cs typeface="Arial"/>
            </a:endParaRPr>
          </a:p>
          <a:p>
            <a:pPr>
              <a:lnSpc>
                <a:spcPts val="650"/>
              </a:lnSpc>
              <a:spcBef>
                <a:spcPts val="21"/>
              </a:spcBef>
              <a:buFont typeface="Arial"/>
              <a:buAutoNum type="arabicPeriod"/>
            </a:pPr>
            <a:endParaRPr sz="650" dirty="0"/>
          </a:p>
          <a:p>
            <a:pPr marL="546100" marR="116205" indent="-533400">
              <a:lnSpc>
                <a:spcPct val="100000"/>
              </a:lnSpc>
              <a:buFont typeface="Arial"/>
              <a:buAutoNum type="arabicPeriod"/>
              <a:tabLst>
                <a:tab pos="545465" algn="l"/>
              </a:tabLst>
            </a:pPr>
            <a:r>
              <a:rPr sz="2800" spc="-15" dirty="0">
                <a:latin typeface="Arial"/>
                <a:cs typeface="Arial"/>
              </a:rPr>
              <a:t>h</a:t>
            </a:r>
            <a:r>
              <a:rPr sz="2800" spc="-10" dirty="0">
                <a:latin typeface="Arial"/>
                <a:cs typeface="Arial"/>
              </a:rPr>
              <a:t>ľ</a:t>
            </a:r>
            <a:r>
              <a:rPr sz="2800" spc="-15" dirty="0">
                <a:latin typeface="Arial"/>
                <a:cs typeface="Arial"/>
              </a:rPr>
              <a:t>adá</a:t>
            </a:r>
            <a:r>
              <a:rPr sz="2800" spc="-30" dirty="0">
                <a:latin typeface="Arial"/>
                <a:cs typeface="Arial"/>
              </a:rPr>
              <a:t>m</a:t>
            </a:r>
            <a:r>
              <a:rPr sz="2800" spc="-20" dirty="0">
                <a:latin typeface="Arial"/>
                <a:cs typeface="Arial"/>
              </a:rPr>
              <a:t>e</a:t>
            </a:r>
            <a:r>
              <a:rPr sz="2800" spc="5" dirty="0">
                <a:latin typeface="Arial"/>
                <a:cs typeface="Arial"/>
              </a:rPr>
              <a:t> </a:t>
            </a:r>
            <a:r>
              <a:rPr sz="2800" spc="-15" dirty="0">
                <a:latin typeface="Arial"/>
                <a:cs typeface="Arial"/>
              </a:rPr>
              <a:t>a</a:t>
            </a:r>
            <a:r>
              <a:rPr sz="2800" spc="-10" dirty="0">
                <a:latin typeface="Arial"/>
                <a:cs typeface="Arial"/>
              </a:rPr>
              <a:t>l</a:t>
            </a:r>
            <a:r>
              <a:rPr sz="2800" spc="-15" dirty="0">
                <a:latin typeface="Arial"/>
                <a:cs typeface="Arial"/>
              </a:rPr>
              <a:t>geb</a:t>
            </a:r>
            <a:r>
              <a:rPr sz="2800" spc="-5" dirty="0">
                <a:latin typeface="Arial"/>
                <a:cs typeface="Arial"/>
              </a:rPr>
              <a:t>r</a:t>
            </a:r>
            <a:r>
              <a:rPr sz="2800" spc="-15" dirty="0">
                <a:latin typeface="Arial"/>
                <a:cs typeface="Arial"/>
              </a:rPr>
              <a:t>a</a:t>
            </a:r>
            <a:r>
              <a:rPr sz="2800" spc="-10" dirty="0">
                <a:latin typeface="Arial"/>
                <a:cs typeface="Arial"/>
              </a:rPr>
              <a:t>ick</a:t>
            </a:r>
            <a:r>
              <a:rPr sz="2800" spc="-20" dirty="0">
                <a:latin typeface="Arial"/>
                <a:cs typeface="Arial"/>
              </a:rPr>
              <a:t>é</a:t>
            </a:r>
            <a:r>
              <a:rPr sz="2800" spc="15" dirty="0">
                <a:latin typeface="Arial"/>
                <a:cs typeface="Arial"/>
              </a:rPr>
              <a:t> </a:t>
            </a:r>
            <a:r>
              <a:rPr sz="2800" spc="-10" dirty="0">
                <a:latin typeface="Arial"/>
                <a:cs typeface="Arial"/>
              </a:rPr>
              <a:t>vyj</a:t>
            </a:r>
            <a:r>
              <a:rPr sz="2800" spc="-15" dirty="0">
                <a:latin typeface="Arial"/>
                <a:cs typeface="Arial"/>
              </a:rPr>
              <a:t>ad</a:t>
            </a:r>
            <a:r>
              <a:rPr sz="2800" spc="-5" dirty="0">
                <a:latin typeface="Arial"/>
                <a:cs typeface="Arial"/>
              </a:rPr>
              <a:t>r</a:t>
            </a:r>
            <a:r>
              <a:rPr sz="2800" spc="-15" dirty="0">
                <a:latin typeface="Arial"/>
                <a:cs typeface="Arial"/>
              </a:rPr>
              <a:t>enie</a:t>
            </a:r>
            <a:r>
              <a:rPr sz="2800" spc="5" dirty="0">
                <a:latin typeface="Arial"/>
                <a:cs typeface="Arial"/>
              </a:rPr>
              <a:t> </a:t>
            </a:r>
            <a:r>
              <a:rPr sz="2800" spc="-15" dirty="0">
                <a:latin typeface="Arial"/>
                <a:cs typeface="Arial"/>
              </a:rPr>
              <a:t>pod</a:t>
            </a:r>
            <a:r>
              <a:rPr sz="2800" spc="-10" dirty="0">
                <a:latin typeface="Arial"/>
                <a:cs typeface="Arial"/>
              </a:rPr>
              <a:t>ľ</a:t>
            </a:r>
            <a:r>
              <a:rPr sz="2800" spc="-20" dirty="0">
                <a:latin typeface="Arial"/>
                <a:cs typeface="Arial"/>
              </a:rPr>
              <a:t>a</a:t>
            </a:r>
            <a:r>
              <a:rPr sz="2800" spc="-10" dirty="0">
                <a:latin typeface="Arial"/>
                <a:cs typeface="Arial"/>
              </a:rPr>
              <a:t> z</a:t>
            </a:r>
            <a:r>
              <a:rPr sz="2800" spc="-15" dirty="0">
                <a:latin typeface="Arial"/>
                <a:cs typeface="Arial"/>
              </a:rPr>
              <a:t>adanéh</a:t>
            </a:r>
            <a:r>
              <a:rPr sz="2800" spc="-20" dirty="0">
                <a:latin typeface="Arial"/>
                <a:cs typeface="Arial"/>
              </a:rPr>
              <a:t>o</a:t>
            </a:r>
            <a:r>
              <a:rPr sz="2800" spc="5" dirty="0">
                <a:latin typeface="Arial"/>
                <a:cs typeface="Arial"/>
              </a:rPr>
              <a:t> </a:t>
            </a:r>
            <a:r>
              <a:rPr sz="2800" spc="-10" dirty="0">
                <a:latin typeface="Arial"/>
                <a:cs typeface="Arial"/>
              </a:rPr>
              <a:t>k</a:t>
            </a:r>
            <a:r>
              <a:rPr sz="2800" spc="-5" dirty="0">
                <a:latin typeface="Arial"/>
                <a:cs typeface="Arial"/>
              </a:rPr>
              <a:t>r</a:t>
            </a:r>
            <a:r>
              <a:rPr sz="2800" spc="-10" dirty="0">
                <a:latin typeface="Arial"/>
                <a:cs typeface="Arial"/>
              </a:rPr>
              <a:t>it</a:t>
            </a:r>
            <a:r>
              <a:rPr sz="2800" spc="-15" dirty="0">
                <a:latin typeface="Arial"/>
                <a:cs typeface="Arial"/>
              </a:rPr>
              <a:t>é</a:t>
            </a:r>
            <a:r>
              <a:rPr sz="2800" spc="-5" dirty="0">
                <a:latin typeface="Arial"/>
                <a:cs typeface="Arial"/>
              </a:rPr>
              <a:t>r</a:t>
            </a:r>
            <a:r>
              <a:rPr sz="2800" spc="-15" dirty="0">
                <a:latin typeface="Arial"/>
                <a:cs typeface="Arial"/>
              </a:rPr>
              <a:t>ia</a:t>
            </a:r>
            <a:r>
              <a:rPr sz="2800" spc="-5" dirty="0">
                <a:latin typeface="Arial"/>
                <a:cs typeface="Arial"/>
              </a:rPr>
              <a:t> </a:t>
            </a:r>
            <a:r>
              <a:rPr sz="2800" spc="-30" dirty="0">
                <a:latin typeface="Arial"/>
                <a:cs typeface="Arial"/>
              </a:rPr>
              <a:t>m</a:t>
            </a:r>
            <a:r>
              <a:rPr sz="2800" spc="-15" dirty="0">
                <a:latin typeface="Arial"/>
                <a:cs typeface="Arial"/>
              </a:rPr>
              <a:t>e</a:t>
            </a:r>
            <a:r>
              <a:rPr sz="2800" spc="-10" dirty="0">
                <a:latin typeface="Arial"/>
                <a:cs typeface="Arial"/>
              </a:rPr>
              <a:t>t</a:t>
            </a:r>
            <a:r>
              <a:rPr sz="2800" spc="-15" dirty="0">
                <a:latin typeface="Arial"/>
                <a:cs typeface="Arial"/>
              </a:rPr>
              <a:t>óda</a:t>
            </a:r>
            <a:r>
              <a:rPr sz="2800" spc="-30" dirty="0">
                <a:latin typeface="Arial"/>
                <a:cs typeface="Arial"/>
              </a:rPr>
              <a:t>m</a:t>
            </a:r>
            <a:r>
              <a:rPr sz="2800" spc="-10" dirty="0">
                <a:latin typeface="Arial"/>
                <a:cs typeface="Arial"/>
              </a:rPr>
              <a:t>i</a:t>
            </a:r>
            <a:r>
              <a:rPr sz="2800" spc="25" dirty="0">
                <a:latin typeface="Arial"/>
                <a:cs typeface="Arial"/>
              </a:rPr>
              <a:t> </a:t>
            </a:r>
            <a:r>
              <a:rPr sz="2800" spc="-30" dirty="0">
                <a:latin typeface="Arial"/>
                <a:cs typeface="Arial"/>
              </a:rPr>
              <a:t>m</a:t>
            </a:r>
            <a:r>
              <a:rPr sz="2800" spc="-10" dirty="0">
                <a:latin typeface="Arial"/>
                <a:cs typeface="Arial"/>
              </a:rPr>
              <a:t>i</a:t>
            </a:r>
            <a:r>
              <a:rPr sz="2800" spc="-15" dirty="0">
                <a:latin typeface="Arial"/>
                <a:cs typeface="Arial"/>
              </a:rPr>
              <a:t>n</a:t>
            </a:r>
            <a:r>
              <a:rPr sz="2800" spc="-10" dirty="0">
                <a:latin typeface="Arial"/>
                <a:cs typeface="Arial"/>
              </a:rPr>
              <a:t>i</a:t>
            </a:r>
            <a:r>
              <a:rPr sz="2800" spc="-30" dirty="0">
                <a:latin typeface="Arial"/>
                <a:cs typeface="Arial"/>
              </a:rPr>
              <a:t>m</a:t>
            </a:r>
            <a:r>
              <a:rPr sz="2800" spc="-15" dirty="0">
                <a:latin typeface="Arial"/>
                <a:cs typeface="Arial"/>
              </a:rPr>
              <a:t>a</a:t>
            </a:r>
            <a:r>
              <a:rPr sz="2800" spc="-10" dirty="0">
                <a:latin typeface="Arial"/>
                <a:cs typeface="Arial"/>
              </a:rPr>
              <a:t>liz</a:t>
            </a:r>
            <a:r>
              <a:rPr sz="2800" spc="-15" dirty="0">
                <a:latin typeface="Arial"/>
                <a:cs typeface="Arial"/>
              </a:rPr>
              <a:t>á</a:t>
            </a:r>
            <a:r>
              <a:rPr sz="2800" spc="-10" dirty="0">
                <a:latin typeface="Arial"/>
                <a:cs typeface="Arial"/>
              </a:rPr>
              <a:t>ci</a:t>
            </a:r>
            <a:r>
              <a:rPr sz="2800" spc="-15" dirty="0">
                <a:latin typeface="Arial"/>
                <a:cs typeface="Arial"/>
              </a:rPr>
              <a:t>e</a:t>
            </a:r>
            <a:r>
              <a:rPr sz="2800" spc="-10" dirty="0">
                <a:latin typeface="Arial"/>
                <a:cs typeface="Arial"/>
              </a:rPr>
              <a:t>,</a:t>
            </a:r>
            <a:endParaRPr sz="2800" dirty="0">
              <a:latin typeface="Arial"/>
              <a:cs typeface="Arial"/>
            </a:endParaRPr>
          </a:p>
          <a:p>
            <a:pPr>
              <a:lnSpc>
                <a:spcPts val="650"/>
              </a:lnSpc>
              <a:spcBef>
                <a:spcPts val="21"/>
              </a:spcBef>
              <a:buFont typeface="Arial"/>
              <a:buAutoNum type="arabicPeriod"/>
            </a:pPr>
            <a:endParaRPr sz="650" dirty="0"/>
          </a:p>
          <a:p>
            <a:pPr marL="546100" marR="12700" indent="-533400">
              <a:lnSpc>
                <a:spcPct val="100000"/>
              </a:lnSpc>
              <a:buFont typeface="Arial"/>
              <a:buAutoNum type="arabicPeriod"/>
              <a:tabLst>
                <a:tab pos="545465" algn="l"/>
              </a:tabLst>
            </a:pPr>
            <a:r>
              <a:rPr sz="2800" spc="-15" dirty="0">
                <a:latin typeface="Arial"/>
                <a:cs typeface="Arial"/>
              </a:rPr>
              <a:t>p</a:t>
            </a:r>
            <a:r>
              <a:rPr sz="2800" spc="-5" dirty="0">
                <a:latin typeface="Arial"/>
                <a:cs typeface="Arial"/>
              </a:rPr>
              <a:t>r</a:t>
            </a:r>
            <a:r>
              <a:rPr sz="2800" spc="-20" dirty="0">
                <a:latin typeface="Arial"/>
                <a:cs typeface="Arial"/>
              </a:rPr>
              <a:t>e</a:t>
            </a:r>
            <a:r>
              <a:rPr sz="2800" spc="-5" dirty="0">
                <a:latin typeface="Arial"/>
                <a:cs typeface="Arial"/>
              </a:rPr>
              <a:t> </a:t>
            </a:r>
            <a:r>
              <a:rPr sz="2800" spc="-10" dirty="0">
                <a:latin typeface="Arial"/>
                <a:cs typeface="Arial"/>
              </a:rPr>
              <a:t>výsl</a:t>
            </a:r>
            <a:r>
              <a:rPr sz="2800" spc="-15" dirty="0">
                <a:latin typeface="Arial"/>
                <a:cs typeface="Arial"/>
              </a:rPr>
              <a:t>edn</a:t>
            </a:r>
            <a:r>
              <a:rPr sz="2800" spc="-20" dirty="0">
                <a:latin typeface="Arial"/>
                <a:cs typeface="Arial"/>
              </a:rPr>
              <a:t>é</a:t>
            </a:r>
            <a:r>
              <a:rPr sz="2800" spc="5" dirty="0">
                <a:latin typeface="Arial"/>
                <a:cs typeface="Arial"/>
              </a:rPr>
              <a:t> </a:t>
            </a:r>
            <a:r>
              <a:rPr sz="2800" spc="-15" dirty="0">
                <a:latin typeface="Arial"/>
                <a:cs typeface="Arial"/>
              </a:rPr>
              <a:t>a</a:t>
            </a:r>
            <a:r>
              <a:rPr sz="2800" spc="-10" dirty="0">
                <a:latin typeface="Arial"/>
                <a:cs typeface="Arial"/>
              </a:rPr>
              <a:t>l</a:t>
            </a:r>
            <a:r>
              <a:rPr sz="2800" spc="-15" dirty="0">
                <a:latin typeface="Arial"/>
                <a:cs typeface="Arial"/>
              </a:rPr>
              <a:t>geb</a:t>
            </a:r>
            <a:r>
              <a:rPr sz="2800" spc="-5" dirty="0">
                <a:latin typeface="Arial"/>
                <a:cs typeface="Arial"/>
              </a:rPr>
              <a:t>r</a:t>
            </a:r>
            <a:r>
              <a:rPr sz="2800" spc="-15" dirty="0">
                <a:latin typeface="Arial"/>
                <a:cs typeface="Arial"/>
              </a:rPr>
              <a:t>a</a:t>
            </a:r>
            <a:r>
              <a:rPr sz="2800" spc="-10" dirty="0">
                <a:latin typeface="Arial"/>
                <a:cs typeface="Arial"/>
              </a:rPr>
              <a:t>ick</a:t>
            </a:r>
            <a:r>
              <a:rPr sz="2800" spc="-20" dirty="0">
                <a:latin typeface="Arial"/>
                <a:cs typeface="Arial"/>
              </a:rPr>
              <a:t>é</a:t>
            </a:r>
            <a:r>
              <a:rPr sz="2800" spc="5" dirty="0">
                <a:latin typeface="Arial"/>
                <a:cs typeface="Arial"/>
              </a:rPr>
              <a:t> </a:t>
            </a:r>
            <a:r>
              <a:rPr sz="2800" spc="-10" dirty="0">
                <a:latin typeface="Arial"/>
                <a:cs typeface="Arial"/>
              </a:rPr>
              <a:t>vyj</a:t>
            </a:r>
            <a:r>
              <a:rPr sz="2800" spc="-15" dirty="0">
                <a:latin typeface="Arial"/>
                <a:cs typeface="Arial"/>
              </a:rPr>
              <a:t>ad</a:t>
            </a:r>
            <a:r>
              <a:rPr sz="2800" spc="-5" dirty="0">
                <a:latin typeface="Arial"/>
                <a:cs typeface="Arial"/>
              </a:rPr>
              <a:t>r</a:t>
            </a:r>
            <a:r>
              <a:rPr sz="2800" spc="-15" dirty="0">
                <a:latin typeface="Arial"/>
                <a:cs typeface="Arial"/>
              </a:rPr>
              <a:t>enie</a:t>
            </a:r>
            <a:r>
              <a:rPr sz="2800" spc="-10" dirty="0">
                <a:latin typeface="Arial"/>
                <a:cs typeface="Arial"/>
              </a:rPr>
              <a:t> </a:t>
            </a:r>
            <a:r>
              <a:rPr sz="2800" spc="-15" dirty="0">
                <a:latin typeface="Arial"/>
                <a:cs typeface="Arial"/>
              </a:rPr>
              <a:t>na</a:t>
            </a:r>
            <a:r>
              <a:rPr sz="2800" spc="-10" dirty="0">
                <a:latin typeface="Arial"/>
                <a:cs typeface="Arial"/>
              </a:rPr>
              <a:t>k</a:t>
            </a:r>
            <a:r>
              <a:rPr sz="2800" spc="-5" dirty="0">
                <a:latin typeface="Arial"/>
                <a:cs typeface="Arial"/>
              </a:rPr>
              <a:t>r</a:t>
            </a:r>
            <a:r>
              <a:rPr sz="2800" spc="-15" dirty="0">
                <a:latin typeface="Arial"/>
                <a:cs typeface="Arial"/>
              </a:rPr>
              <a:t>e</a:t>
            </a:r>
            <a:r>
              <a:rPr sz="2800" spc="-10" dirty="0">
                <a:latin typeface="Arial"/>
                <a:cs typeface="Arial"/>
              </a:rPr>
              <a:t>slí</a:t>
            </a:r>
            <a:r>
              <a:rPr sz="2800" spc="-30" dirty="0">
                <a:latin typeface="Arial"/>
                <a:cs typeface="Arial"/>
              </a:rPr>
              <a:t>m</a:t>
            </a:r>
            <a:r>
              <a:rPr sz="2800" spc="-20" dirty="0">
                <a:latin typeface="Arial"/>
                <a:cs typeface="Arial"/>
              </a:rPr>
              <a:t>e</a:t>
            </a:r>
            <a:r>
              <a:rPr sz="2800" spc="-5" dirty="0">
                <a:latin typeface="Arial"/>
                <a:cs typeface="Arial"/>
              </a:rPr>
              <a:t> </a:t>
            </a:r>
            <a:r>
              <a:rPr sz="2800" spc="-10" dirty="0">
                <a:latin typeface="Arial"/>
                <a:cs typeface="Arial"/>
              </a:rPr>
              <a:t>št</a:t>
            </a:r>
            <a:r>
              <a:rPr sz="2800" spc="-5" dirty="0">
                <a:latin typeface="Arial"/>
                <a:cs typeface="Arial"/>
              </a:rPr>
              <a:t>r</a:t>
            </a:r>
            <a:r>
              <a:rPr sz="2800" spc="-15" dirty="0">
                <a:latin typeface="Arial"/>
                <a:cs typeface="Arial"/>
              </a:rPr>
              <a:t>u</a:t>
            </a:r>
            <a:r>
              <a:rPr sz="2800" spc="-10" dirty="0">
                <a:latin typeface="Arial"/>
                <a:cs typeface="Arial"/>
              </a:rPr>
              <a:t>kt</a:t>
            </a:r>
            <a:r>
              <a:rPr sz="2800" spc="-15" dirty="0">
                <a:latin typeface="Arial"/>
                <a:cs typeface="Arial"/>
              </a:rPr>
              <a:t>ú</a:t>
            </a:r>
            <a:r>
              <a:rPr sz="2800" spc="-5" dirty="0">
                <a:latin typeface="Arial"/>
                <a:cs typeface="Arial"/>
              </a:rPr>
              <a:t>r</a:t>
            </a:r>
            <a:r>
              <a:rPr sz="2800" spc="-15" dirty="0">
                <a:latin typeface="Arial"/>
                <a:cs typeface="Arial"/>
              </a:rPr>
              <a:t>n</a:t>
            </a:r>
            <a:r>
              <a:rPr sz="2800" spc="-20" dirty="0">
                <a:latin typeface="Arial"/>
                <a:cs typeface="Arial"/>
              </a:rPr>
              <a:t>u</a:t>
            </a:r>
            <a:r>
              <a:rPr sz="2800" spc="5" dirty="0">
                <a:latin typeface="Arial"/>
                <a:cs typeface="Arial"/>
              </a:rPr>
              <a:t> </a:t>
            </a:r>
            <a:r>
              <a:rPr sz="2800" spc="-10" dirty="0">
                <a:latin typeface="Arial"/>
                <a:cs typeface="Arial"/>
              </a:rPr>
              <a:t>sc</a:t>
            </a:r>
            <a:r>
              <a:rPr sz="2800" spc="-15" dirty="0">
                <a:latin typeface="Arial"/>
                <a:cs typeface="Arial"/>
              </a:rPr>
              <a:t>hé</a:t>
            </a:r>
            <a:r>
              <a:rPr sz="2800" spc="-30" dirty="0">
                <a:latin typeface="Arial"/>
                <a:cs typeface="Arial"/>
              </a:rPr>
              <a:t>m</a:t>
            </a:r>
            <a:r>
              <a:rPr sz="2800" spc="-15" dirty="0">
                <a:latin typeface="Arial"/>
                <a:cs typeface="Arial"/>
              </a:rPr>
              <a:t>u</a:t>
            </a:r>
            <a:r>
              <a:rPr sz="2800" spc="-10" dirty="0">
                <a:latin typeface="Arial"/>
                <a:cs typeface="Arial"/>
              </a:rPr>
              <a:t>, </a:t>
            </a:r>
            <a:r>
              <a:rPr sz="2800" spc="-15" dirty="0">
                <a:latin typeface="Arial"/>
                <a:cs typeface="Arial"/>
              </a:rPr>
              <a:t>pod</a:t>
            </a:r>
            <a:r>
              <a:rPr sz="2800" spc="-10" dirty="0">
                <a:latin typeface="Arial"/>
                <a:cs typeface="Arial"/>
              </a:rPr>
              <a:t>ľ</a:t>
            </a:r>
            <a:r>
              <a:rPr sz="2800" spc="-20" dirty="0">
                <a:latin typeface="Arial"/>
                <a:cs typeface="Arial"/>
              </a:rPr>
              <a:t>a</a:t>
            </a:r>
            <a:r>
              <a:rPr sz="2800" spc="15" dirty="0">
                <a:latin typeface="Arial"/>
                <a:cs typeface="Arial"/>
              </a:rPr>
              <a:t> </a:t>
            </a:r>
            <a:r>
              <a:rPr sz="2800" spc="-10" dirty="0">
                <a:latin typeface="Arial"/>
                <a:cs typeface="Arial"/>
              </a:rPr>
              <a:t>kt</a:t>
            </a:r>
            <a:r>
              <a:rPr sz="2800" spc="-15" dirty="0">
                <a:latin typeface="Arial"/>
                <a:cs typeface="Arial"/>
              </a:rPr>
              <a:t>o</a:t>
            </a:r>
            <a:r>
              <a:rPr sz="2800" spc="-5" dirty="0">
                <a:latin typeface="Arial"/>
                <a:cs typeface="Arial"/>
              </a:rPr>
              <a:t>r</a:t>
            </a:r>
            <a:r>
              <a:rPr sz="2800" spc="-15" dirty="0">
                <a:latin typeface="Arial"/>
                <a:cs typeface="Arial"/>
              </a:rPr>
              <a:t>e</a:t>
            </a:r>
            <a:r>
              <a:rPr sz="2800" spc="-10" dirty="0">
                <a:latin typeface="Arial"/>
                <a:cs typeface="Arial"/>
              </a:rPr>
              <a:t>j </a:t>
            </a:r>
            <a:r>
              <a:rPr sz="2800" spc="-15" dirty="0">
                <a:latin typeface="Arial"/>
                <a:cs typeface="Arial"/>
              </a:rPr>
              <a:t>ob</a:t>
            </a:r>
            <a:r>
              <a:rPr sz="2800" spc="-10" dirty="0">
                <a:latin typeface="Arial"/>
                <a:cs typeface="Arial"/>
              </a:rPr>
              <a:t>v</a:t>
            </a:r>
            <a:r>
              <a:rPr sz="2800" spc="-15" dirty="0">
                <a:latin typeface="Arial"/>
                <a:cs typeface="Arial"/>
              </a:rPr>
              <a:t>o</a:t>
            </a:r>
            <a:r>
              <a:rPr sz="2800" spc="-20" dirty="0">
                <a:latin typeface="Arial"/>
                <a:cs typeface="Arial"/>
              </a:rPr>
              <a:t>d</a:t>
            </a:r>
            <a:r>
              <a:rPr sz="2800" spc="-5" dirty="0">
                <a:latin typeface="Arial"/>
                <a:cs typeface="Arial"/>
              </a:rPr>
              <a:t> r</a:t>
            </a:r>
            <a:r>
              <a:rPr sz="2800" spc="-15" dirty="0">
                <a:latin typeface="Arial"/>
                <a:cs typeface="Arial"/>
              </a:rPr>
              <a:t>ea</a:t>
            </a:r>
            <a:r>
              <a:rPr sz="2800" spc="-10" dirty="0">
                <a:latin typeface="Arial"/>
                <a:cs typeface="Arial"/>
              </a:rPr>
              <a:t>liz</a:t>
            </a:r>
            <a:r>
              <a:rPr sz="2800" spc="-15" dirty="0">
                <a:latin typeface="Arial"/>
                <a:cs typeface="Arial"/>
              </a:rPr>
              <a:t>u</a:t>
            </a:r>
            <a:r>
              <a:rPr sz="2800" spc="-10" dirty="0">
                <a:latin typeface="Arial"/>
                <a:cs typeface="Arial"/>
              </a:rPr>
              <a:t>j</a:t>
            </a:r>
            <a:r>
              <a:rPr sz="2800" spc="-15" dirty="0">
                <a:latin typeface="Arial"/>
                <a:cs typeface="Arial"/>
              </a:rPr>
              <a:t>e</a:t>
            </a:r>
            <a:r>
              <a:rPr sz="2800" spc="-30" dirty="0">
                <a:latin typeface="Arial"/>
                <a:cs typeface="Arial"/>
              </a:rPr>
              <a:t>m</a:t>
            </a:r>
            <a:r>
              <a:rPr sz="2800" spc="-15" dirty="0">
                <a:latin typeface="Arial"/>
                <a:cs typeface="Arial"/>
              </a:rPr>
              <a:t>e</a:t>
            </a:r>
            <a:r>
              <a:rPr sz="2800" spc="-10" dirty="0">
                <a:latin typeface="Arial"/>
                <a:cs typeface="Arial"/>
              </a:rPr>
              <a:t>.</a:t>
            </a:r>
            <a:endParaRPr sz="2800" dirty="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12800" y="302610"/>
            <a:ext cx="9067800" cy="878075"/>
          </a:xfrm>
        </p:spPr>
        <p:txBody>
          <a:bodyPr>
            <a:normAutofit fontScale="90000"/>
          </a:bodyPr>
          <a:lstStyle/>
          <a:p>
            <a:pPr algn="ctr">
              <a:lnSpc>
                <a:spcPts val="5235"/>
              </a:lnSpc>
            </a:pPr>
            <a:r>
              <a:rPr lang="sk-SK" dirty="0">
                <a:latin typeface="Arial"/>
                <a:cs typeface="Arial"/>
              </a:rPr>
              <a:t>Minimalizácia logických funkcií pomocou </a:t>
            </a:r>
            <a:r>
              <a:rPr lang="sk-SK" dirty="0" err="1">
                <a:latin typeface="Arial"/>
                <a:cs typeface="Arial"/>
              </a:rPr>
              <a:t>Karnaughovej</a:t>
            </a:r>
            <a:r>
              <a:rPr lang="sk-SK" dirty="0">
                <a:latin typeface="Arial"/>
                <a:cs typeface="Arial"/>
              </a:rPr>
              <a:t> mapy</a:t>
            </a:r>
          </a:p>
        </p:txBody>
      </p:sp>
      <p:sp>
        <p:nvSpPr>
          <p:cNvPr id="3" name="Zástupný symbol obsahu 2"/>
          <p:cNvSpPr>
            <a:spLocks noGrp="1"/>
          </p:cNvSpPr>
          <p:nvPr>
            <p:ph idx="1"/>
          </p:nvPr>
        </p:nvSpPr>
        <p:spPr>
          <a:xfrm>
            <a:off x="804423" y="1975663"/>
            <a:ext cx="9067800" cy="5254583"/>
          </a:xfrm>
        </p:spPr>
        <p:txBody>
          <a:bodyPr>
            <a:normAutofit fontScale="92500"/>
          </a:bodyPr>
          <a:lstStyle/>
          <a:p>
            <a:r>
              <a:rPr lang="sk-SK" sz="2400" dirty="0"/>
              <a:t>Ak chceme prevádzať minimalizáciu logickej funkcie pomocou mapy, musíme najskôr vytvoriť objekty, ktoré nazývame </a:t>
            </a:r>
            <a:r>
              <a:rPr lang="sk-SK" sz="2400" b="1" dirty="0"/>
              <a:t>pravidelná konfigurácia</a:t>
            </a:r>
            <a:r>
              <a:rPr lang="sk-SK" sz="2400" dirty="0"/>
              <a:t>. Je to oblasť v mape, ktorá zahŕňa body s hodnotou 1 resp. s hodnotou 0.</a:t>
            </a:r>
          </a:p>
          <a:p>
            <a:pPr lvl="0"/>
            <a:r>
              <a:rPr lang="sk-SK" sz="2400" dirty="0"/>
              <a:t>Pravidelná konfigurácia zahŕňa 2s bodov (2,4,8, … bodov), pričom s je stupeň konfigurácie.</a:t>
            </a:r>
          </a:p>
          <a:p>
            <a:pPr lvl="0"/>
            <a:r>
              <a:rPr lang="sk-SK" sz="2400" dirty="0"/>
              <a:t>Dve kombinácie hodnôt vstupných premenných budeme nazývať susednými len vtedy, ak sa budú líšiť práve v hodnote jednej premennej.</a:t>
            </a:r>
          </a:p>
          <a:p>
            <a:pPr lvl="0"/>
            <a:r>
              <a:rPr lang="sk-SK" sz="2400" dirty="0"/>
              <a:t>V mapách funkcií o počte 1 – 4 premenných sa štvorčeky reprezentujúce susedné body dotýkajú stenami (aj v priestorovej predstave). </a:t>
            </a:r>
          </a:p>
          <a:p>
            <a:pPr lvl="0"/>
            <a:r>
              <a:rPr lang="sk-SK" sz="2400" dirty="0"/>
              <a:t>Pre mapy s väčším počtom premenných než 4 sa nemusia dotýkať štvorcami (priemet z viacrozmerného priestoru).</a:t>
            </a:r>
          </a:p>
          <a:p>
            <a:pPr lvl="0"/>
            <a:r>
              <a:rPr lang="sk-SK" sz="2400" dirty="0"/>
              <a:t>Z hľadiska rozloženia susedných bodov sa okraje mapy správajú tak, akoby boli spojené.</a:t>
            </a:r>
          </a:p>
          <a:p>
            <a:endParaRPr lang="sk-SK" sz="1983"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2300" y="501650"/>
            <a:ext cx="9677400" cy="956789"/>
          </a:xfrm>
        </p:spPr>
        <p:txBody>
          <a:bodyPr>
            <a:normAutofit fontScale="90000"/>
          </a:bodyPr>
          <a:lstStyle/>
          <a:p>
            <a:pPr algn="ctr"/>
            <a:r>
              <a:rPr lang="sk-SK" dirty="0">
                <a:latin typeface="Arial"/>
                <a:cs typeface="Arial"/>
              </a:rPr>
              <a:t>Súvislosť medzi pravidelnou konfiguráciou  1 (0) a jej </a:t>
            </a:r>
            <a:r>
              <a:rPr lang="sk-SK" dirty="0" err="1">
                <a:latin typeface="Arial"/>
                <a:cs typeface="Arial"/>
              </a:rPr>
              <a:t>algebraickým</a:t>
            </a:r>
            <a:r>
              <a:rPr lang="sk-SK" dirty="0">
                <a:latin typeface="Arial"/>
                <a:cs typeface="Arial"/>
              </a:rPr>
              <a:t> opisom.</a:t>
            </a:r>
            <a:br>
              <a:rPr lang="sk-SK" sz="2645" dirty="0"/>
            </a:br>
            <a:endParaRPr lang="sk-SK" sz="2645" dirty="0"/>
          </a:p>
        </p:txBody>
      </p:sp>
      <p:sp>
        <p:nvSpPr>
          <p:cNvPr id="3" name="Zástupný symbol obsahu 2"/>
          <p:cNvSpPr>
            <a:spLocks noGrp="1"/>
          </p:cNvSpPr>
          <p:nvPr>
            <p:ph idx="1"/>
          </p:nvPr>
        </p:nvSpPr>
        <p:spPr>
          <a:xfrm>
            <a:off x="812800" y="2101850"/>
            <a:ext cx="9067800" cy="4953000"/>
          </a:xfrm>
        </p:spPr>
        <p:txBody>
          <a:bodyPr>
            <a:normAutofit fontScale="92500" lnSpcReduction="10000"/>
          </a:bodyPr>
          <a:lstStyle/>
          <a:p>
            <a:pPr lvl="0"/>
            <a:r>
              <a:rPr lang="sk-SK" sz="2600" dirty="0"/>
              <a:t>Ak sledujeme hodnoty vstupných premenných v bodoch, ktoré patria do pravidelnej konfigurácie, tak zistíme, že práve „R“ vstupných premenných má rovnakú hodnotu konfigurácie a“ S“ vstupných premenných nadobúda konfigurácia hodnotu 1 alebo 0. </a:t>
            </a:r>
          </a:p>
          <a:p>
            <a:pPr lvl="0"/>
            <a:r>
              <a:rPr lang="sk-SK" sz="2600" dirty="0"/>
              <a:t>R = </a:t>
            </a:r>
            <a:r>
              <a:rPr lang="sk-SK" sz="2600" dirty="0" err="1"/>
              <a:t>n-S</a:t>
            </a:r>
            <a:r>
              <a:rPr lang="sk-SK" sz="2600" dirty="0"/>
              <a:t>, pričom „S“ je stupeň konfigurácie a „n“ je počet nezávislých premenných</a:t>
            </a:r>
          </a:p>
          <a:p>
            <a:pPr lvl="0"/>
            <a:r>
              <a:rPr lang="sk-SK" sz="2600" dirty="0"/>
              <a:t>Práve týchto „S“ premenných nebude v súčine (súčte) vystupovať.</a:t>
            </a:r>
          </a:p>
          <a:p>
            <a:pPr lvl="0"/>
            <a:r>
              <a:rPr lang="sk-SK" sz="2600" dirty="0"/>
              <a:t>Nájdeme minimálne množstvo čo najväčších konfigurácií 1 (0) tak, aby pokrývali všetky jednotkové (nulové) body funkcie.</a:t>
            </a:r>
          </a:p>
          <a:p>
            <a:pPr lvl="0"/>
            <a:r>
              <a:rPr lang="sk-SK" sz="2600" dirty="0"/>
              <a:t>Nájdeme súčiny (súčty) popisujúce konfiguráciu jednotiek (núl) a sčítame ich (vynásobíme ich)</a:t>
            </a:r>
          </a:p>
          <a:p>
            <a:pPr lvl="0"/>
            <a:r>
              <a:rPr lang="sk-SK" sz="2600" dirty="0"/>
              <a:t>Získaný algebrický tvar nazývame minimálna súčinová forma.</a:t>
            </a:r>
          </a:p>
          <a:p>
            <a:pPr lvl="0"/>
            <a:r>
              <a:rPr lang="sk-SK" sz="2600" dirty="0"/>
              <a:t>Pre konfigurácie s hodnotou 0 nazývame algebrický tvar minimálna súčtová forma.</a:t>
            </a:r>
          </a:p>
          <a:p>
            <a:endParaRPr lang="sk-SK" sz="1983"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622301" y="570208"/>
            <a:ext cx="9677396" cy="624461"/>
          </a:xfrm>
        </p:spPr>
        <p:txBody>
          <a:bodyPr/>
          <a:lstStyle/>
          <a:p>
            <a:pPr algn="ctr"/>
            <a:r>
              <a:rPr lang="sk-SK" sz="4000" dirty="0">
                <a:latin typeface="Arial"/>
                <a:cs typeface="Arial"/>
              </a:rPr>
              <a:t>Príklad minimalizácie logickej funkcie</a:t>
            </a:r>
          </a:p>
        </p:txBody>
      </p:sp>
      <p:sp>
        <p:nvSpPr>
          <p:cNvPr id="6" name="Zástupný symbol textu 5"/>
          <p:cNvSpPr>
            <a:spLocks noGrp="1"/>
          </p:cNvSpPr>
          <p:nvPr>
            <p:ph type="body" sz="half" idx="2"/>
          </p:nvPr>
        </p:nvSpPr>
        <p:spPr>
          <a:xfrm>
            <a:off x="1096139" y="5509960"/>
            <a:ext cx="7950123" cy="1290890"/>
          </a:xfrm>
        </p:spPr>
        <p:txBody>
          <a:bodyPr>
            <a:normAutofit/>
          </a:bodyPr>
          <a:lstStyle/>
          <a:p>
            <a:r>
              <a:rPr lang="sk-SK" sz="2000" dirty="0"/>
              <a:t>Výsledný výraz po minimalizácii pre prvú formu (hľadanie log. 1):</a:t>
            </a:r>
          </a:p>
          <a:p>
            <a:endParaRPr lang="sk-SK" sz="2000" dirty="0"/>
          </a:p>
          <a:p>
            <a:r>
              <a:rPr lang="sk-SK" sz="2000" dirty="0"/>
              <a:t>Výsledný výraz po minimalizácii pre druhú formu (hľadanie log. 0):</a:t>
            </a:r>
          </a:p>
          <a:p>
            <a:endParaRPr lang="sk-SK" sz="1763" dirty="0"/>
          </a:p>
        </p:txBody>
      </p:sp>
      <p:sp>
        <p:nvSpPr>
          <p:cNvPr id="3075" name="Rectangle 3"/>
          <p:cNvSpPr>
            <a:spLocks noChangeArrowheads="1"/>
          </p:cNvSpPr>
          <p:nvPr/>
        </p:nvSpPr>
        <p:spPr bwMode="auto">
          <a:xfrm>
            <a:off x="5284156" y="212476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3076" name="Rectangle 4"/>
          <p:cNvSpPr>
            <a:spLocks noChangeArrowheads="1"/>
          </p:cNvSpPr>
          <p:nvPr/>
        </p:nvSpPr>
        <p:spPr bwMode="auto">
          <a:xfrm>
            <a:off x="2832487" y="212476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3077" name="Rectangle 5"/>
          <p:cNvSpPr>
            <a:spLocks noChangeArrowheads="1"/>
          </p:cNvSpPr>
          <p:nvPr/>
        </p:nvSpPr>
        <p:spPr bwMode="auto">
          <a:xfrm>
            <a:off x="3649710" y="212476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78" name="Rectangle 6"/>
          <p:cNvSpPr>
            <a:spLocks noChangeArrowheads="1"/>
          </p:cNvSpPr>
          <p:nvPr/>
        </p:nvSpPr>
        <p:spPr bwMode="auto">
          <a:xfrm>
            <a:off x="2832487" y="2835984"/>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79" name="Rectangle 7"/>
          <p:cNvSpPr>
            <a:spLocks noChangeArrowheads="1"/>
          </p:cNvSpPr>
          <p:nvPr/>
        </p:nvSpPr>
        <p:spPr bwMode="auto">
          <a:xfrm>
            <a:off x="2832487" y="4258431"/>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3080" name="Rectangle 8"/>
          <p:cNvSpPr>
            <a:spLocks noChangeArrowheads="1"/>
          </p:cNvSpPr>
          <p:nvPr/>
        </p:nvSpPr>
        <p:spPr bwMode="auto">
          <a:xfrm>
            <a:off x="3649710" y="4258431"/>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81" name="Rectangle 9"/>
          <p:cNvSpPr>
            <a:spLocks noChangeArrowheads="1"/>
          </p:cNvSpPr>
          <p:nvPr/>
        </p:nvSpPr>
        <p:spPr bwMode="auto">
          <a:xfrm>
            <a:off x="5284156" y="4258431"/>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3082" name="Line 10"/>
          <p:cNvSpPr>
            <a:spLocks noChangeShapeType="1"/>
          </p:cNvSpPr>
          <p:nvPr/>
        </p:nvSpPr>
        <p:spPr bwMode="auto">
          <a:xfrm>
            <a:off x="3649710" y="1887686"/>
            <a:ext cx="1634446"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83" name="Line 11"/>
          <p:cNvSpPr>
            <a:spLocks noChangeShapeType="1"/>
          </p:cNvSpPr>
          <p:nvPr/>
        </p:nvSpPr>
        <p:spPr bwMode="auto">
          <a:xfrm>
            <a:off x="4466933" y="1650611"/>
            <a:ext cx="1634446"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84" name="Line 12"/>
          <p:cNvSpPr>
            <a:spLocks noChangeShapeType="1"/>
          </p:cNvSpPr>
          <p:nvPr/>
        </p:nvSpPr>
        <p:spPr bwMode="auto">
          <a:xfrm>
            <a:off x="2560080" y="2835984"/>
            <a:ext cx="0" cy="1422447"/>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85" name="Line 13"/>
          <p:cNvSpPr>
            <a:spLocks noChangeShapeType="1"/>
          </p:cNvSpPr>
          <p:nvPr/>
        </p:nvSpPr>
        <p:spPr bwMode="auto">
          <a:xfrm>
            <a:off x="2287672" y="3545890"/>
            <a:ext cx="0" cy="1422447"/>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86" name="Rectangle 14"/>
          <p:cNvSpPr>
            <a:spLocks noChangeArrowheads="1"/>
          </p:cNvSpPr>
          <p:nvPr/>
        </p:nvSpPr>
        <p:spPr bwMode="auto">
          <a:xfrm>
            <a:off x="2832487" y="354589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87" name="Rectangle 15"/>
          <p:cNvSpPr>
            <a:spLocks noChangeArrowheads="1"/>
          </p:cNvSpPr>
          <p:nvPr/>
        </p:nvSpPr>
        <p:spPr bwMode="auto">
          <a:xfrm>
            <a:off x="4466933" y="4258431"/>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88" name="Rectangle 16"/>
          <p:cNvSpPr>
            <a:spLocks noChangeArrowheads="1"/>
          </p:cNvSpPr>
          <p:nvPr/>
        </p:nvSpPr>
        <p:spPr bwMode="auto">
          <a:xfrm>
            <a:off x="5284156" y="354589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89" name="Rectangle 17"/>
          <p:cNvSpPr>
            <a:spLocks noChangeArrowheads="1"/>
          </p:cNvSpPr>
          <p:nvPr/>
        </p:nvSpPr>
        <p:spPr bwMode="auto">
          <a:xfrm>
            <a:off x="3649710" y="354589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Calibri" pitchFamily="34" charset="0"/>
              </a:rPr>
              <a:t>1</a:t>
            </a:r>
            <a:endParaRPr lang="sk-SK" sz="1763" dirty="0">
              <a:latin typeface="Arial" pitchFamily="34" charset="0"/>
            </a:endParaRPr>
          </a:p>
        </p:txBody>
      </p:sp>
      <p:sp>
        <p:nvSpPr>
          <p:cNvPr id="3090" name="Rectangle 18"/>
          <p:cNvSpPr>
            <a:spLocks noChangeArrowheads="1"/>
          </p:cNvSpPr>
          <p:nvPr/>
        </p:nvSpPr>
        <p:spPr bwMode="auto">
          <a:xfrm>
            <a:off x="4466933" y="354589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3091" name="Rectangle 19"/>
          <p:cNvSpPr>
            <a:spLocks noChangeArrowheads="1"/>
          </p:cNvSpPr>
          <p:nvPr/>
        </p:nvSpPr>
        <p:spPr bwMode="auto">
          <a:xfrm>
            <a:off x="5284156" y="2835984"/>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sp>
        <p:nvSpPr>
          <p:cNvPr id="3092" name="Rectangle 20"/>
          <p:cNvSpPr>
            <a:spLocks noChangeArrowheads="1"/>
          </p:cNvSpPr>
          <p:nvPr/>
        </p:nvSpPr>
        <p:spPr bwMode="auto">
          <a:xfrm>
            <a:off x="4466933" y="2124760"/>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solidFill>
                  <a:srgbClr val="0000FF"/>
                </a:solidFill>
                <a:latin typeface="Calibri" pitchFamily="34" charset="0"/>
              </a:rPr>
              <a:t>1</a:t>
            </a:r>
            <a:endParaRPr lang="sk-SK" sz="1763" dirty="0">
              <a:latin typeface="Arial" pitchFamily="34" charset="0"/>
            </a:endParaRPr>
          </a:p>
        </p:txBody>
      </p:sp>
      <p:grpSp>
        <p:nvGrpSpPr>
          <p:cNvPr id="9" name="Skupina 8">
            <a:extLst>
              <a:ext uri="{FF2B5EF4-FFF2-40B4-BE49-F238E27FC236}">
                <a16:creationId xmlns:a16="http://schemas.microsoft.com/office/drawing/2014/main" id="{7C81E3E5-109A-4ACF-83A6-77AB0E047E52}"/>
              </a:ext>
            </a:extLst>
          </p:cNvPr>
          <p:cNvGrpSpPr/>
          <p:nvPr/>
        </p:nvGrpSpPr>
        <p:grpSpPr>
          <a:xfrm>
            <a:off x="5556563" y="3073058"/>
            <a:ext cx="817223" cy="948298"/>
            <a:chOff x="5556563" y="3073058"/>
            <a:chExt cx="817223" cy="948298"/>
          </a:xfrm>
        </p:grpSpPr>
        <p:sp>
          <p:nvSpPr>
            <p:cNvPr id="3093" name="Line 21"/>
            <p:cNvSpPr>
              <a:spLocks noChangeShapeType="1"/>
            </p:cNvSpPr>
            <p:nvPr/>
          </p:nvSpPr>
          <p:spPr bwMode="auto">
            <a:xfrm flipH="1">
              <a:off x="5556563" y="3073058"/>
              <a:ext cx="817223" cy="0"/>
            </a:xfrm>
            <a:prstGeom prst="line">
              <a:avLst/>
            </a:prstGeom>
            <a:noFill/>
            <a:ln w="28575">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94" name="Line 22"/>
            <p:cNvSpPr>
              <a:spLocks noChangeShapeType="1"/>
            </p:cNvSpPr>
            <p:nvPr/>
          </p:nvSpPr>
          <p:spPr bwMode="auto">
            <a:xfrm flipH="1">
              <a:off x="5556563" y="4021356"/>
              <a:ext cx="817223" cy="0"/>
            </a:xfrm>
            <a:prstGeom prst="line">
              <a:avLst/>
            </a:prstGeom>
            <a:noFill/>
            <a:ln w="28575">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95" name="Line 23"/>
            <p:cNvSpPr>
              <a:spLocks noChangeShapeType="1"/>
            </p:cNvSpPr>
            <p:nvPr/>
          </p:nvSpPr>
          <p:spPr bwMode="auto">
            <a:xfrm flipV="1">
              <a:off x="5556563" y="3073058"/>
              <a:ext cx="0" cy="948298"/>
            </a:xfrm>
            <a:prstGeom prst="line">
              <a:avLst/>
            </a:prstGeom>
            <a:noFill/>
            <a:ln w="28575">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grpSp>
      <p:sp>
        <p:nvSpPr>
          <p:cNvPr id="3096" name="Line 24"/>
          <p:cNvSpPr>
            <a:spLocks noChangeShapeType="1"/>
          </p:cNvSpPr>
          <p:nvPr/>
        </p:nvSpPr>
        <p:spPr bwMode="auto">
          <a:xfrm flipH="1">
            <a:off x="3922118" y="1965393"/>
            <a:ext cx="12107" cy="633516"/>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97" name="Line 25"/>
          <p:cNvSpPr>
            <a:spLocks noChangeShapeType="1"/>
          </p:cNvSpPr>
          <p:nvPr/>
        </p:nvSpPr>
        <p:spPr bwMode="auto">
          <a:xfrm>
            <a:off x="3922118" y="2598909"/>
            <a:ext cx="1089630" cy="0"/>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98" name="Line 26"/>
          <p:cNvSpPr>
            <a:spLocks noChangeShapeType="1"/>
          </p:cNvSpPr>
          <p:nvPr/>
        </p:nvSpPr>
        <p:spPr bwMode="auto">
          <a:xfrm flipV="1">
            <a:off x="5035962" y="1965393"/>
            <a:ext cx="24214" cy="633516"/>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099" name="Line 27"/>
          <p:cNvSpPr>
            <a:spLocks noChangeShapeType="1"/>
          </p:cNvSpPr>
          <p:nvPr/>
        </p:nvSpPr>
        <p:spPr bwMode="auto">
          <a:xfrm>
            <a:off x="3922118" y="4495505"/>
            <a:ext cx="0" cy="711224"/>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100" name="Line 28"/>
          <p:cNvSpPr>
            <a:spLocks noChangeShapeType="1"/>
          </p:cNvSpPr>
          <p:nvPr/>
        </p:nvSpPr>
        <p:spPr bwMode="auto">
          <a:xfrm>
            <a:off x="5011748" y="4495505"/>
            <a:ext cx="0" cy="711224"/>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101" name="Line 29"/>
          <p:cNvSpPr>
            <a:spLocks noChangeShapeType="1"/>
          </p:cNvSpPr>
          <p:nvPr/>
        </p:nvSpPr>
        <p:spPr bwMode="auto">
          <a:xfrm flipH="1">
            <a:off x="3922118" y="4495505"/>
            <a:ext cx="1089630" cy="0"/>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102" name="Line 30"/>
          <p:cNvSpPr>
            <a:spLocks noChangeShapeType="1"/>
          </p:cNvSpPr>
          <p:nvPr/>
        </p:nvSpPr>
        <p:spPr bwMode="auto">
          <a:xfrm>
            <a:off x="2673583" y="3067790"/>
            <a:ext cx="703720" cy="5268"/>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103" name="Line 31"/>
          <p:cNvSpPr>
            <a:spLocks noChangeShapeType="1"/>
          </p:cNvSpPr>
          <p:nvPr/>
        </p:nvSpPr>
        <p:spPr bwMode="auto">
          <a:xfrm>
            <a:off x="3377302" y="3073058"/>
            <a:ext cx="0" cy="948298"/>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104" name="Line 32"/>
          <p:cNvSpPr>
            <a:spLocks noChangeShapeType="1"/>
          </p:cNvSpPr>
          <p:nvPr/>
        </p:nvSpPr>
        <p:spPr bwMode="auto">
          <a:xfrm flipH="1" flipV="1">
            <a:off x="2673583" y="4012137"/>
            <a:ext cx="703720" cy="9220"/>
          </a:xfrm>
          <a:prstGeom prst="line">
            <a:avLst/>
          </a:prstGeom>
          <a:noFill/>
          <a:ln w="2540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3105" name="Rectangle 33"/>
          <p:cNvSpPr>
            <a:spLocks noChangeArrowheads="1"/>
          </p:cNvSpPr>
          <p:nvPr/>
        </p:nvSpPr>
        <p:spPr bwMode="auto">
          <a:xfrm>
            <a:off x="3649710" y="2835984"/>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3106" name="Rectangle 34"/>
          <p:cNvSpPr>
            <a:spLocks noChangeArrowheads="1"/>
          </p:cNvSpPr>
          <p:nvPr/>
        </p:nvSpPr>
        <p:spPr bwMode="auto">
          <a:xfrm>
            <a:off x="4466933" y="2835984"/>
            <a:ext cx="817223" cy="711224"/>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algn="ctr" defTabSz="1007577" fontAlgn="base">
              <a:spcBef>
                <a:spcPct val="0"/>
              </a:spcBef>
              <a:spcAft>
                <a:spcPts val="1102"/>
              </a:spcAft>
            </a:pPr>
            <a:r>
              <a:rPr lang="sk-SK" sz="1763" b="1" dirty="0">
                <a:latin typeface="Times New Roman" pitchFamily="18" charset="0"/>
              </a:rPr>
              <a:t>0</a:t>
            </a:r>
            <a:endParaRPr lang="sk-SK" sz="1763" dirty="0">
              <a:latin typeface="Arial" pitchFamily="34" charset="0"/>
            </a:endParaRPr>
          </a:p>
        </p:txBody>
      </p:sp>
      <p:sp>
        <p:nvSpPr>
          <p:cNvPr id="51" name="Ovál 50"/>
          <p:cNvSpPr/>
          <p:nvPr/>
        </p:nvSpPr>
        <p:spPr>
          <a:xfrm>
            <a:off x="3772418" y="3542108"/>
            <a:ext cx="629713" cy="1416854"/>
          </a:xfrm>
          <a:prstGeom prst="ellipse">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sk-SK" sz="1983"/>
          </a:p>
        </p:txBody>
      </p:sp>
      <p:sp>
        <p:nvSpPr>
          <p:cNvPr id="52" name="BlokTextu 51"/>
          <p:cNvSpPr txBox="1"/>
          <p:nvPr/>
        </p:nvSpPr>
        <p:spPr>
          <a:xfrm>
            <a:off x="2198137" y="2991110"/>
            <a:ext cx="393570" cy="397481"/>
          </a:xfrm>
          <a:prstGeom prst="rect">
            <a:avLst/>
          </a:prstGeom>
          <a:noFill/>
        </p:spPr>
        <p:txBody>
          <a:bodyPr wrap="square" rtlCol="0">
            <a:spAutoFit/>
          </a:bodyPr>
          <a:lstStyle/>
          <a:p>
            <a:r>
              <a:rPr lang="sk-SK" sz="1983" dirty="0"/>
              <a:t>C</a:t>
            </a:r>
          </a:p>
        </p:txBody>
      </p:sp>
      <p:sp>
        <p:nvSpPr>
          <p:cNvPr id="53" name="BlokTextu 52"/>
          <p:cNvSpPr txBox="1"/>
          <p:nvPr/>
        </p:nvSpPr>
        <p:spPr>
          <a:xfrm>
            <a:off x="1883280" y="3856965"/>
            <a:ext cx="393570" cy="397481"/>
          </a:xfrm>
          <a:prstGeom prst="rect">
            <a:avLst/>
          </a:prstGeom>
          <a:noFill/>
        </p:spPr>
        <p:txBody>
          <a:bodyPr wrap="square" rtlCol="0">
            <a:spAutoFit/>
          </a:bodyPr>
          <a:lstStyle/>
          <a:p>
            <a:r>
              <a:rPr lang="sk-SK" sz="1983" dirty="0"/>
              <a:t>D</a:t>
            </a:r>
          </a:p>
        </p:txBody>
      </p:sp>
      <p:sp>
        <p:nvSpPr>
          <p:cNvPr id="54" name="BlokTextu 53"/>
          <p:cNvSpPr txBox="1"/>
          <p:nvPr/>
        </p:nvSpPr>
        <p:spPr>
          <a:xfrm>
            <a:off x="4087275" y="1495542"/>
            <a:ext cx="393570" cy="397481"/>
          </a:xfrm>
          <a:prstGeom prst="rect">
            <a:avLst/>
          </a:prstGeom>
          <a:noFill/>
        </p:spPr>
        <p:txBody>
          <a:bodyPr wrap="square" rtlCol="0">
            <a:spAutoFit/>
          </a:bodyPr>
          <a:lstStyle/>
          <a:p>
            <a:r>
              <a:rPr lang="sk-SK" sz="1983" dirty="0"/>
              <a:t>A</a:t>
            </a:r>
          </a:p>
        </p:txBody>
      </p:sp>
      <p:sp>
        <p:nvSpPr>
          <p:cNvPr id="55" name="BlokTextu 54"/>
          <p:cNvSpPr txBox="1"/>
          <p:nvPr/>
        </p:nvSpPr>
        <p:spPr>
          <a:xfrm>
            <a:off x="5189272" y="1259400"/>
            <a:ext cx="393570" cy="397481"/>
          </a:xfrm>
          <a:prstGeom prst="rect">
            <a:avLst/>
          </a:prstGeom>
          <a:noFill/>
        </p:spPr>
        <p:txBody>
          <a:bodyPr wrap="square" rtlCol="0">
            <a:spAutoFit/>
          </a:bodyPr>
          <a:lstStyle/>
          <a:p>
            <a:r>
              <a:rPr lang="sk-SK" sz="1983" dirty="0"/>
              <a:t>B</a:t>
            </a:r>
          </a:p>
        </p:txBody>
      </p:sp>
      <mc:AlternateContent xmlns:mc="http://schemas.openxmlformats.org/markup-compatibility/2006" xmlns:a14="http://schemas.microsoft.com/office/drawing/2010/main">
        <mc:Choice Requires="a14">
          <p:sp>
            <p:nvSpPr>
              <p:cNvPr id="56" name="Objekt 55"/>
              <p:cNvSpPr txBox="1"/>
              <p:nvPr/>
            </p:nvSpPr>
            <p:spPr bwMode="auto">
              <a:xfrm>
                <a:off x="7117555" y="5758359"/>
                <a:ext cx="3029745" cy="416636"/>
              </a:xfrm>
              <a:prstGeom prst="rect">
                <a:avLst/>
              </a:prstGeom>
              <a:noFill/>
            </p:spPr>
            <p:txBody>
              <a:bodyPr>
                <a:noAutofit/>
              </a:bodyPr>
              <a:lstStyle/>
              <a:p>
                <a:pPr/>
                <a14:m>
                  <m:oMathPara xmlns:m="http://schemas.openxmlformats.org/officeDocument/2006/math">
                    <m:oMathParaPr>
                      <m:jc m:val="left"/>
                    </m:oMathParaPr>
                    <m:oMath xmlns:m="http://schemas.openxmlformats.org/officeDocument/2006/math">
                      <m:r>
                        <a:rPr lang="en-US" sz="2400" i="1">
                          <a:solidFill>
                            <a:srgbClr val="000000"/>
                          </a:solidFill>
                          <a:latin typeface="Cambria Math" panose="02040503050406030204" pitchFamily="18" charset="0"/>
                        </a:rPr>
                        <m:t>𝑌</m:t>
                      </m:r>
                      <m:r>
                        <a:rPr lang="en-US" sz="2400" i="1">
                          <a:solidFill>
                            <a:srgbClr val="000000"/>
                          </a:solidFill>
                          <a:latin typeface="Cambria Math" panose="02040503050406030204" pitchFamily="18" charset="0"/>
                        </a:rPr>
                        <m:t>=</m:t>
                      </m:r>
                      <m:r>
                        <a:rPr lang="en-US" sz="2400" i="1">
                          <a:solidFill>
                            <a:srgbClr val="000000"/>
                          </a:solidFill>
                          <a:latin typeface="Cambria Math" panose="02040503050406030204" pitchFamily="18" charset="0"/>
                        </a:rPr>
                        <m:t>𝐴</m:t>
                      </m:r>
                      <m:bar>
                        <m:barPr>
                          <m:pos m:val="top"/>
                          <m:ctrlPr>
                            <a:rPr lang="en-US" sz="2400" i="1">
                              <a:solidFill>
                                <a:srgbClr val="000000"/>
                              </a:solidFill>
                              <a:latin typeface="Cambria Math" panose="02040503050406030204" pitchFamily="18" charset="0"/>
                            </a:rPr>
                          </m:ctrlPr>
                        </m:barPr>
                        <m:e>
                          <m:r>
                            <a:rPr lang="en-US" sz="2400" i="1">
                              <a:solidFill>
                                <a:srgbClr val="000000"/>
                              </a:solidFill>
                              <a:latin typeface="Cambria Math" panose="02040503050406030204" pitchFamily="18" charset="0"/>
                            </a:rPr>
                            <m:t>𝐶</m:t>
                          </m:r>
                        </m:e>
                      </m:bar>
                      <m:r>
                        <a:rPr lang="en-US" sz="2400" i="1">
                          <a:solidFill>
                            <a:srgbClr val="000000"/>
                          </a:solidFill>
                          <a:latin typeface="Cambria Math" panose="02040503050406030204" pitchFamily="18" charset="0"/>
                        </a:rPr>
                        <m:t>+</m:t>
                      </m:r>
                      <m:bar>
                        <m:barPr>
                          <m:pos m:val="top"/>
                          <m:ctrlPr>
                            <a:rPr lang="en-US" sz="2400" i="1">
                              <a:solidFill>
                                <a:srgbClr val="000000"/>
                              </a:solidFill>
                              <a:latin typeface="Cambria Math" panose="02040503050406030204" pitchFamily="18" charset="0"/>
                            </a:rPr>
                          </m:ctrlPr>
                        </m:barPr>
                        <m:e>
                          <m:r>
                            <a:rPr lang="en-US" sz="2400" i="1">
                              <a:solidFill>
                                <a:srgbClr val="000000"/>
                              </a:solidFill>
                              <a:latin typeface="Cambria Math" panose="02040503050406030204" pitchFamily="18" charset="0"/>
                            </a:rPr>
                            <m:t>𝐴</m:t>
                          </m:r>
                        </m:e>
                      </m:bar>
                      <m:r>
                        <a:rPr lang="en-US" sz="2400" i="1">
                          <a:solidFill>
                            <a:srgbClr val="000000"/>
                          </a:solidFill>
                          <a:latin typeface="Cambria Math" panose="02040503050406030204" pitchFamily="18" charset="0"/>
                        </a:rPr>
                        <m:t>𝐶</m:t>
                      </m:r>
                      <m:r>
                        <a:rPr lang="en-US" sz="2400" i="1">
                          <a:solidFill>
                            <a:srgbClr val="000000"/>
                          </a:solidFill>
                          <a:latin typeface="Cambria Math" panose="02040503050406030204" pitchFamily="18" charset="0"/>
                        </a:rPr>
                        <m:t>+</m:t>
                      </m:r>
                      <m:r>
                        <a:rPr lang="en-US" sz="2400" i="1">
                          <a:solidFill>
                            <a:srgbClr val="000000"/>
                          </a:solidFill>
                          <a:latin typeface="Cambria Math" panose="02040503050406030204" pitchFamily="18" charset="0"/>
                        </a:rPr>
                        <m:t>𝐴</m:t>
                      </m:r>
                      <m:bar>
                        <m:barPr>
                          <m:pos m:val="top"/>
                          <m:ctrlPr>
                            <a:rPr lang="en-US" sz="2400" i="1">
                              <a:solidFill>
                                <a:srgbClr val="000000"/>
                              </a:solidFill>
                              <a:latin typeface="Cambria Math" panose="02040503050406030204" pitchFamily="18" charset="0"/>
                            </a:rPr>
                          </m:ctrlPr>
                        </m:barPr>
                        <m:e>
                          <m:r>
                            <a:rPr lang="en-US" sz="2400" i="1">
                              <a:solidFill>
                                <a:srgbClr val="000000"/>
                              </a:solidFill>
                              <a:latin typeface="Cambria Math" panose="02040503050406030204" pitchFamily="18" charset="0"/>
                            </a:rPr>
                            <m:t>𝐵</m:t>
                          </m:r>
                        </m:e>
                      </m:bar>
                      <m:r>
                        <a:rPr lang="en-US" sz="2400" i="1">
                          <a:solidFill>
                            <a:srgbClr val="000000"/>
                          </a:solidFill>
                          <a:latin typeface="Cambria Math" panose="02040503050406030204" pitchFamily="18" charset="0"/>
                        </a:rPr>
                        <m:t>𝐷</m:t>
                      </m:r>
                    </m:oMath>
                  </m:oMathPara>
                </a14:m>
                <a:endParaRPr lang="en-US" sz="2400" dirty="0"/>
              </a:p>
            </p:txBody>
          </p:sp>
        </mc:Choice>
        <mc:Fallback xmlns="">
          <p:sp>
            <p:nvSpPr>
              <p:cNvPr id="56" name="Objekt 55"/>
              <p:cNvSpPr txBox="1">
                <a:spLocks noRot="1" noChangeAspect="1" noMove="1" noResize="1" noEditPoints="1" noAdjustHandles="1" noChangeArrowheads="1" noChangeShapeType="1" noTextEdit="1"/>
              </p:cNvSpPr>
              <p:nvPr/>
            </p:nvSpPr>
            <p:spPr bwMode="auto">
              <a:xfrm>
                <a:off x="7117555" y="5758359"/>
                <a:ext cx="3029745" cy="41663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Objekt 42">
                <a:extLst>
                  <a:ext uri="{FF2B5EF4-FFF2-40B4-BE49-F238E27FC236}">
                    <a16:creationId xmlns:a16="http://schemas.microsoft.com/office/drawing/2014/main" id="{5CC0EEA8-BBA5-4234-9F78-D9F270FE9A59}"/>
                  </a:ext>
                </a:extLst>
              </p:cNvPr>
              <p:cNvSpPr txBox="1"/>
              <p:nvPr/>
            </p:nvSpPr>
            <p:spPr bwMode="auto">
              <a:xfrm>
                <a:off x="5346700" y="6592532"/>
                <a:ext cx="4572000" cy="416636"/>
              </a:xfrm>
              <a:prstGeom prst="rect">
                <a:avLst/>
              </a:prstGeom>
              <a:noFill/>
            </p:spPr>
            <p:txBody>
              <a:bodyPr>
                <a:noAutofit/>
              </a:bodyPr>
              <a:lstStyle/>
              <a:p>
                <a:pPr/>
                <a14:m>
                  <m:oMathPara xmlns:m="http://schemas.openxmlformats.org/officeDocument/2006/math">
                    <m:oMathParaPr>
                      <m:jc m:val="left"/>
                    </m:oMathParaPr>
                    <m:oMath xmlns:m="http://schemas.openxmlformats.org/officeDocument/2006/math">
                      <m:r>
                        <a:rPr lang="en-US" sz="2000" i="1" smtClean="0">
                          <a:solidFill>
                            <a:srgbClr val="000000"/>
                          </a:solidFill>
                          <a:latin typeface="Cambria Math" panose="02040503050406030204" pitchFamily="18" charset="0"/>
                        </a:rPr>
                        <m:t>𝑌</m:t>
                      </m:r>
                      <m:r>
                        <a:rPr lang="en-US" sz="2000" i="1" smtClean="0">
                          <a:solidFill>
                            <a:srgbClr val="000000"/>
                          </a:solidFill>
                          <a:latin typeface="Cambria Math" panose="02040503050406030204" pitchFamily="18" charset="0"/>
                        </a:rPr>
                        <m:t>=</m:t>
                      </m:r>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𝐴</m:t>
                          </m:r>
                          <m:r>
                            <a:rPr lang="en-US" sz="2000" i="1">
                              <a:solidFill>
                                <a:srgbClr val="000000"/>
                              </a:solidFill>
                              <a:latin typeface="Cambria Math" panose="02040503050406030204" pitchFamily="18" charset="0"/>
                            </a:rPr>
                            <m:t>+</m:t>
                          </m:r>
                          <m:r>
                            <a:rPr lang="en-US" sz="2000" i="1">
                              <a:solidFill>
                                <a:srgbClr val="000000"/>
                              </a:solidFill>
                              <a:latin typeface="Cambria Math" panose="02040503050406030204" pitchFamily="18" charset="0"/>
                            </a:rPr>
                            <m:t>𝐶</m:t>
                          </m:r>
                          <m:r>
                            <a:rPr lang="en-US" sz="2000" i="1">
                              <a:solidFill>
                                <a:srgbClr val="000000"/>
                              </a:solidFill>
                              <a:latin typeface="Cambria Math" panose="02040503050406030204" pitchFamily="18" charset="0"/>
                            </a:rPr>
                            <m:t>+</m:t>
                          </m:r>
                          <m:acc>
                            <m:accPr>
                              <m:chr m:val="̅"/>
                              <m:ctrlPr>
                                <a:rPr lang="en-US" sz="2000" i="1" smtClean="0">
                                  <a:solidFill>
                                    <a:srgbClr val="000000"/>
                                  </a:solidFill>
                                  <a:latin typeface="Cambria Math" panose="02040503050406030204" pitchFamily="18" charset="0"/>
                                </a:rPr>
                              </m:ctrlPr>
                            </m:accPr>
                            <m:e>
                              <m:r>
                                <a:rPr lang="en-US" sz="2000" i="1">
                                  <a:solidFill>
                                    <a:srgbClr val="000000"/>
                                  </a:solidFill>
                                  <a:latin typeface="Cambria Math" panose="02040503050406030204" pitchFamily="18" charset="0"/>
                                </a:rPr>
                                <m:t>𝐷</m:t>
                              </m:r>
                            </m:e>
                          </m:acc>
                        </m:e>
                      </m:d>
                      <m:r>
                        <a:rPr lang="en-US" sz="2000" i="1">
                          <a:solidFill>
                            <a:srgbClr val="000000"/>
                          </a:solidFill>
                          <a:latin typeface="Cambria Math" panose="02040503050406030204" pitchFamily="18" charset="0"/>
                        </a:rPr>
                        <m:t>.</m:t>
                      </m:r>
                      <m:d>
                        <m:dPr>
                          <m:ctrlPr>
                            <a:rPr lang="en-US" sz="2000" i="1">
                              <a:solidFill>
                                <a:srgbClr val="000000"/>
                              </a:solidFill>
                              <a:latin typeface="Cambria Math" panose="02040503050406030204" pitchFamily="18" charset="0"/>
                            </a:rPr>
                          </m:ctrlPr>
                        </m:dPr>
                        <m:e>
                          <m:r>
                            <a:rPr lang="en-US" sz="2000" b="0" i="1" smtClean="0">
                              <a:solidFill>
                                <a:srgbClr val="000000"/>
                              </a:solidFill>
                              <a:latin typeface="Cambria Math" panose="02040503050406030204" pitchFamily="18" charset="0"/>
                            </a:rPr>
                            <m:t>𝐴</m:t>
                          </m:r>
                          <m:r>
                            <a:rPr lang="en-US" sz="2000" b="0" i="1" smtClean="0">
                              <a:solidFill>
                                <a:srgbClr val="000000"/>
                              </a:solidFill>
                              <a:latin typeface="Cambria Math" panose="02040503050406030204" pitchFamily="18" charset="0"/>
                            </a:rPr>
                            <m:t>+</m:t>
                          </m:r>
                          <m:r>
                            <a:rPr lang="en-US" sz="2000" b="0" i="1" smtClean="0">
                              <a:solidFill>
                                <a:srgbClr val="000000"/>
                              </a:solidFill>
                              <a:latin typeface="Cambria Math" panose="02040503050406030204" pitchFamily="18" charset="0"/>
                            </a:rPr>
                            <m:t>𝐵</m:t>
                          </m:r>
                          <m:r>
                            <a:rPr lang="en-US" sz="2000" b="0" i="1" smtClean="0">
                              <a:solidFill>
                                <a:srgbClr val="000000"/>
                              </a:solidFill>
                              <a:latin typeface="Cambria Math" panose="02040503050406030204" pitchFamily="18" charset="0"/>
                            </a:rPr>
                            <m:t>+</m:t>
                          </m:r>
                          <m:r>
                            <a:rPr lang="en-US" sz="2000" b="0" i="1" smtClean="0">
                              <a:solidFill>
                                <a:srgbClr val="000000"/>
                              </a:solidFill>
                              <a:latin typeface="Cambria Math" panose="02040503050406030204" pitchFamily="18" charset="0"/>
                            </a:rPr>
                            <m:t>𝐶</m:t>
                          </m:r>
                        </m:e>
                      </m:d>
                      <m:r>
                        <a:rPr lang="en-US" sz="2000" i="1">
                          <a:solidFill>
                            <a:srgbClr val="000000"/>
                          </a:solidFill>
                          <a:latin typeface="Cambria Math" panose="02040503050406030204" pitchFamily="18" charset="0"/>
                        </a:rPr>
                        <m:t>.(</m:t>
                      </m:r>
                      <m:bar>
                        <m:barPr>
                          <m:pos m:val="top"/>
                          <m:ctrlPr>
                            <a:rPr lang="en-US" sz="2000" i="1">
                              <a:solidFill>
                                <a:srgbClr val="000000"/>
                              </a:solidFill>
                              <a:latin typeface="Cambria Math" panose="02040503050406030204" pitchFamily="18" charset="0"/>
                            </a:rPr>
                          </m:ctrlPr>
                        </m:barPr>
                        <m:e>
                          <m:r>
                            <a:rPr lang="en-US" sz="2000" i="1">
                              <a:solidFill>
                                <a:srgbClr val="000000"/>
                              </a:solidFill>
                              <a:latin typeface="Cambria Math" panose="02040503050406030204" pitchFamily="18" charset="0"/>
                            </a:rPr>
                            <m:t>𝐶</m:t>
                          </m:r>
                        </m:e>
                      </m:bar>
                      <m:r>
                        <a:rPr lang="en-US" sz="2000" i="1">
                          <a:solidFill>
                            <a:srgbClr val="000000"/>
                          </a:solidFill>
                          <a:latin typeface="Cambria Math" panose="02040503050406030204" pitchFamily="18" charset="0"/>
                        </a:rPr>
                        <m:t>+</m:t>
                      </m:r>
                      <m:bar>
                        <m:barPr>
                          <m:pos m:val="top"/>
                          <m:ctrlPr>
                            <a:rPr lang="en-US" sz="2000" i="1">
                              <a:solidFill>
                                <a:srgbClr val="000000"/>
                              </a:solidFill>
                              <a:latin typeface="Cambria Math" panose="02040503050406030204" pitchFamily="18" charset="0"/>
                            </a:rPr>
                          </m:ctrlPr>
                        </m:barPr>
                        <m:e>
                          <m:r>
                            <a:rPr lang="en-US" sz="2000" i="1">
                              <a:solidFill>
                                <a:srgbClr val="000000"/>
                              </a:solidFill>
                              <a:latin typeface="Cambria Math" panose="02040503050406030204" pitchFamily="18" charset="0"/>
                            </a:rPr>
                            <m:t>𝐴</m:t>
                          </m:r>
                        </m:e>
                      </m:bar>
                      <m:r>
                        <a:rPr lang="en-US" sz="2000" i="1">
                          <a:solidFill>
                            <a:srgbClr val="000000"/>
                          </a:solidFill>
                          <a:latin typeface="Cambria Math" panose="02040503050406030204" pitchFamily="18" charset="0"/>
                        </a:rPr>
                        <m:t>)</m:t>
                      </m:r>
                    </m:oMath>
                  </m:oMathPara>
                </a14:m>
                <a:endParaRPr lang="en-US" sz="2000" i="1" dirty="0">
                  <a:solidFill>
                    <a:srgbClr val="000000"/>
                  </a:solidFill>
                  <a:latin typeface="Cambria Math" panose="02040503050406030204" pitchFamily="18" charset="0"/>
                </a:endParaRPr>
              </a:p>
            </p:txBody>
          </p:sp>
        </mc:Choice>
        <mc:Fallback xmlns="">
          <p:sp>
            <p:nvSpPr>
              <p:cNvPr id="43" name="Objekt 42">
                <a:extLst>
                  <a:ext uri="{FF2B5EF4-FFF2-40B4-BE49-F238E27FC236}">
                    <a16:creationId xmlns:a16="http://schemas.microsoft.com/office/drawing/2014/main" id="{5CC0EEA8-BBA5-4234-9F78-D9F270FE9A59}"/>
                  </a:ext>
                </a:extLst>
              </p:cNvPr>
              <p:cNvSpPr txBox="1">
                <a:spLocks noRot="1" noChangeAspect="1" noMove="1" noResize="1" noEditPoints="1" noAdjustHandles="1" noChangeArrowheads="1" noChangeShapeType="1" noTextEdit="1"/>
              </p:cNvSpPr>
              <p:nvPr/>
            </p:nvSpPr>
            <p:spPr bwMode="auto">
              <a:xfrm>
                <a:off x="5346700" y="6592532"/>
                <a:ext cx="4572000" cy="416636"/>
              </a:xfrm>
              <a:prstGeom prst="rect">
                <a:avLst/>
              </a:prstGeom>
              <a:blipFill>
                <a:blip r:embed="rId3"/>
                <a:stretch>
                  <a:fillRect b="-20290"/>
                </a:stretch>
              </a:blipFill>
            </p:spPr>
            <p:txBody>
              <a:bodyPr/>
              <a:lstStyle/>
              <a:p>
                <a:r>
                  <a:rPr lang="en-US">
                    <a:noFill/>
                  </a:rPr>
                  <a:t> </a:t>
                </a:r>
              </a:p>
            </p:txBody>
          </p:sp>
        </mc:Fallback>
      </mc:AlternateContent>
      <p:sp>
        <p:nvSpPr>
          <p:cNvPr id="8" name="Ovál 7">
            <a:extLst>
              <a:ext uri="{FF2B5EF4-FFF2-40B4-BE49-F238E27FC236}">
                <a16:creationId xmlns:a16="http://schemas.microsoft.com/office/drawing/2014/main" id="{82991309-700E-4859-BD8C-5F9C41A4CF2E}"/>
              </a:ext>
            </a:extLst>
          </p:cNvPr>
          <p:cNvSpPr/>
          <p:nvPr/>
        </p:nvSpPr>
        <p:spPr>
          <a:xfrm>
            <a:off x="3804811" y="2809268"/>
            <a:ext cx="1213728" cy="4666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ál 48">
            <a:extLst>
              <a:ext uri="{FF2B5EF4-FFF2-40B4-BE49-F238E27FC236}">
                <a16:creationId xmlns:a16="http://schemas.microsoft.com/office/drawing/2014/main" id="{1B6C7197-82E4-4C88-A98B-75743BECB8CF}"/>
              </a:ext>
            </a:extLst>
          </p:cNvPr>
          <p:cNvSpPr/>
          <p:nvPr/>
        </p:nvSpPr>
        <p:spPr>
          <a:xfrm rot="16200000">
            <a:off x="4277890" y="3161169"/>
            <a:ext cx="1213728" cy="4666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Skupina 56">
            <a:extLst>
              <a:ext uri="{FF2B5EF4-FFF2-40B4-BE49-F238E27FC236}">
                <a16:creationId xmlns:a16="http://schemas.microsoft.com/office/drawing/2014/main" id="{38D8F151-3131-45CB-956E-AD57AAA9CA91}"/>
              </a:ext>
            </a:extLst>
          </p:cNvPr>
          <p:cNvGrpSpPr/>
          <p:nvPr/>
        </p:nvGrpSpPr>
        <p:grpSpPr>
          <a:xfrm>
            <a:off x="5508136" y="2190917"/>
            <a:ext cx="817223" cy="492356"/>
            <a:chOff x="5556563" y="3073058"/>
            <a:chExt cx="817223" cy="948298"/>
          </a:xfrm>
        </p:grpSpPr>
        <p:sp>
          <p:nvSpPr>
            <p:cNvPr id="58" name="Line 21">
              <a:extLst>
                <a:ext uri="{FF2B5EF4-FFF2-40B4-BE49-F238E27FC236}">
                  <a16:creationId xmlns:a16="http://schemas.microsoft.com/office/drawing/2014/main" id="{3D91D45A-DCA8-4370-86E5-AF097E2EF75A}"/>
                </a:ext>
              </a:extLst>
            </p:cNvPr>
            <p:cNvSpPr>
              <a:spLocks noChangeShapeType="1"/>
            </p:cNvSpPr>
            <p:nvPr/>
          </p:nvSpPr>
          <p:spPr bwMode="auto">
            <a:xfrm flipH="1">
              <a:off x="5556563" y="3073058"/>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59" name="Line 22">
              <a:extLst>
                <a:ext uri="{FF2B5EF4-FFF2-40B4-BE49-F238E27FC236}">
                  <a16:creationId xmlns:a16="http://schemas.microsoft.com/office/drawing/2014/main" id="{96EB09AA-2F54-4019-A324-B24E4C6A3345}"/>
                </a:ext>
              </a:extLst>
            </p:cNvPr>
            <p:cNvSpPr>
              <a:spLocks noChangeShapeType="1"/>
            </p:cNvSpPr>
            <p:nvPr/>
          </p:nvSpPr>
          <p:spPr bwMode="auto">
            <a:xfrm flipH="1">
              <a:off x="5556563" y="4021356"/>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60" name="Line 23">
              <a:extLst>
                <a:ext uri="{FF2B5EF4-FFF2-40B4-BE49-F238E27FC236}">
                  <a16:creationId xmlns:a16="http://schemas.microsoft.com/office/drawing/2014/main" id="{D67E0972-8AD8-4B6F-8C44-BE6F959E5A87}"/>
                </a:ext>
              </a:extLst>
            </p:cNvPr>
            <p:cNvSpPr>
              <a:spLocks noChangeShapeType="1"/>
            </p:cNvSpPr>
            <p:nvPr/>
          </p:nvSpPr>
          <p:spPr bwMode="auto">
            <a:xfrm flipV="1">
              <a:off x="5556563" y="3073058"/>
              <a:ext cx="0" cy="948298"/>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grpSp>
      <p:grpSp>
        <p:nvGrpSpPr>
          <p:cNvPr id="61" name="Skupina 60">
            <a:extLst>
              <a:ext uri="{FF2B5EF4-FFF2-40B4-BE49-F238E27FC236}">
                <a16:creationId xmlns:a16="http://schemas.microsoft.com/office/drawing/2014/main" id="{A4A27107-B5D5-4B18-BA47-0D2B2C5862A3}"/>
              </a:ext>
            </a:extLst>
          </p:cNvPr>
          <p:cNvGrpSpPr/>
          <p:nvPr/>
        </p:nvGrpSpPr>
        <p:grpSpPr>
          <a:xfrm>
            <a:off x="5464746" y="4281184"/>
            <a:ext cx="817223" cy="492356"/>
            <a:chOff x="5556563" y="3073058"/>
            <a:chExt cx="817223" cy="948298"/>
          </a:xfrm>
        </p:grpSpPr>
        <p:sp>
          <p:nvSpPr>
            <p:cNvPr id="62" name="Line 21">
              <a:extLst>
                <a:ext uri="{FF2B5EF4-FFF2-40B4-BE49-F238E27FC236}">
                  <a16:creationId xmlns:a16="http://schemas.microsoft.com/office/drawing/2014/main" id="{ED9D9F7A-C2B2-48C3-9C62-BED3A01236E0}"/>
                </a:ext>
              </a:extLst>
            </p:cNvPr>
            <p:cNvSpPr>
              <a:spLocks noChangeShapeType="1"/>
            </p:cNvSpPr>
            <p:nvPr/>
          </p:nvSpPr>
          <p:spPr bwMode="auto">
            <a:xfrm flipH="1">
              <a:off x="5556563" y="3073058"/>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63" name="Line 22">
              <a:extLst>
                <a:ext uri="{FF2B5EF4-FFF2-40B4-BE49-F238E27FC236}">
                  <a16:creationId xmlns:a16="http://schemas.microsoft.com/office/drawing/2014/main" id="{72CDFB9E-BACC-48AE-8DBF-4E7E09916CE4}"/>
                </a:ext>
              </a:extLst>
            </p:cNvPr>
            <p:cNvSpPr>
              <a:spLocks noChangeShapeType="1"/>
            </p:cNvSpPr>
            <p:nvPr/>
          </p:nvSpPr>
          <p:spPr bwMode="auto">
            <a:xfrm flipH="1">
              <a:off x="5556563" y="4021356"/>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64" name="Line 23">
              <a:extLst>
                <a:ext uri="{FF2B5EF4-FFF2-40B4-BE49-F238E27FC236}">
                  <a16:creationId xmlns:a16="http://schemas.microsoft.com/office/drawing/2014/main" id="{7226382D-B3B0-4B41-A545-8CB72B100391}"/>
                </a:ext>
              </a:extLst>
            </p:cNvPr>
            <p:cNvSpPr>
              <a:spLocks noChangeShapeType="1"/>
            </p:cNvSpPr>
            <p:nvPr/>
          </p:nvSpPr>
          <p:spPr bwMode="auto">
            <a:xfrm flipV="1">
              <a:off x="5556563" y="3073058"/>
              <a:ext cx="0" cy="948298"/>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grpSp>
      <p:grpSp>
        <p:nvGrpSpPr>
          <p:cNvPr id="65" name="Skupina 64">
            <a:extLst>
              <a:ext uri="{FF2B5EF4-FFF2-40B4-BE49-F238E27FC236}">
                <a16:creationId xmlns:a16="http://schemas.microsoft.com/office/drawing/2014/main" id="{D8D0D894-9ACC-4D21-887E-B00224438CE5}"/>
              </a:ext>
            </a:extLst>
          </p:cNvPr>
          <p:cNvGrpSpPr/>
          <p:nvPr/>
        </p:nvGrpSpPr>
        <p:grpSpPr>
          <a:xfrm flipH="1">
            <a:off x="2669636" y="2146658"/>
            <a:ext cx="817223" cy="492356"/>
            <a:chOff x="5556563" y="3073058"/>
            <a:chExt cx="817223" cy="948298"/>
          </a:xfrm>
        </p:grpSpPr>
        <p:sp>
          <p:nvSpPr>
            <p:cNvPr id="66" name="Line 21">
              <a:extLst>
                <a:ext uri="{FF2B5EF4-FFF2-40B4-BE49-F238E27FC236}">
                  <a16:creationId xmlns:a16="http://schemas.microsoft.com/office/drawing/2014/main" id="{CAB833A8-FDB5-4CF8-97B4-CEC04A0FE249}"/>
                </a:ext>
              </a:extLst>
            </p:cNvPr>
            <p:cNvSpPr>
              <a:spLocks noChangeShapeType="1"/>
            </p:cNvSpPr>
            <p:nvPr/>
          </p:nvSpPr>
          <p:spPr bwMode="auto">
            <a:xfrm flipH="1">
              <a:off x="5556563" y="3073058"/>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67" name="Line 22">
              <a:extLst>
                <a:ext uri="{FF2B5EF4-FFF2-40B4-BE49-F238E27FC236}">
                  <a16:creationId xmlns:a16="http://schemas.microsoft.com/office/drawing/2014/main" id="{F901C9B8-BDFF-46BF-A0F7-932B7B3C7785}"/>
                </a:ext>
              </a:extLst>
            </p:cNvPr>
            <p:cNvSpPr>
              <a:spLocks noChangeShapeType="1"/>
            </p:cNvSpPr>
            <p:nvPr/>
          </p:nvSpPr>
          <p:spPr bwMode="auto">
            <a:xfrm flipH="1">
              <a:off x="5556563" y="4021356"/>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68" name="Line 23">
              <a:extLst>
                <a:ext uri="{FF2B5EF4-FFF2-40B4-BE49-F238E27FC236}">
                  <a16:creationId xmlns:a16="http://schemas.microsoft.com/office/drawing/2014/main" id="{BF9F8C87-3A0D-422C-A4CB-5FAF277B9E41}"/>
                </a:ext>
              </a:extLst>
            </p:cNvPr>
            <p:cNvSpPr>
              <a:spLocks noChangeShapeType="1"/>
            </p:cNvSpPr>
            <p:nvPr/>
          </p:nvSpPr>
          <p:spPr bwMode="auto">
            <a:xfrm flipV="1">
              <a:off x="5556563" y="3073058"/>
              <a:ext cx="0" cy="948298"/>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grpSp>
      <p:grpSp>
        <p:nvGrpSpPr>
          <p:cNvPr id="69" name="Skupina 68">
            <a:extLst>
              <a:ext uri="{FF2B5EF4-FFF2-40B4-BE49-F238E27FC236}">
                <a16:creationId xmlns:a16="http://schemas.microsoft.com/office/drawing/2014/main" id="{E1349C19-B429-428C-8AC4-206E686427A9}"/>
              </a:ext>
            </a:extLst>
          </p:cNvPr>
          <p:cNvGrpSpPr/>
          <p:nvPr/>
        </p:nvGrpSpPr>
        <p:grpSpPr>
          <a:xfrm flipH="1">
            <a:off x="2663882" y="4337382"/>
            <a:ext cx="817223" cy="492356"/>
            <a:chOff x="5556563" y="3073058"/>
            <a:chExt cx="817223" cy="948298"/>
          </a:xfrm>
        </p:grpSpPr>
        <p:sp>
          <p:nvSpPr>
            <p:cNvPr id="70" name="Line 21">
              <a:extLst>
                <a:ext uri="{FF2B5EF4-FFF2-40B4-BE49-F238E27FC236}">
                  <a16:creationId xmlns:a16="http://schemas.microsoft.com/office/drawing/2014/main" id="{AA1694D7-2FFD-4EF9-A342-B3E370603521}"/>
                </a:ext>
              </a:extLst>
            </p:cNvPr>
            <p:cNvSpPr>
              <a:spLocks noChangeShapeType="1"/>
            </p:cNvSpPr>
            <p:nvPr/>
          </p:nvSpPr>
          <p:spPr bwMode="auto">
            <a:xfrm flipH="1">
              <a:off x="5556563" y="3073058"/>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71" name="Line 22">
              <a:extLst>
                <a:ext uri="{FF2B5EF4-FFF2-40B4-BE49-F238E27FC236}">
                  <a16:creationId xmlns:a16="http://schemas.microsoft.com/office/drawing/2014/main" id="{870AA0B8-B673-420F-8BC7-7F04ED17BC4C}"/>
                </a:ext>
              </a:extLst>
            </p:cNvPr>
            <p:cNvSpPr>
              <a:spLocks noChangeShapeType="1"/>
            </p:cNvSpPr>
            <p:nvPr/>
          </p:nvSpPr>
          <p:spPr bwMode="auto">
            <a:xfrm flipH="1">
              <a:off x="5556563" y="4021356"/>
              <a:ext cx="817223" cy="0"/>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sp>
          <p:nvSpPr>
            <p:cNvPr id="72" name="Line 23">
              <a:extLst>
                <a:ext uri="{FF2B5EF4-FFF2-40B4-BE49-F238E27FC236}">
                  <a16:creationId xmlns:a16="http://schemas.microsoft.com/office/drawing/2014/main" id="{72625DD9-002F-450E-B9CA-18EC90486D1B}"/>
                </a:ext>
              </a:extLst>
            </p:cNvPr>
            <p:cNvSpPr>
              <a:spLocks noChangeShapeType="1"/>
            </p:cNvSpPr>
            <p:nvPr/>
          </p:nvSpPr>
          <p:spPr bwMode="auto">
            <a:xfrm flipV="1">
              <a:off x="5556563" y="3073058"/>
              <a:ext cx="0" cy="948298"/>
            </a:xfrm>
            <a:prstGeom prst="line">
              <a:avLst/>
            </a:prstGeom>
            <a:ln w="28575">
              <a:solidFill>
                <a:srgbClr val="FF0000"/>
              </a:solidFill>
              <a:headEnd/>
              <a:tailEnd/>
            </a:ln>
          </p:spPr>
          <p:style>
            <a:lnRef idx="1">
              <a:schemeClr val="accent6"/>
            </a:lnRef>
            <a:fillRef idx="0">
              <a:schemeClr val="accent6"/>
            </a:fillRef>
            <a:effectRef idx="0">
              <a:schemeClr val="accent6"/>
            </a:effectRef>
            <a:fontRef idx="minor">
              <a:schemeClr val="tx1"/>
            </a:fontRef>
          </p:style>
          <p:txBody>
            <a:bodyPr vert="horz" wrap="square" lIns="100753" tIns="50377" rIns="100753" bIns="50377" numCol="1" anchor="t" anchorCtr="0" compatLnSpc="1">
              <a:prstTxWarp prst="textNoShape">
                <a:avLst/>
              </a:prstTxWarp>
            </a:bodyPr>
            <a:lstStyle/>
            <a:p>
              <a:endParaRPr lang="sk-SK" sz="1983"/>
            </a:p>
          </p:txBody>
        </p:sp>
      </p:grpSp>
      <p:sp>
        <p:nvSpPr>
          <p:cNvPr id="73" name="Ovál 72">
            <a:extLst>
              <a:ext uri="{FF2B5EF4-FFF2-40B4-BE49-F238E27FC236}">
                <a16:creationId xmlns:a16="http://schemas.microsoft.com/office/drawing/2014/main" id="{64B0252A-44F0-49DE-BB5E-DBC874A7689D}"/>
              </a:ext>
            </a:extLst>
          </p:cNvPr>
          <p:cNvSpPr/>
          <p:nvPr/>
        </p:nvSpPr>
        <p:spPr>
          <a:xfrm rot="5400000">
            <a:off x="3263521" y="3149231"/>
            <a:ext cx="629713" cy="1416854"/>
          </a:xfrm>
          <a:prstGeom prst="ellipse">
            <a:avLst/>
          </a:prstGeom>
          <a:noFill/>
          <a:ln>
            <a:solidFill>
              <a:schemeClr val="tx1"/>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sk-SK" sz="1983"/>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50900" y="486565"/>
            <a:ext cx="9342247" cy="1154897"/>
          </a:xfrm>
        </p:spPr>
        <p:txBody>
          <a:bodyPr>
            <a:noAutofit/>
          </a:bodyPr>
          <a:lstStyle/>
          <a:p>
            <a:pPr algn="ctr"/>
            <a:r>
              <a:rPr lang="sk-SK" sz="4000" dirty="0">
                <a:latin typeface="Arial"/>
                <a:cs typeface="Arial"/>
              </a:rPr>
              <a:t>Realizácia schémy logického obvodu z predchádzajúceho príkladu</a:t>
            </a:r>
          </a:p>
        </p:txBody>
      </p:sp>
      <p:sp>
        <p:nvSpPr>
          <p:cNvPr id="11" name="Zástupný symbol textu 10"/>
          <p:cNvSpPr>
            <a:spLocks noGrp="1"/>
          </p:cNvSpPr>
          <p:nvPr>
            <p:ph type="body" sz="half" idx="2"/>
          </p:nvPr>
        </p:nvSpPr>
        <p:spPr>
          <a:xfrm>
            <a:off x="1410996" y="5914011"/>
            <a:ext cx="7950123" cy="886839"/>
          </a:xfrm>
        </p:spPr>
        <p:txBody>
          <a:bodyPr/>
          <a:lstStyle/>
          <a:p>
            <a:endParaRPr lang="sk-SK" dirty="0"/>
          </a:p>
        </p:txBody>
      </p:sp>
      <p:grpSp>
        <p:nvGrpSpPr>
          <p:cNvPr id="62" name="Skupina 61"/>
          <p:cNvGrpSpPr/>
          <p:nvPr/>
        </p:nvGrpSpPr>
        <p:grpSpPr>
          <a:xfrm>
            <a:off x="1917700" y="2025650"/>
            <a:ext cx="6367075" cy="4500686"/>
            <a:chOff x="1500166" y="642918"/>
            <a:chExt cx="5778522" cy="4084656"/>
          </a:xfrm>
        </p:grpSpPr>
        <p:sp>
          <p:nvSpPr>
            <p:cNvPr id="1031" name="Line 7"/>
            <p:cNvSpPr>
              <a:spLocks noChangeShapeType="1"/>
            </p:cNvSpPr>
            <p:nvPr/>
          </p:nvSpPr>
          <p:spPr bwMode="auto">
            <a:xfrm>
              <a:off x="1792288" y="659780"/>
              <a:ext cx="0" cy="4067794"/>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32" name="Line 8"/>
            <p:cNvSpPr>
              <a:spLocks noChangeShapeType="1"/>
            </p:cNvSpPr>
            <p:nvPr/>
          </p:nvSpPr>
          <p:spPr bwMode="auto">
            <a:xfrm>
              <a:off x="1975168" y="659780"/>
              <a:ext cx="0" cy="4067794"/>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33" name="Line 9"/>
            <p:cNvSpPr>
              <a:spLocks noChangeShapeType="1"/>
            </p:cNvSpPr>
            <p:nvPr/>
          </p:nvSpPr>
          <p:spPr bwMode="auto">
            <a:xfrm>
              <a:off x="2158048" y="659780"/>
              <a:ext cx="0" cy="4067794"/>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34" name="Line 10"/>
            <p:cNvSpPr>
              <a:spLocks noChangeShapeType="1"/>
            </p:cNvSpPr>
            <p:nvPr/>
          </p:nvSpPr>
          <p:spPr bwMode="auto">
            <a:xfrm>
              <a:off x="2340928" y="659780"/>
              <a:ext cx="0" cy="4067794"/>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35" name="Rectangle 11"/>
            <p:cNvSpPr>
              <a:spLocks noChangeArrowheads="1"/>
            </p:cNvSpPr>
            <p:nvPr/>
          </p:nvSpPr>
          <p:spPr bwMode="auto">
            <a:xfrm>
              <a:off x="3072448" y="1147915"/>
              <a:ext cx="36576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Calibri" pitchFamily="34" charset="0"/>
                </a:rPr>
                <a:t>1</a:t>
              </a:r>
              <a:endParaRPr lang="sk-SK" sz="1983">
                <a:latin typeface="Arial" pitchFamily="34" charset="0"/>
              </a:endParaRPr>
            </a:p>
          </p:txBody>
        </p:sp>
        <p:sp>
          <p:nvSpPr>
            <p:cNvPr id="1036" name="Rectangle 12"/>
            <p:cNvSpPr>
              <a:spLocks noChangeArrowheads="1"/>
            </p:cNvSpPr>
            <p:nvPr/>
          </p:nvSpPr>
          <p:spPr bwMode="auto">
            <a:xfrm>
              <a:off x="4352608" y="659780"/>
              <a:ext cx="54864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Times New Roman" pitchFamily="18" charset="0"/>
                  <a:sym typeface="Symbol" pitchFamily="18" charset="2"/>
                </a:rPr>
                <a:t></a:t>
              </a:r>
              <a:endParaRPr lang="sk-SK" sz="1983">
                <a:latin typeface="Arial" pitchFamily="34" charset="0"/>
              </a:endParaRPr>
            </a:p>
          </p:txBody>
        </p:sp>
        <p:sp>
          <p:nvSpPr>
            <p:cNvPr id="1037" name="Rectangle 13"/>
            <p:cNvSpPr>
              <a:spLocks noChangeArrowheads="1"/>
            </p:cNvSpPr>
            <p:nvPr/>
          </p:nvSpPr>
          <p:spPr bwMode="auto">
            <a:xfrm>
              <a:off x="3072448" y="2124186"/>
              <a:ext cx="36576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Calibri" pitchFamily="34" charset="0"/>
                </a:rPr>
                <a:t>1</a:t>
              </a:r>
              <a:endParaRPr lang="sk-SK" sz="1983">
                <a:latin typeface="Arial" pitchFamily="34" charset="0"/>
              </a:endParaRPr>
            </a:p>
          </p:txBody>
        </p:sp>
        <p:sp>
          <p:nvSpPr>
            <p:cNvPr id="1038" name="Rectangle 14"/>
            <p:cNvSpPr>
              <a:spLocks noChangeArrowheads="1"/>
            </p:cNvSpPr>
            <p:nvPr/>
          </p:nvSpPr>
          <p:spPr bwMode="auto">
            <a:xfrm>
              <a:off x="4352608" y="2449609"/>
              <a:ext cx="54864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Times New Roman" pitchFamily="18" charset="0"/>
                  <a:sym typeface="Symbol" pitchFamily="18" charset="2"/>
                </a:rPr>
                <a:t></a:t>
              </a:r>
              <a:endParaRPr lang="sk-SK" sz="1212">
                <a:latin typeface="Times New Roman" pitchFamily="18" charset="0"/>
              </a:endParaRPr>
            </a:p>
            <a:p>
              <a:pPr defTabSz="1007577" fontAlgn="base">
                <a:spcBef>
                  <a:spcPct val="0"/>
                </a:spcBef>
                <a:spcAft>
                  <a:spcPct val="0"/>
                </a:spcAft>
              </a:pPr>
              <a:endParaRPr lang="sk-SK" sz="1983">
                <a:latin typeface="Arial" pitchFamily="34" charset="0"/>
              </a:endParaRPr>
            </a:p>
          </p:txBody>
        </p:sp>
        <p:sp>
          <p:nvSpPr>
            <p:cNvPr id="1039" name="Rectangle 15"/>
            <p:cNvSpPr>
              <a:spLocks noChangeArrowheads="1"/>
            </p:cNvSpPr>
            <p:nvPr/>
          </p:nvSpPr>
          <p:spPr bwMode="auto">
            <a:xfrm>
              <a:off x="3072448" y="3588592"/>
              <a:ext cx="36576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Calibri" pitchFamily="34" charset="0"/>
                </a:rPr>
                <a:t>1</a:t>
              </a:r>
              <a:endParaRPr lang="sk-SK" sz="1983">
                <a:latin typeface="Arial" pitchFamily="34" charset="0"/>
              </a:endParaRPr>
            </a:p>
          </p:txBody>
        </p:sp>
        <p:sp>
          <p:nvSpPr>
            <p:cNvPr id="1040" name="Rectangle 16"/>
            <p:cNvSpPr>
              <a:spLocks noChangeArrowheads="1"/>
            </p:cNvSpPr>
            <p:nvPr/>
          </p:nvSpPr>
          <p:spPr bwMode="auto">
            <a:xfrm>
              <a:off x="4352608" y="3263168"/>
              <a:ext cx="54864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Times New Roman" pitchFamily="18" charset="0"/>
                  <a:sym typeface="Symbol" pitchFamily="18" charset="2"/>
                </a:rPr>
                <a:t></a:t>
              </a:r>
              <a:endParaRPr lang="sk-SK" sz="1212">
                <a:latin typeface="Times New Roman" pitchFamily="18" charset="0"/>
              </a:endParaRPr>
            </a:p>
            <a:p>
              <a:pPr defTabSz="1007577" fontAlgn="base">
                <a:spcBef>
                  <a:spcPct val="0"/>
                </a:spcBef>
                <a:spcAft>
                  <a:spcPct val="0"/>
                </a:spcAft>
              </a:pPr>
              <a:endParaRPr lang="sk-SK" sz="1983">
                <a:latin typeface="Arial" pitchFamily="34" charset="0"/>
              </a:endParaRPr>
            </a:p>
          </p:txBody>
        </p:sp>
        <p:sp>
          <p:nvSpPr>
            <p:cNvPr id="1041" name="Rectangle 17"/>
            <p:cNvSpPr>
              <a:spLocks noChangeArrowheads="1"/>
            </p:cNvSpPr>
            <p:nvPr/>
          </p:nvSpPr>
          <p:spPr bwMode="auto">
            <a:xfrm>
              <a:off x="6181408" y="2449609"/>
              <a:ext cx="365760" cy="650847"/>
            </a:xfrm>
            <a:prstGeom prst="rect">
              <a:avLst/>
            </a:prstGeom>
            <a:solidFill>
              <a:srgbClr val="FFFFFF"/>
            </a:solidFill>
            <a:ln w="19050" algn="ctr">
              <a:solidFill>
                <a:srgbClr val="000000"/>
              </a:solidFill>
              <a:miter lim="800000"/>
              <a:headEnd/>
              <a:tailEnd/>
            </a:ln>
            <a:effectLst/>
          </p:spPr>
          <p:txBody>
            <a:bodyPr vert="horz" wrap="square" lIns="100753" tIns="50377" rIns="100753" bIns="50377" numCol="1" anchor="t" anchorCtr="0" compatLnSpc="1">
              <a:prstTxWarp prst="textNoShape">
                <a:avLst/>
              </a:prstTxWarp>
            </a:bodyPr>
            <a:lstStyle/>
            <a:p>
              <a:pPr defTabSz="1007577" fontAlgn="base">
                <a:spcBef>
                  <a:spcPct val="0"/>
                </a:spcBef>
                <a:spcAft>
                  <a:spcPts val="1102"/>
                </a:spcAft>
              </a:pPr>
              <a:r>
                <a:rPr lang="sk-SK" sz="1212" b="1">
                  <a:latin typeface="Calibri" pitchFamily="34" charset="0"/>
                </a:rPr>
                <a:t>1</a:t>
              </a:r>
              <a:endParaRPr lang="sk-SK" sz="1983">
                <a:latin typeface="Arial" pitchFamily="34" charset="0"/>
              </a:endParaRPr>
            </a:p>
          </p:txBody>
        </p:sp>
        <p:sp>
          <p:nvSpPr>
            <p:cNvPr id="1042" name="Line 18"/>
            <p:cNvSpPr>
              <a:spLocks noChangeShapeType="1"/>
            </p:cNvSpPr>
            <p:nvPr/>
          </p:nvSpPr>
          <p:spPr bwMode="auto">
            <a:xfrm>
              <a:off x="2337880" y="825204"/>
              <a:ext cx="2011680" cy="0"/>
            </a:xfrm>
            <a:prstGeom prst="line">
              <a:avLst/>
            </a:prstGeom>
            <a:noFill/>
            <a:ln w="19050">
              <a:solidFill>
                <a:srgbClr val="000000"/>
              </a:solidFill>
              <a:round/>
              <a:headEnd type="oval" w="med" len="me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43" name="Line 19"/>
            <p:cNvSpPr>
              <a:spLocks noChangeShapeType="1"/>
            </p:cNvSpPr>
            <p:nvPr/>
          </p:nvSpPr>
          <p:spPr bwMode="auto">
            <a:xfrm flipH="1">
              <a:off x="1975168" y="1470627"/>
              <a:ext cx="1097280" cy="0"/>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44" name="Line 20"/>
            <p:cNvSpPr>
              <a:spLocks noChangeShapeType="1"/>
            </p:cNvSpPr>
            <p:nvPr/>
          </p:nvSpPr>
          <p:spPr bwMode="auto">
            <a:xfrm flipH="1">
              <a:off x="2158048" y="3914015"/>
              <a:ext cx="914400" cy="0"/>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45" name="Line 21"/>
            <p:cNvSpPr>
              <a:spLocks noChangeShapeType="1"/>
            </p:cNvSpPr>
            <p:nvPr/>
          </p:nvSpPr>
          <p:spPr bwMode="auto">
            <a:xfrm flipH="1">
              <a:off x="1792288" y="4399439"/>
              <a:ext cx="2194560" cy="0"/>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46" name="Line 22"/>
            <p:cNvSpPr>
              <a:spLocks noChangeShapeType="1"/>
            </p:cNvSpPr>
            <p:nvPr/>
          </p:nvSpPr>
          <p:spPr bwMode="auto">
            <a:xfrm>
              <a:off x="3438208" y="3914015"/>
              <a:ext cx="365760" cy="0"/>
            </a:xfrm>
            <a:prstGeom prst="line">
              <a:avLst/>
            </a:prstGeom>
            <a:noFill/>
            <a:ln w="19050">
              <a:solidFill>
                <a:srgbClr val="000000"/>
              </a:solidFill>
              <a:round/>
              <a:headEnd type="oval" w="med" len="me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47" name="Line 23"/>
            <p:cNvSpPr>
              <a:spLocks noChangeShapeType="1"/>
            </p:cNvSpPr>
            <p:nvPr/>
          </p:nvSpPr>
          <p:spPr bwMode="auto">
            <a:xfrm flipV="1">
              <a:off x="3803968" y="3588592"/>
              <a:ext cx="0" cy="325424"/>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48" name="Line 24"/>
            <p:cNvSpPr>
              <a:spLocks noChangeShapeType="1"/>
            </p:cNvSpPr>
            <p:nvPr/>
          </p:nvSpPr>
          <p:spPr bwMode="auto">
            <a:xfrm>
              <a:off x="3803968" y="3588592"/>
              <a:ext cx="54864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49" name="Line 25"/>
            <p:cNvSpPr>
              <a:spLocks noChangeShapeType="1"/>
            </p:cNvSpPr>
            <p:nvPr/>
          </p:nvSpPr>
          <p:spPr bwMode="auto">
            <a:xfrm flipV="1">
              <a:off x="3986848" y="3751303"/>
              <a:ext cx="0" cy="650847"/>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50" name="Line 26"/>
            <p:cNvSpPr>
              <a:spLocks noChangeShapeType="1"/>
            </p:cNvSpPr>
            <p:nvPr/>
          </p:nvSpPr>
          <p:spPr bwMode="auto">
            <a:xfrm>
              <a:off x="3986848" y="3751303"/>
              <a:ext cx="36576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51" name="Line 27"/>
            <p:cNvSpPr>
              <a:spLocks noChangeShapeType="1"/>
            </p:cNvSpPr>
            <p:nvPr/>
          </p:nvSpPr>
          <p:spPr bwMode="auto">
            <a:xfrm flipH="1">
              <a:off x="2337880" y="3425880"/>
              <a:ext cx="2011680" cy="0"/>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52" name="Line 28"/>
            <p:cNvSpPr>
              <a:spLocks noChangeShapeType="1"/>
            </p:cNvSpPr>
            <p:nvPr/>
          </p:nvSpPr>
          <p:spPr bwMode="auto">
            <a:xfrm flipH="1">
              <a:off x="2706688" y="2449609"/>
              <a:ext cx="36576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53" name="Line 29"/>
            <p:cNvSpPr>
              <a:spLocks noChangeShapeType="1"/>
            </p:cNvSpPr>
            <p:nvPr/>
          </p:nvSpPr>
          <p:spPr bwMode="auto">
            <a:xfrm flipV="1">
              <a:off x="2706688" y="825204"/>
              <a:ext cx="0" cy="1627118"/>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54" name="Line 30"/>
            <p:cNvSpPr>
              <a:spLocks noChangeShapeType="1"/>
            </p:cNvSpPr>
            <p:nvPr/>
          </p:nvSpPr>
          <p:spPr bwMode="auto">
            <a:xfrm flipH="1">
              <a:off x="3803968" y="2612321"/>
              <a:ext cx="54864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55" name="Line 31"/>
            <p:cNvSpPr>
              <a:spLocks noChangeShapeType="1"/>
            </p:cNvSpPr>
            <p:nvPr/>
          </p:nvSpPr>
          <p:spPr bwMode="auto">
            <a:xfrm flipV="1">
              <a:off x="3803968" y="2449609"/>
              <a:ext cx="0" cy="162712"/>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56" name="Line 32"/>
            <p:cNvSpPr>
              <a:spLocks noChangeShapeType="1"/>
            </p:cNvSpPr>
            <p:nvPr/>
          </p:nvSpPr>
          <p:spPr bwMode="auto">
            <a:xfrm flipH="1">
              <a:off x="3438208" y="2449609"/>
              <a:ext cx="365760" cy="0"/>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57" name="Line 33"/>
            <p:cNvSpPr>
              <a:spLocks noChangeShapeType="1"/>
            </p:cNvSpPr>
            <p:nvPr/>
          </p:nvSpPr>
          <p:spPr bwMode="auto">
            <a:xfrm flipH="1">
              <a:off x="2523808" y="2937745"/>
              <a:ext cx="182880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58" name="Line 34"/>
            <p:cNvSpPr>
              <a:spLocks noChangeShapeType="1"/>
            </p:cNvSpPr>
            <p:nvPr/>
          </p:nvSpPr>
          <p:spPr bwMode="auto">
            <a:xfrm flipV="1">
              <a:off x="2523808" y="1470627"/>
              <a:ext cx="0" cy="1464406"/>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59" name="Line 35"/>
            <p:cNvSpPr>
              <a:spLocks noChangeShapeType="1"/>
            </p:cNvSpPr>
            <p:nvPr/>
          </p:nvSpPr>
          <p:spPr bwMode="auto">
            <a:xfrm flipH="1">
              <a:off x="4901248" y="2775033"/>
              <a:ext cx="128016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0" name="Line 36"/>
            <p:cNvSpPr>
              <a:spLocks noChangeShapeType="1"/>
            </p:cNvSpPr>
            <p:nvPr/>
          </p:nvSpPr>
          <p:spPr bwMode="auto">
            <a:xfrm flipH="1">
              <a:off x="5449888" y="2612321"/>
              <a:ext cx="73152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1" name="Line 37"/>
            <p:cNvSpPr>
              <a:spLocks noChangeShapeType="1"/>
            </p:cNvSpPr>
            <p:nvPr/>
          </p:nvSpPr>
          <p:spPr bwMode="auto">
            <a:xfrm flipH="1">
              <a:off x="5449888" y="2937745"/>
              <a:ext cx="73152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2" name="Line 38"/>
            <p:cNvSpPr>
              <a:spLocks noChangeShapeType="1"/>
            </p:cNvSpPr>
            <p:nvPr/>
          </p:nvSpPr>
          <p:spPr bwMode="auto">
            <a:xfrm flipV="1">
              <a:off x="5449888" y="985204"/>
              <a:ext cx="0" cy="1627118"/>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3" name="Line 39"/>
            <p:cNvSpPr>
              <a:spLocks noChangeShapeType="1"/>
            </p:cNvSpPr>
            <p:nvPr/>
          </p:nvSpPr>
          <p:spPr bwMode="auto">
            <a:xfrm flipH="1">
              <a:off x="4901248" y="985204"/>
              <a:ext cx="54864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4" name="Line 40"/>
            <p:cNvSpPr>
              <a:spLocks noChangeShapeType="1"/>
            </p:cNvSpPr>
            <p:nvPr/>
          </p:nvSpPr>
          <p:spPr bwMode="auto">
            <a:xfrm>
              <a:off x="5449888" y="2937745"/>
              <a:ext cx="0" cy="650847"/>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5" name="Line 41"/>
            <p:cNvSpPr>
              <a:spLocks noChangeShapeType="1"/>
            </p:cNvSpPr>
            <p:nvPr/>
          </p:nvSpPr>
          <p:spPr bwMode="auto">
            <a:xfrm flipH="1">
              <a:off x="4901248" y="3588592"/>
              <a:ext cx="54864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6" name="Line 42"/>
            <p:cNvSpPr>
              <a:spLocks noChangeShapeType="1"/>
            </p:cNvSpPr>
            <p:nvPr/>
          </p:nvSpPr>
          <p:spPr bwMode="auto">
            <a:xfrm flipH="1">
              <a:off x="3986848" y="1147915"/>
              <a:ext cx="365760" cy="0"/>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7" name="Line 43"/>
            <p:cNvSpPr>
              <a:spLocks noChangeShapeType="1"/>
            </p:cNvSpPr>
            <p:nvPr/>
          </p:nvSpPr>
          <p:spPr bwMode="auto">
            <a:xfrm>
              <a:off x="3986848" y="1147915"/>
              <a:ext cx="0" cy="325424"/>
            </a:xfrm>
            <a:prstGeom prst="line">
              <a:avLst/>
            </a:prstGeom>
            <a:noFill/>
            <a:ln w="19050">
              <a:solidFill>
                <a:srgbClr val="000000"/>
              </a:solidFill>
              <a:round/>
              <a:headEnd/>
              <a:tailEnd/>
            </a:ln>
            <a:effectLst/>
          </p:spPr>
          <p:txBody>
            <a:bodyPr vert="horz" wrap="square" lIns="100753" tIns="50377" rIns="100753" bIns="50377" numCol="1" anchor="t" anchorCtr="0" compatLnSpc="1">
              <a:prstTxWarp prst="textNoShape">
                <a:avLst/>
              </a:prstTxWarp>
            </a:bodyPr>
            <a:lstStyle/>
            <a:p>
              <a:endParaRPr lang="sk-SK" sz="1983"/>
            </a:p>
          </p:txBody>
        </p:sp>
        <p:sp>
          <p:nvSpPr>
            <p:cNvPr id="1068" name="Line 44"/>
            <p:cNvSpPr>
              <a:spLocks noChangeShapeType="1"/>
            </p:cNvSpPr>
            <p:nvPr/>
          </p:nvSpPr>
          <p:spPr bwMode="auto">
            <a:xfrm flipH="1">
              <a:off x="3438208" y="1470627"/>
              <a:ext cx="548640" cy="0"/>
            </a:xfrm>
            <a:prstGeom prst="line">
              <a:avLst/>
            </a:prstGeom>
            <a:noFill/>
            <a:ln w="19050">
              <a:solidFill>
                <a:srgbClr val="000000"/>
              </a:solidFill>
              <a:round/>
              <a:headEnd/>
              <a:tailEnd type="oval" w="med" len="med"/>
            </a:ln>
            <a:effectLst/>
          </p:spPr>
          <p:txBody>
            <a:bodyPr vert="horz" wrap="square" lIns="100753" tIns="50377" rIns="100753" bIns="50377" numCol="1" anchor="t" anchorCtr="0" compatLnSpc="1">
              <a:prstTxWarp prst="textNoShape">
                <a:avLst/>
              </a:prstTxWarp>
            </a:bodyPr>
            <a:lstStyle/>
            <a:p>
              <a:endParaRPr lang="sk-SK" sz="1983"/>
            </a:p>
          </p:txBody>
        </p:sp>
        <p:sp>
          <p:nvSpPr>
            <p:cNvPr id="1069" name="Line 45"/>
            <p:cNvSpPr>
              <a:spLocks noChangeShapeType="1"/>
            </p:cNvSpPr>
            <p:nvPr/>
          </p:nvSpPr>
          <p:spPr bwMode="auto">
            <a:xfrm>
              <a:off x="6547168" y="2775033"/>
              <a:ext cx="731520" cy="0"/>
            </a:xfrm>
            <a:prstGeom prst="line">
              <a:avLst/>
            </a:prstGeom>
            <a:noFill/>
            <a:ln w="19050">
              <a:solidFill>
                <a:srgbClr val="000000"/>
              </a:solidFill>
              <a:round/>
              <a:headEnd/>
              <a:tailEnd type="stealth" w="lg" len="lg"/>
            </a:ln>
            <a:effectLst/>
          </p:spPr>
          <p:txBody>
            <a:bodyPr vert="horz" wrap="square" lIns="100753" tIns="50377" rIns="100753" bIns="50377" numCol="1" anchor="t" anchorCtr="0" compatLnSpc="1">
              <a:prstTxWarp prst="textNoShape">
                <a:avLst/>
              </a:prstTxWarp>
            </a:bodyPr>
            <a:lstStyle/>
            <a:p>
              <a:endParaRPr lang="sk-SK" sz="1983"/>
            </a:p>
          </p:txBody>
        </p:sp>
        <p:sp>
          <p:nvSpPr>
            <p:cNvPr id="58" name="BlokTextu 57"/>
            <p:cNvSpPr txBox="1"/>
            <p:nvPr/>
          </p:nvSpPr>
          <p:spPr>
            <a:xfrm>
              <a:off x="1500166" y="642918"/>
              <a:ext cx="310169" cy="360739"/>
            </a:xfrm>
            <a:prstGeom prst="rect">
              <a:avLst/>
            </a:prstGeom>
            <a:noFill/>
          </p:spPr>
          <p:txBody>
            <a:bodyPr wrap="none" rtlCol="0">
              <a:spAutoFit/>
            </a:bodyPr>
            <a:lstStyle/>
            <a:p>
              <a:r>
                <a:rPr lang="sk-SK" sz="1983" dirty="0"/>
                <a:t>D</a:t>
              </a:r>
            </a:p>
          </p:txBody>
        </p:sp>
        <p:sp>
          <p:nvSpPr>
            <p:cNvPr id="59" name="BlokTextu 58"/>
            <p:cNvSpPr txBox="1"/>
            <p:nvPr/>
          </p:nvSpPr>
          <p:spPr>
            <a:xfrm>
              <a:off x="1714480" y="642918"/>
              <a:ext cx="327334" cy="360739"/>
            </a:xfrm>
            <a:prstGeom prst="rect">
              <a:avLst/>
            </a:prstGeom>
            <a:noFill/>
          </p:spPr>
          <p:txBody>
            <a:bodyPr wrap="square" rtlCol="0">
              <a:spAutoFit/>
            </a:bodyPr>
            <a:lstStyle/>
            <a:p>
              <a:r>
                <a:rPr lang="sk-SK" sz="1983" dirty="0"/>
                <a:t>C</a:t>
              </a:r>
            </a:p>
          </p:txBody>
        </p:sp>
        <p:sp>
          <p:nvSpPr>
            <p:cNvPr id="60" name="BlokTextu 59"/>
            <p:cNvSpPr txBox="1"/>
            <p:nvPr/>
          </p:nvSpPr>
          <p:spPr>
            <a:xfrm>
              <a:off x="1928794" y="642918"/>
              <a:ext cx="292711" cy="360739"/>
            </a:xfrm>
            <a:prstGeom prst="rect">
              <a:avLst/>
            </a:prstGeom>
            <a:noFill/>
          </p:spPr>
          <p:txBody>
            <a:bodyPr wrap="none" rtlCol="0">
              <a:spAutoFit/>
            </a:bodyPr>
            <a:lstStyle/>
            <a:p>
              <a:r>
                <a:rPr lang="sk-SK" sz="1983" dirty="0"/>
                <a:t>B</a:t>
              </a:r>
            </a:p>
          </p:txBody>
        </p:sp>
        <p:sp>
          <p:nvSpPr>
            <p:cNvPr id="61" name="BlokTextu 60"/>
            <p:cNvSpPr txBox="1"/>
            <p:nvPr/>
          </p:nvSpPr>
          <p:spPr>
            <a:xfrm>
              <a:off x="2071670" y="642918"/>
              <a:ext cx="301440" cy="360739"/>
            </a:xfrm>
            <a:prstGeom prst="rect">
              <a:avLst/>
            </a:prstGeom>
            <a:noFill/>
          </p:spPr>
          <p:txBody>
            <a:bodyPr wrap="none" rtlCol="0">
              <a:spAutoFit/>
            </a:bodyPr>
            <a:lstStyle/>
            <a:p>
              <a:r>
                <a:rPr lang="sk-SK" sz="1983" dirty="0"/>
                <a:t>A</a:t>
              </a:r>
            </a:p>
          </p:txBody>
        </p:sp>
      </p:grpSp>
      <p:sp>
        <p:nvSpPr>
          <p:cNvPr id="63" name="BlokTextu 62"/>
          <p:cNvSpPr txBox="1"/>
          <p:nvPr/>
        </p:nvSpPr>
        <p:spPr>
          <a:xfrm>
            <a:off x="7768411" y="3854853"/>
            <a:ext cx="314856" cy="397481"/>
          </a:xfrm>
          <a:prstGeom prst="rect">
            <a:avLst/>
          </a:prstGeom>
          <a:noFill/>
        </p:spPr>
        <p:txBody>
          <a:bodyPr wrap="square" rtlCol="0">
            <a:spAutoFit/>
          </a:bodyPr>
          <a:lstStyle/>
          <a:p>
            <a:r>
              <a:rPr lang="sk-SK" sz="1983" dirty="0"/>
              <a: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a:extLst>
              <a:ext uri="{FF2B5EF4-FFF2-40B4-BE49-F238E27FC236}">
                <a16:creationId xmlns:a16="http://schemas.microsoft.com/office/drawing/2014/main" id="{314F4AD6-9BAD-450C-BB2F-9B972B22D8F9}"/>
              </a:ext>
            </a:extLst>
          </p:cNvPr>
          <p:cNvSpPr>
            <a:spLocks noGrp="1"/>
          </p:cNvSpPr>
          <p:nvPr>
            <p:ph type="title"/>
          </p:nvPr>
        </p:nvSpPr>
        <p:spPr>
          <a:xfrm>
            <a:off x="1310017" y="716787"/>
            <a:ext cx="8073365" cy="699263"/>
          </a:xfrm>
        </p:spPr>
        <p:txBody>
          <a:bodyPr/>
          <a:lstStyle/>
          <a:p>
            <a:pPr algn="ctr"/>
            <a:r>
              <a:rPr lang="sk-SK" sz="4000" b="1" dirty="0">
                <a:latin typeface="Arial"/>
                <a:cs typeface="Arial"/>
              </a:rPr>
              <a:t>Hradlá - úvod</a:t>
            </a:r>
          </a:p>
        </p:txBody>
      </p:sp>
      <p:sp>
        <p:nvSpPr>
          <p:cNvPr id="6" name="Zástupný objekt pre text 5">
            <a:extLst>
              <a:ext uri="{FF2B5EF4-FFF2-40B4-BE49-F238E27FC236}">
                <a16:creationId xmlns:a16="http://schemas.microsoft.com/office/drawing/2014/main" id="{B3345B4F-7EC4-42EB-A55B-FD38EB39DEFD}"/>
              </a:ext>
            </a:extLst>
          </p:cNvPr>
          <p:cNvSpPr>
            <a:spLocks noGrp="1"/>
          </p:cNvSpPr>
          <p:nvPr>
            <p:ph type="body" idx="1"/>
          </p:nvPr>
        </p:nvSpPr>
        <p:spPr>
          <a:xfrm>
            <a:off x="622300" y="1644650"/>
            <a:ext cx="9448800" cy="2851033"/>
          </a:xfrm>
        </p:spPr>
        <p:txBody>
          <a:bodyPr/>
          <a:lstStyle/>
          <a:p>
            <a:r>
              <a:rPr lang="sk-SK" sz="2400" dirty="0"/>
              <a:t>Pod hradlami rozumieme jednoduché kombinačné obvody, ktoré realizujú základné logické operácie odvodené z </a:t>
            </a:r>
            <a:r>
              <a:rPr lang="sk-SK" sz="2400" dirty="0" err="1"/>
              <a:t>Booleovej</a:t>
            </a:r>
            <a:r>
              <a:rPr lang="sk-SK" sz="2400" dirty="0"/>
              <a:t> algebry</a:t>
            </a:r>
          </a:p>
          <a:p>
            <a:r>
              <a:rPr lang="sk-SK" sz="2400" dirty="0"/>
              <a:t>Ich schematické značky môžu mať tvar obdĺžnika so symbolom logickej operácie vnútri obdĺžnika alebo špeciálny symbol, ktorý svojím tvarom priamo vyjadruje implementovanú logickú operáciu (ANSI/IEEE Standard 91-1984).</a:t>
            </a:r>
          </a:p>
          <a:p>
            <a:r>
              <a:rPr lang="sk-SK" sz="2400" dirty="0"/>
              <a:t>Negácia (inverzia) na vstupe alebo výstupe sa označuje krúžkom alebo </a:t>
            </a:r>
            <a:r>
              <a:rPr lang="en-US" sz="2400" dirty="0" err="1"/>
              <a:t>pravouhlým</a:t>
            </a:r>
            <a:r>
              <a:rPr lang="en-US" sz="2400" dirty="0"/>
              <a:t> </a:t>
            </a:r>
            <a:r>
              <a:rPr lang="sk-SK" sz="2400" dirty="0"/>
              <a:t>trojuholníkom (pozri príklad </a:t>
            </a:r>
            <a:r>
              <a:rPr lang="sk-SK" sz="2400" dirty="0" err="1"/>
              <a:t>inve</a:t>
            </a:r>
            <a:r>
              <a:rPr lang="en-US" sz="2400" dirty="0" err="1"/>
              <a:t>nt</a:t>
            </a:r>
            <a:r>
              <a:rPr lang="sk-SK" sz="2400" dirty="0" err="1"/>
              <a:t>ora</a:t>
            </a:r>
            <a:r>
              <a:rPr lang="sk-SK" sz="2400" dirty="0"/>
              <a:t>)</a:t>
            </a:r>
          </a:p>
          <a:p>
            <a:endParaRPr lang="en-US" dirty="0"/>
          </a:p>
        </p:txBody>
      </p:sp>
      <p:pic>
        <p:nvPicPr>
          <p:cNvPr id="7" name="Obrázok 6">
            <a:extLst>
              <a:ext uri="{FF2B5EF4-FFF2-40B4-BE49-F238E27FC236}">
                <a16:creationId xmlns:a16="http://schemas.microsoft.com/office/drawing/2014/main" id="{B389D2BF-BF9C-4B9A-83FC-49EA5715EFD0}"/>
              </a:ext>
            </a:extLst>
          </p:cNvPr>
          <p:cNvPicPr>
            <a:picLocks noChangeAspect="1"/>
          </p:cNvPicPr>
          <p:nvPr/>
        </p:nvPicPr>
        <p:blipFill>
          <a:blip r:embed="rId2"/>
          <a:stretch>
            <a:fillRect/>
          </a:stretch>
        </p:blipFill>
        <p:spPr>
          <a:xfrm>
            <a:off x="2070100" y="4748098"/>
            <a:ext cx="2209800" cy="2464252"/>
          </a:xfrm>
          <a:prstGeom prst="rect">
            <a:avLst/>
          </a:prstGeom>
        </p:spPr>
      </p:pic>
      <p:pic>
        <p:nvPicPr>
          <p:cNvPr id="8" name="Obrázok 7">
            <a:extLst>
              <a:ext uri="{FF2B5EF4-FFF2-40B4-BE49-F238E27FC236}">
                <a16:creationId xmlns:a16="http://schemas.microsoft.com/office/drawing/2014/main" id="{87F4705F-7059-4026-9DCD-7B1ABEA8AEF8}"/>
              </a:ext>
            </a:extLst>
          </p:cNvPr>
          <p:cNvPicPr>
            <a:picLocks noChangeAspect="1"/>
          </p:cNvPicPr>
          <p:nvPr/>
        </p:nvPicPr>
        <p:blipFill>
          <a:blip r:embed="rId3"/>
          <a:stretch>
            <a:fillRect/>
          </a:stretch>
        </p:blipFill>
        <p:spPr>
          <a:xfrm>
            <a:off x="5575301" y="4901890"/>
            <a:ext cx="2209800" cy="2310460"/>
          </a:xfrm>
          <a:prstGeom prst="rect">
            <a:avLst/>
          </a:prstGeom>
        </p:spPr>
      </p:pic>
    </p:spTree>
    <p:extLst>
      <p:ext uri="{BB962C8B-B14F-4D97-AF65-F5344CB8AC3E}">
        <p14:creationId xmlns:p14="http://schemas.microsoft.com/office/powerpoint/2010/main" val="25591819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675</TotalTime>
  <Words>1466</Words>
  <Application>Microsoft Office PowerPoint</Application>
  <PresentationFormat>Vlastná</PresentationFormat>
  <Paragraphs>265</Paragraphs>
  <Slides>36</Slides>
  <Notes>0</Notes>
  <HiddenSlides>0</HiddenSlides>
  <MMClips>0</MMClips>
  <ScaleCrop>false</ScaleCrop>
  <HeadingPairs>
    <vt:vector size="6" baseType="variant">
      <vt:variant>
        <vt:lpstr>Použité písma</vt:lpstr>
      </vt:variant>
      <vt:variant>
        <vt:i4>4</vt:i4>
      </vt:variant>
      <vt:variant>
        <vt:lpstr>Motív</vt:lpstr>
      </vt:variant>
      <vt:variant>
        <vt:i4>1</vt:i4>
      </vt:variant>
      <vt:variant>
        <vt:lpstr>Nadpisy snímok</vt:lpstr>
      </vt:variant>
      <vt:variant>
        <vt:i4>36</vt:i4>
      </vt:variant>
    </vt:vector>
  </HeadingPairs>
  <TitlesOfParts>
    <vt:vector size="41" baseType="lpstr">
      <vt:lpstr>Arial</vt:lpstr>
      <vt:lpstr>Calibri</vt:lpstr>
      <vt:lpstr>Cambria Math</vt:lpstr>
      <vt:lpstr>Times New Roman</vt:lpstr>
      <vt:lpstr>Office Theme</vt:lpstr>
      <vt:lpstr>Prezentácia programu PowerPoint</vt:lpstr>
      <vt:lpstr>Kombinačný obvod (KO)</vt:lpstr>
      <vt:lpstr>Kombinačný obvod</vt:lpstr>
      <vt:lpstr>Syntéza kombinačných obvodov</vt:lpstr>
      <vt:lpstr>Minimalizácia logických funkcií pomocou Karnaughovej mapy</vt:lpstr>
      <vt:lpstr>Súvislosť medzi pravidelnou konfiguráciou  1 (0) a jej algebraickým opisom. </vt:lpstr>
      <vt:lpstr>Príklad minimalizácie logickej funkcie</vt:lpstr>
      <vt:lpstr>Realizácia schémy logického obvodu z predchádzajúceho príkladu</vt:lpstr>
      <vt:lpstr>Hradlá - úvod</vt:lpstr>
      <vt:lpstr>Hradlá AND, OR a NOT</vt:lpstr>
      <vt:lpstr>Hradlá NAND</vt:lpstr>
      <vt:lpstr>Hradlá NOR</vt:lpstr>
      <vt:lpstr>Hradlá EXCLUSIVE-OR</vt:lpstr>
      <vt:lpstr>Hradlá EXCLUSIVE-NOR</vt:lpstr>
      <vt:lpstr>Porovnanie EX-OR a EX-NOR</vt:lpstr>
      <vt:lpstr>Princíp hradlových polí</vt:lpstr>
      <vt:lpstr>Koplexné kombinačné obvody</vt:lpstr>
      <vt:lpstr>Logický komparátor</vt:lpstr>
      <vt:lpstr>Logický komparátor príklad: 74HC85 </vt:lpstr>
      <vt:lpstr>Logický komparátor príklad: 74HC85</vt:lpstr>
      <vt:lpstr>Dekodér</vt:lpstr>
      <vt:lpstr>Dekodér 74154</vt:lpstr>
      <vt:lpstr>Dekodér 74154  príklad aplikácie</vt:lpstr>
      <vt:lpstr>Kodér (enkodér, prevodník kódov)</vt:lpstr>
      <vt:lpstr>Príklad 14147, 74148, … </vt:lpstr>
      <vt:lpstr>Multiplexor (selektor dát, prepínač)</vt:lpstr>
      <vt:lpstr>Multiplexor príklad</vt:lpstr>
      <vt:lpstr>Multiplexor príklad 74HC151</vt:lpstr>
      <vt:lpstr>Multiplexer príklad využitia</vt:lpstr>
      <vt:lpstr>Demultiplexer</vt:lpstr>
      <vt:lpstr>Príklad 74HC154</vt:lpstr>
      <vt:lpstr>Generátor parity</vt:lpstr>
      <vt:lpstr>Generátor parity príklad 74LS280</vt:lpstr>
      <vt:lpstr>Sčítačka</vt:lpstr>
      <vt:lpstr>Úplná sčítačka</vt:lpstr>
      <vt:lpstr>Sčítačka príklad 74LS283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kombinacne_obvody</dc:title>
  <dc:creator>Pavol</dc:creator>
  <cp:lastModifiedBy>Ján Šaliga</cp:lastModifiedBy>
  <cp:revision>46</cp:revision>
  <dcterms:created xsi:type="dcterms:W3CDTF">2019-10-29T09:20:45Z</dcterms:created>
  <dcterms:modified xsi:type="dcterms:W3CDTF">2019-11-06T14:31:59Z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2013-11-06T00:00:00Z</vt:filetime>
  </property>
  <property fmtid="{D5CDD505-2E9C-101B-9397-08002B2CF9AE}" pid="3" name="LastSaved">
    <vt:filetime>2019-10-29T00:00:00Z</vt:filetime>
  </property>
</Properties>
</file>