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78" r:id="rId23"/>
    <p:sldId id="276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CA47E6-3E1C-45C4-90AC-E5B1A3315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465D12E-B44B-40F6-A9D6-A267C3165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E1AE2311-52F2-42AD-AD54-BCE2AD5AD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27EB3E77-BFE4-432E-87F1-1C7B85491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71FBDBA-89B8-4DC5-994A-B3EB3AEC7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66556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52A950-86B5-49D9-A2BB-14A02B2C0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7286FD05-3C50-41C7-9CD9-056F00745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83970275-AB63-4DB2-9D70-F188AB7D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489C0E67-521E-43DF-8EF3-EB6DED110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413BDA5-CF0B-47A8-86F3-49863DF4C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83916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6FD7FEDF-F065-4CF9-ACB9-A02FFA1652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AFD626B8-C72F-4787-BF8D-F5103B957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4CFDAC46-1A01-451F-9211-4038C0474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35B364E0-68DB-4D61-912F-38DCCBC61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49E7D8F-8E1F-40D2-92F1-5D7CF1CA3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184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D896C5-038D-42A5-BBD6-C1D5E2CCF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2581D08-18C1-4B1D-9C21-07E5C571CB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ADAED825-D0FC-4B16-930B-4427C9C41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095C02E4-AFBC-4A21-8F7C-3E3D5C75D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8E5040CB-EEEC-43D6-93C9-B7654B53C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1594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07FC3-788C-4152-91D6-B92AE54B7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EC4CE062-3ED0-4094-B6A3-31B8F5E14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FF183932-B58A-4843-BB9A-CC5FF9AE4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338C6DB3-2B17-4B26-ACBD-033E3EC0C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E933B8E-283F-4CE6-9DB1-EFC4B3D52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65621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1A9F6A-8BA2-4E91-B221-2B636A9CC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F3B6FB5-44B1-463A-821A-31AD060CD9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EF2192A6-54D9-4031-8412-AE62750BC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D3ED6F98-8EA3-4886-B0C5-F9279809A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727F4A19-2A9B-4C26-9197-1598F8946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93712CB7-6D2E-4086-B5DD-6A763E8F0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2194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4A54F1-D942-4CFB-B489-E336E3DD0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32EE8B5F-98AE-4860-AA85-9F4927D07B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4D878E0A-26F0-44B5-9E09-671BA0698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>
            <a:extLst>
              <a:ext uri="{FF2B5EF4-FFF2-40B4-BE49-F238E27FC236}">
                <a16:creationId xmlns:a16="http://schemas.microsoft.com/office/drawing/2014/main" id="{C5757B6D-DF33-4F4E-A703-775B1A279E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C75759B1-6179-4B20-B912-EB10307D8F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4376260F-554C-4CD5-8534-7D08CBD4B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C57F8898-9190-47D2-9AD6-A8AC43A32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09BA2875-EAFB-4905-93C3-C87B8F541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2034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263F54-016A-4E9C-BD85-CB6B9E038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436959FE-6AAD-43C1-9083-EDC6DCA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EB4CC2CE-E0F1-417B-BF09-ED7FC3A3B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570351D7-4B62-4DC8-BA61-DFE15F395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3500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3C3CE324-A7E1-4736-9A58-9A175409B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96137F3E-6159-4EF7-B540-5C79E8947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02CAD022-B1EF-4AD9-9AB2-9733D3D8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3684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45BF2F-5D35-4E96-8437-2A213E0CF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A23E69DE-5F76-4544-B341-89FC75F57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5A7275EA-A234-40EC-BDF7-3C5C226D62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A30BC6D9-F602-432E-B0FA-9781EF21A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A7E0EEDB-0E73-4F60-8B64-3507FF35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6ECC1D59-C2B8-4EE8-A8FD-BC51F7B7E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2391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BD46D6-892F-4496-B345-CBD1F84BB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F3DACCC8-E044-46B0-B590-F5D4E47B0C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45F2259B-9ACF-4C99-B00D-3A5984B81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87A46D3C-C81C-49FB-BB01-B62559DA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AAD55DA9-9BF7-49DB-A820-8100FBFEE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FB39BFF2-A99F-4C8E-A28D-AE1EA5C93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313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FF246728-EF0A-400C-A1C2-D3F4F3870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3283AA57-0FB8-48DA-9936-EFFB0E1E1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1AA550AC-4621-42E1-8B81-3B7D3EFD2B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6AFD6-80AA-4B78-A953-4EEC74702A7A}" type="datetimeFigureOut">
              <a:rPr lang="sk-SK" smtClean="0"/>
              <a:t>13.11.2019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CB2663B-72BC-4FEB-82F3-EBD1554F1C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08FD2D6C-2191-4FB0-8070-2F3F98AE3B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7918F-A019-43EC-AD87-2609A73B984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4376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62E43D-AAB8-4729-9876-059C760557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Otazky</a:t>
            </a:r>
            <a:endParaRPr lang="sk-SK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68DC7DA-3459-4B29-A8DC-347CF506BE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Kódy</a:t>
            </a:r>
            <a:r>
              <a:rPr lang="en-US" dirty="0"/>
              <a:t> a </a:t>
            </a:r>
            <a:r>
              <a:rPr lang="en-US" dirty="0" err="1"/>
              <a:t>čísla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16883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C3028936-1196-4132-86B0-E7E88B9420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logika</a:t>
            </a:r>
            <a:endParaRPr lang="en-US" dirty="0"/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F97C35C9-D0C0-4347-A1E2-19EA6E4F68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26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D1EAA3-CBA7-474D-BE41-8621E9CB3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6E1506A-BD05-4041-83D7-C7AD5F227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B8357375-6D96-403E-A90B-0391A8E468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099" y="618899"/>
            <a:ext cx="8713801" cy="562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91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4AE14F-AA27-452B-86BF-E572C7405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5A92319B-4BF6-4CAD-B416-3BA8D3068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E1C9A94C-1A78-4A22-9AEF-F0D07DA308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749" y="595699"/>
            <a:ext cx="8806501" cy="566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21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0C1E03-6C53-4A6A-91C0-CB693B6B6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AC2F114-FBD8-4D83-8885-983014962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9FB91E5F-E79A-4C4F-8667-D1C5EC1EAA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099" y="1500004"/>
            <a:ext cx="8713801" cy="441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927680-9489-423B-B9CC-06F17379B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6DAA413-40FA-4416-AFA9-E5D800C31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D6DB23FD-9397-48B3-8C2A-4528DAC05F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274" y="62531"/>
            <a:ext cx="8899201" cy="24534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5E50A739-F676-4C35-905C-05D4DBEE3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274" y="2583399"/>
            <a:ext cx="8783326" cy="427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58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F3D6039A-6F7E-4A2C-BCC3-CB37C1177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697"/>
            <a:ext cx="7927906" cy="2401823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05DAA5DB-6504-4BA0-BA8F-4E831CF84B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106" y="2180138"/>
            <a:ext cx="8561021" cy="460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24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9D314103-B45B-4CD6-ADEC-7D5D0C2FE2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5" y="281459"/>
            <a:ext cx="8140673" cy="2015097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087AD02C-5D28-42FD-BA6B-AE804726B2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9" y="2008524"/>
            <a:ext cx="7737497" cy="484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22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502F4743-E6C4-4D32-AA99-0CAF3E9481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983" y="338175"/>
            <a:ext cx="8374234" cy="3149359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2388DC33-987D-4083-A3B5-F88D366ED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762" y="3726577"/>
            <a:ext cx="7346476" cy="26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6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6C3EF5AA-9FF4-4842-B0C4-55438BA45C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91" y="97338"/>
            <a:ext cx="8713801" cy="310300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87EA0A80-703E-4487-8744-760FC192E4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42" y="3771691"/>
            <a:ext cx="8713801" cy="162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26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37DB0C3F-3578-45B7-AEA5-0DF6735A09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2064273"/>
            <a:ext cx="12192000" cy="2053097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55E4958C-42AD-46E1-A1C6-D1ECF89E6A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098" y="503269"/>
            <a:ext cx="8713801" cy="112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8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157559E7-31E1-45B8-9F48-94175B5E5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obsah 4">
            <a:extLst>
              <a:ext uri="{FF2B5EF4-FFF2-40B4-BE49-F238E27FC236}">
                <a16:creationId xmlns:a16="http://schemas.microsoft.com/office/drawing/2014/main" id="{38E3FF13-703D-43DF-ABA1-3D99E34733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0453" y="1397785"/>
            <a:ext cx="10783347" cy="50950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l. 2 x 10</a:t>
            </a:r>
            <a:r>
              <a:rPr lang="en-US" sz="1800" baseline="30000" dirty="0"/>
              <a:t>1</a:t>
            </a:r>
            <a:r>
              <a:rPr lang="en-US" sz="1800" dirty="0"/>
              <a:t> + 8 x 10° is equal to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IO	(b) 280	(c) 2.8	(d) 28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2.   The binary number 1101 is equal to the decimal number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13	(b) 49	(c) </a:t>
            </a:r>
            <a:r>
              <a:rPr lang="sk-SK" sz="1800" dirty="0"/>
              <a:t>11</a:t>
            </a:r>
            <a:r>
              <a:rPr lang="en-US" sz="1800" dirty="0"/>
              <a:t>	(d) 3</a:t>
            </a:r>
            <a:endParaRPr lang="sk-SK" sz="1800" dirty="0"/>
          </a:p>
          <a:p>
            <a:pPr marL="0" lvl="0" indent="0">
              <a:buNone/>
            </a:pPr>
            <a:r>
              <a:rPr lang="en-US" sz="1800" dirty="0"/>
              <a:t>3. The binary number 11011101 is equal to the decimal number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121	(b) 22 1	(c) 441	(d) 256</a:t>
            </a:r>
            <a:endParaRPr lang="sk-SK" sz="1800" dirty="0"/>
          </a:p>
          <a:p>
            <a:pPr marL="0" lvl="0" indent="0">
              <a:buNone/>
            </a:pPr>
            <a:r>
              <a:rPr lang="en-US" sz="1800" dirty="0"/>
              <a:t>4. The decimal number 17 is equal to the binary number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10010	(b) 11000	(c) 10001	(d) 01001</a:t>
            </a:r>
            <a:endParaRPr lang="sk-SK" sz="1800" dirty="0"/>
          </a:p>
          <a:p>
            <a:pPr marL="0" lvl="0" indent="0">
              <a:buNone/>
            </a:pPr>
            <a:r>
              <a:rPr lang="en-US" sz="1800" dirty="0"/>
              <a:t>5. The decimal number 175 is equal to the binary number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11001111    (b) 10101110    (c) 10101111    (d) 11101111</a:t>
            </a:r>
            <a:endParaRPr lang="sk-SK" sz="1800" dirty="0"/>
          </a:p>
          <a:p>
            <a:pPr marL="0" lvl="0" indent="0">
              <a:buNone/>
            </a:pPr>
            <a:r>
              <a:rPr lang="en-US" sz="1800" dirty="0"/>
              <a:t>6. The sum of  11010 + 01111 equals</a:t>
            </a:r>
            <a:br>
              <a:rPr lang="en-US" sz="1800" dirty="0"/>
            </a:br>
            <a:r>
              <a:rPr lang="en-US" sz="1800" dirty="0"/>
              <a:t>(a) 101001	(b) 101010	(c) 110101  (d) 101000</a:t>
            </a:r>
            <a:endParaRPr lang="sk-SK" sz="1800" dirty="0"/>
          </a:p>
          <a:p>
            <a:pPr marL="0" lvl="0" indent="0">
              <a:buNone/>
            </a:pPr>
            <a:r>
              <a:rPr lang="en-US" sz="1800" dirty="0"/>
              <a:t>7. The difference of 110 - 010 equals</a:t>
            </a:r>
            <a:endParaRPr lang="sk-SK" sz="1800" dirty="0"/>
          </a:p>
          <a:p>
            <a:pPr marL="0" indent="0">
              <a:buNone/>
            </a:pPr>
            <a:r>
              <a:rPr lang="en-US" sz="1800" dirty="0"/>
              <a:t>(a) 001	(b) 010	(c) 101	(d) 100</a:t>
            </a: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930519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AEBB6D21-4C1A-45D9-93E0-6C53CED13A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737" y="192599"/>
            <a:ext cx="8412526" cy="647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70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97F677E3-5266-4C5C-B4F5-751228D384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974" y="731999"/>
            <a:ext cx="8482051" cy="539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85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CE66AE-B155-4390-8EC9-B055C4F95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 err="1"/>
              <a:t>Booleova</a:t>
            </a:r>
            <a:r>
              <a:rPr lang="sk-SK" dirty="0"/>
              <a:t> algebra</a:t>
            </a:r>
            <a:endParaRPr lang="en-US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96AC0DB-4AE3-41FC-9288-698AF4983D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993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ABDCFACA-7325-4277-8801-3CBF20B3BB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604" y="117738"/>
            <a:ext cx="8528401" cy="1641400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EA6DC423-5359-47AE-9FF6-9B66618103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0436"/>
            <a:ext cx="5661133" cy="990615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4B03E791-F213-470B-9442-8835497317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436" y="1976393"/>
            <a:ext cx="6505954" cy="629739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F582B93E-1264-44C1-ABCE-75CA168DB2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417" y="2933648"/>
            <a:ext cx="8180776" cy="2024200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D3911699-C9C3-41ED-9BF2-5AA984DE7B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417" y="5196815"/>
            <a:ext cx="8783326" cy="14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3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C73787BF-425B-44A1-A14C-018642B433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9706"/>
            <a:ext cx="12192000" cy="1625827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B07EAFE5-3B9B-49F7-B5EA-1DA59D072F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67" y="2297409"/>
            <a:ext cx="6882976" cy="26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880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AD8F5475-2D65-4A8D-8A32-26CCA24FFB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574" y="479699"/>
            <a:ext cx="8852851" cy="589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97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5D07D041-C500-4266-99DC-E42E046879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2437" y="749399"/>
            <a:ext cx="8227126" cy="535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092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0290913B-EEAC-4060-ACEC-03FA798838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555" y="0"/>
            <a:ext cx="77908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90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4A735DB7-CF20-41C8-A286-EDB4EBB964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17" y="219511"/>
            <a:ext cx="8505226" cy="2349000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F3EE66FA-D3AA-4381-BD84-FE5F76E79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506" y="2474234"/>
            <a:ext cx="7809976" cy="402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89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BF32E2F6-0DE9-4CE2-8385-9117B6C74A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96" y="142940"/>
            <a:ext cx="5283901" cy="4976401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D40F474B-662C-4EF8-A506-862DA82BC5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2578" y="1887850"/>
            <a:ext cx="5446126" cy="404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40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157559E7-31E1-45B8-9F48-94175B5E5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9A75DBCB-1BEF-4975-BB28-B301620FB1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97785"/>
            <a:ext cx="11191613" cy="5195962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US" sz="2400" dirty="0"/>
              <a:t>8. The 1's complement of 10111001 is</a:t>
            </a:r>
            <a:endParaRPr lang="sk-SK" sz="2400" dirty="0"/>
          </a:p>
          <a:p>
            <a:pPr marL="0" indent="0">
              <a:buNone/>
            </a:pPr>
            <a:r>
              <a:rPr lang="en-US" sz="2400" dirty="0"/>
              <a:t>(a) 01000111    (b) 01000110   (c) 11000110   (d) 10101010</a:t>
            </a:r>
            <a:endParaRPr lang="sk-SK" sz="2400" dirty="0"/>
          </a:p>
          <a:p>
            <a:pPr marL="0" lvl="0" indent="0">
              <a:buNone/>
            </a:pPr>
            <a:r>
              <a:rPr lang="en-US" sz="2400" dirty="0"/>
              <a:t>9. The 2's complement of 11001000 is</a:t>
            </a:r>
            <a:endParaRPr lang="sk-SK" sz="2400" dirty="0"/>
          </a:p>
          <a:p>
            <a:pPr marL="0" indent="0">
              <a:buNone/>
            </a:pPr>
            <a:r>
              <a:rPr lang="en-US" sz="2400" dirty="0"/>
              <a:t>(a) 00110111	  (b) 00110001   (c) 01001000   (d) 10101010</a:t>
            </a:r>
            <a:endParaRPr lang="sk-SK" sz="2400" dirty="0"/>
          </a:p>
          <a:p>
            <a:pPr marL="0" lvl="0" indent="0">
              <a:buNone/>
            </a:pPr>
            <a:r>
              <a:rPr lang="en-US" sz="2400" dirty="0"/>
              <a:t>9. The decima1 number +122 is expressed in the 2's complement form as</a:t>
            </a:r>
            <a:endParaRPr lang="sk-SK" sz="2400" dirty="0"/>
          </a:p>
          <a:p>
            <a:pPr marL="0" indent="0">
              <a:buNone/>
            </a:pPr>
            <a:r>
              <a:rPr lang="en-US" sz="2400" dirty="0"/>
              <a:t>(a) 00110111     (b) 11111010        (c) 01000101  	(d) 10000101</a:t>
            </a:r>
            <a:endParaRPr lang="sk-SK" sz="2400" dirty="0"/>
          </a:p>
          <a:p>
            <a:pPr marL="0" indent="0">
              <a:buNone/>
            </a:pPr>
            <a:r>
              <a:rPr lang="en-US" sz="2400" dirty="0"/>
              <a:t>l0. The decimal number -34 is expressed in the 2's complement form as (a) </a:t>
            </a:r>
          </a:p>
          <a:p>
            <a:pPr marL="0" indent="0">
              <a:buNone/>
            </a:pPr>
            <a:r>
              <a:rPr lang="en-US" sz="2400" dirty="0"/>
              <a:t>01011110      (b) 10100010       (c)11011110        (d) 01011101</a:t>
            </a:r>
            <a:endParaRPr lang="sk-SK" sz="2400" dirty="0"/>
          </a:p>
          <a:p>
            <a:pPr marL="0" lvl="0" indent="0">
              <a:buNone/>
            </a:pPr>
            <a:r>
              <a:rPr lang="en-US" sz="2400" dirty="0"/>
              <a:t>11. A single-precision floating-point binary number has a total of</a:t>
            </a:r>
            <a:endParaRPr lang="sk-SK" sz="2400" dirty="0"/>
          </a:p>
          <a:p>
            <a:pPr marL="457200" lvl="1" indent="0">
              <a:buNone/>
            </a:pPr>
            <a:r>
              <a:rPr lang="en-US" dirty="0"/>
              <a:t>8 bits	(b) 16 bits	(c) 24 bits	(d) 32 bits</a:t>
            </a:r>
            <a:endParaRPr lang="sk-SK" dirty="0"/>
          </a:p>
          <a:p>
            <a:pPr marL="0" lvl="0" indent="0">
              <a:buNone/>
            </a:pPr>
            <a:r>
              <a:rPr lang="en-US" sz="2400" dirty="0"/>
              <a:t>12. In the 2's comp1ement form, the binary number 10010011 is equal to the decimal number</a:t>
            </a:r>
            <a:endParaRPr lang="sk-SK" sz="2400" dirty="0"/>
          </a:p>
          <a:p>
            <a:pPr marL="0" indent="0">
              <a:buNone/>
            </a:pPr>
            <a:r>
              <a:rPr lang="en-US" sz="2400" dirty="0"/>
              <a:t>(a) -19	(b) + 109	(c) +9 1	(d) - 109</a:t>
            </a:r>
            <a:endParaRPr lang="sk-SK" sz="2400" dirty="0"/>
          </a:p>
          <a:p>
            <a:pPr marL="0" indent="0">
              <a:buNone/>
            </a:pPr>
            <a:endParaRPr lang="sk-SK" sz="1500" dirty="0"/>
          </a:p>
          <a:p>
            <a:pPr marL="0" indent="0">
              <a:buNone/>
            </a:pPr>
            <a:endParaRPr lang="sk-SK" sz="1500" dirty="0"/>
          </a:p>
          <a:p>
            <a:pPr marL="0" indent="0">
              <a:buNone/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6248026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C2DCEB60-778F-400E-8A3E-37214974A0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458" y="80682"/>
            <a:ext cx="77710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77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D4BD3FF7-D2FC-4396-A4F5-AC7B776FCB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6021" y="280996"/>
            <a:ext cx="7833151" cy="491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124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138E50D0-BC41-4700-8423-82EE4C0169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28" y="270576"/>
            <a:ext cx="5747401" cy="5312801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37073A98-B3F0-473E-ADF6-64C61C863D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132" y="98612"/>
            <a:ext cx="4787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645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ABF422D6-AECC-4C13-8267-06571739D2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162" y="1082899"/>
            <a:ext cx="8829676" cy="469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619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F27C24FC-6B19-44E1-980E-2C46C70864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637" y="755199"/>
            <a:ext cx="8968726" cy="534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001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79DF96C1-320C-47FA-916D-691E320BF9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298" y="0"/>
            <a:ext cx="11141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559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017B8F58-5615-4C2C-B4CB-68B57EA925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463" y="-5739"/>
            <a:ext cx="7464357" cy="3434739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26CCB98C-7C1C-4255-9C0A-7813FADD54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74200"/>
            <a:ext cx="7665396" cy="375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7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FF8FBA-D13F-43D7-882C-63D3DBD62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E3F5361-3F31-4651-8058-B3CB7BE81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6837" y="1416424"/>
            <a:ext cx="11076963" cy="5076451"/>
          </a:xfrm>
        </p:spPr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r>
              <a:rPr lang="en-US" sz="4500" dirty="0"/>
              <a:t>13. In the 2's comp1ement form, the binary number 10010011 is equal to the decimal number</a:t>
            </a:r>
            <a:endParaRPr lang="sk-SK" sz="4500" dirty="0"/>
          </a:p>
          <a:p>
            <a:pPr marL="342900" indent="-342900">
              <a:buAutoNum type="alphaLcParenBoth"/>
            </a:pPr>
            <a:r>
              <a:rPr lang="en-US" sz="4500" dirty="0"/>
              <a:t>-19	(b) + 109	(c) +91	(d) – 109</a:t>
            </a:r>
          </a:p>
          <a:p>
            <a:pPr marL="0" indent="0">
              <a:buNone/>
            </a:pPr>
            <a:r>
              <a:rPr lang="en-US" sz="4500" dirty="0"/>
              <a:t>14. The binary number 101100111001010100001 can be written in octal as</a:t>
            </a:r>
          </a:p>
          <a:p>
            <a:pPr marL="0" indent="0">
              <a:buNone/>
            </a:pPr>
            <a:r>
              <a:rPr lang="en-US" sz="4500" dirty="0"/>
              <a:t>(a)5471230</a:t>
            </a:r>
            <a:r>
              <a:rPr lang="en-US" sz="4500" baseline="-25000" dirty="0"/>
              <a:t>8        </a:t>
            </a:r>
            <a:r>
              <a:rPr lang="en-US" sz="4500" dirty="0"/>
              <a:t>(b) 5471241</a:t>
            </a:r>
            <a:r>
              <a:rPr lang="en-US" sz="4500" baseline="-25000" dirty="0"/>
              <a:t>8  </a:t>
            </a:r>
            <a:r>
              <a:rPr lang="en-US" sz="4500" dirty="0"/>
              <a:t>  (c) 2634521</a:t>
            </a:r>
            <a:r>
              <a:rPr lang="en-US" sz="4500" baseline="-25000" dirty="0"/>
              <a:t>8</a:t>
            </a:r>
            <a:r>
              <a:rPr lang="en-US" sz="4500" dirty="0"/>
              <a:t>	(d)</a:t>
            </a:r>
            <a:r>
              <a:rPr lang="en-US" sz="4500" b="1" dirty="0"/>
              <a:t> </a:t>
            </a:r>
            <a:r>
              <a:rPr lang="en-US" sz="4500" dirty="0"/>
              <a:t>23162501</a:t>
            </a:r>
            <a:r>
              <a:rPr lang="en-US" sz="4500" baseline="-25000" dirty="0"/>
              <a:t>8</a:t>
            </a:r>
          </a:p>
          <a:p>
            <a:pPr marL="0" indent="0">
              <a:buNone/>
            </a:pPr>
            <a:r>
              <a:rPr lang="en-US" sz="4500" dirty="0"/>
              <a:t>15. The binary number  10001101010001101111 can be written in hexadecimal  as</a:t>
            </a:r>
          </a:p>
          <a:p>
            <a:pPr marL="0" indent="0">
              <a:buNone/>
            </a:pPr>
            <a:r>
              <a:rPr lang="en-US" sz="4500" dirty="0"/>
              <a:t>(a) AD467</a:t>
            </a:r>
            <a:r>
              <a:rPr lang="en-US" sz="4500" baseline="-25000" dirty="0"/>
              <a:t>16</a:t>
            </a:r>
            <a:r>
              <a:rPr lang="en-US" sz="4500" dirty="0"/>
              <a:t>       (b) 8C46F</a:t>
            </a:r>
            <a:r>
              <a:rPr lang="en-US" sz="4500" baseline="-25000" dirty="0"/>
              <a:t>16</a:t>
            </a:r>
            <a:r>
              <a:rPr lang="en-US" sz="4500" dirty="0"/>
              <a:t>	(c) 8D46F</a:t>
            </a:r>
            <a:r>
              <a:rPr lang="en-US" sz="4500" baseline="-25000" dirty="0"/>
              <a:t>16</a:t>
            </a:r>
            <a:r>
              <a:rPr lang="sk-SK" sz="4500" baseline="-25000" dirty="0"/>
              <a:t>         </a:t>
            </a:r>
            <a:r>
              <a:rPr lang="en-US" sz="4500" dirty="0"/>
              <a:t>d) AE46F</a:t>
            </a:r>
            <a:r>
              <a:rPr lang="en-US" sz="4500" baseline="-25000" dirty="0"/>
              <a:t>16</a:t>
            </a:r>
          </a:p>
          <a:p>
            <a:pPr marL="0" indent="0">
              <a:buNone/>
            </a:pPr>
            <a:r>
              <a:rPr lang="en-US" sz="4500" dirty="0"/>
              <a:t>16. The binary number for F7A9</a:t>
            </a:r>
            <a:r>
              <a:rPr lang="en-US" sz="4500" baseline="-25000" dirty="0"/>
              <a:t>16</a:t>
            </a:r>
            <a:r>
              <a:rPr lang="en-US" sz="4500" dirty="0"/>
              <a:t> is </a:t>
            </a:r>
          </a:p>
          <a:p>
            <a:pPr marL="514350" indent="-514350">
              <a:buAutoNum type="alphaLcParenBoth"/>
            </a:pPr>
            <a:r>
              <a:rPr lang="en-US" sz="4500" dirty="0"/>
              <a:t>1111011110101001   (c) 1111111010110001   </a:t>
            </a:r>
          </a:p>
          <a:p>
            <a:pPr marL="514350" indent="-514350">
              <a:buAutoNum type="alphaLcParenBoth"/>
            </a:pPr>
            <a:r>
              <a:rPr lang="en-US" sz="4500" dirty="0"/>
              <a:t>1110111110101001   (d) 1111011010101001</a:t>
            </a:r>
          </a:p>
          <a:p>
            <a:pPr marL="0" lvl="0" indent="0">
              <a:buNone/>
            </a:pPr>
            <a:r>
              <a:rPr lang="en-US" sz="4500" dirty="0"/>
              <a:t>17. The BCD number for decimal 473 is</a:t>
            </a:r>
            <a:endParaRPr lang="sk-SK" sz="4500" dirty="0"/>
          </a:p>
          <a:p>
            <a:pPr marL="514350" indent="-514350">
              <a:buAutoNum type="alphaLcParenBoth"/>
            </a:pPr>
            <a:r>
              <a:rPr lang="en-US" sz="4500" dirty="0"/>
              <a:t>111011010 	(b) 110001110011    (c) 010001110011   (d) 010011110011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54710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CB7EEDE0-6CB7-4F63-BCDD-3C600BD86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objekt pre obsah 3">
            <a:extLst>
              <a:ext uri="{FF2B5EF4-FFF2-40B4-BE49-F238E27FC236}">
                <a16:creationId xmlns:a16="http://schemas.microsoft.com/office/drawing/2014/main" id="{8F3ED241-48F3-47A3-85F6-346F78CB4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1872"/>
            <a:ext cx="10515600" cy="481509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k-SK" sz="4500" dirty="0"/>
              <a:t>1</a:t>
            </a:r>
            <a:r>
              <a:rPr lang="en-US" sz="4500" dirty="0"/>
              <a:t>.  What is the weight of the digit 6 in each of the following decimal numbers ?</a:t>
            </a:r>
          </a:p>
          <a:p>
            <a:pPr marL="0" indent="0">
              <a:buNone/>
            </a:pPr>
            <a:r>
              <a:rPr lang="en-US" sz="4500" dirty="0"/>
              <a:t>(a)  1386	</a:t>
            </a:r>
            <a:r>
              <a:rPr lang="sk-SK" sz="4500" dirty="0"/>
              <a:t>  </a:t>
            </a:r>
            <a:r>
              <a:rPr lang="en-US" sz="4500" dirty="0"/>
              <a:t>(b) 54,692</a:t>
            </a:r>
            <a:r>
              <a:rPr lang="sk-SK" sz="4500" dirty="0"/>
              <a:t>     </a:t>
            </a:r>
            <a:r>
              <a:rPr lang="en-US" sz="4500" dirty="0"/>
              <a:t>(c)  671,920</a:t>
            </a:r>
          </a:p>
          <a:p>
            <a:pPr marL="0" indent="0">
              <a:buNone/>
            </a:pPr>
            <a:r>
              <a:rPr lang="en-US" sz="4500" dirty="0"/>
              <a:t>2.   Express each of the following decimal numbers as a power of ten:</a:t>
            </a:r>
          </a:p>
          <a:p>
            <a:pPr marL="0" indent="0">
              <a:buNone/>
            </a:pPr>
            <a:r>
              <a:rPr lang="en-US" sz="4500" dirty="0"/>
              <a:t>(a)  10	(b)  100	(c)  10,000</a:t>
            </a:r>
            <a:r>
              <a:rPr lang="sk-SK" sz="4500" dirty="0"/>
              <a:t>      </a:t>
            </a:r>
            <a:r>
              <a:rPr lang="en-US" sz="4500" dirty="0"/>
              <a:t>(d)  1,000,000</a:t>
            </a:r>
          </a:p>
          <a:p>
            <a:pPr marL="0" indent="0">
              <a:buNone/>
            </a:pPr>
            <a:r>
              <a:rPr lang="en-US" sz="4500" dirty="0"/>
              <a:t>3.  Give the value of each digit in the following decimal numbers:</a:t>
            </a:r>
          </a:p>
          <a:p>
            <a:pPr marL="0" indent="0">
              <a:buNone/>
            </a:pPr>
            <a:r>
              <a:rPr lang="en-US" sz="4500" dirty="0"/>
              <a:t>(a) 471	(b) 9356	(c)  125,000</a:t>
            </a:r>
          </a:p>
          <a:p>
            <a:pPr marL="0" indent="0">
              <a:buNone/>
            </a:pPr>
            <a:r>
              <a:rPr lang="en-US" sz="4500" dirty="0"/>
              <a:t>4.  How high can you count with four decimal digits ?</a:t>
            </a:r>
          </a:p>
          <a:p>
            <a:pPr marL="0" indent="0">
              <a:buNone/>
            </a:pPr>
            <a:r>
              <a:rPr lang="sk-SK" sz="4500" dirty="0"/>
              <a:t>5. </a:t>
            </a:r>
            <a:r>
              <a:rPr lang="en-US" sz="4500" dirty="0"/>
              <a:t>Convert the following binary numbers to decimal:</a:t>
            </a:r>
            <a:r>
              <a:rPr lang="sk-SK" sz="4500" dirty="0"/>
              <a:t> </a:t>
            </a:r>
          </a:p>
          <a:p>
            <a:pPr marL="0" indent="0">
              <a:buNone/>
            </a:pPr>
            <a:r>
              <a:rPr lang="sk-SK" sz="4500" dirty="0"/>
              <a:t>a)</a:t>
            </a:r>
            <a:r>
              <a:rPr lang="en-US" sz="4500" dirty="0"/>
              <a:t>11</a:t>
            </a:r>
            <a:r>
              <a:rPr lang="sk-SK" sz="4500" dirty="0"/>
              <a:t>  b)</a:t>
            </a:r>
            <a:r>
              <a:rPr lang="en-US" sz="4500" dirty="0"/>
              <a:t>100</a:t>
            </a:r>
            <a:r>
              <a:rPr lang="sk-SK" sz="4500" dirty="0"/>
              <a:t>   </a:t>
            </a:r>
            <a:r>
              <a:rPr lang="en-US" sz="4500" dirty="0"/>
              <a:t>(c)  111</a:t>
            </a:r>
            <a:r>
              <a:rPr lang="sk-SK" sz="4500" dirty="0"/>
              <a:t> </a:t>
            </a:r>
            <a:r>
              <a:rPr lang="en-US" sz="4500" dirty="0"/>
              <a:t>(d)1000</a:t>
            </a:r>
            <a:r>
              <a:rPr lang="sk-SK" sz="4500" dirty="0"/>
              <a:t>  </a:t>
            </a:r>
            <a:r>
              <a:rPr lang="en-US" sz="4500" dirty="0"/>
              <a:t>(e)  1001</a:t>
            </a:r>
            <a:r>
              <a:rPr lang="sk-SK" sz="4500" dirty="0"/>
              <a:t> </a:t>
            </a:r>
            <a:r>
              <a:rPr lang="en-US" sz="4500" dirty="0"/>
              <a:t>(f)  1100</a:t>
            </a:r>
            <a:r>
              <a:rPr lang="sk-SK" sz="4500" dirty="0"/>
              <a:t> </a:t>
            </a:r>
            <a:r>
              <a:rPr lang="en-US" sz="4500" dirty="0"/>
              <a:t>(g)  1011</a:t>
            </a:r>
            <a:r>
              <a:rPr lang="sk-SK" sz="4500" dirty="0"/>
              <a:t> </a:t>
            </a:r>
            <a:r>
              <a:rPr lang="en-US" sz="4500" dirty="0"/>
              <a:t>(h) 1111</a:t>
            </a:r>
            <a:endParaRPr lang="en-US" sz="8000" dirty="0"/>
          </a:p>
          <a:p>
            <a:pPr marL="0" indent="0">
              <a:buNone/>
            </a:pPr>
            <a:r>
              <a:rPr lang="en-US" sz="4500" dirty="0"/>
              <a:t>6.</a:t>
            </a:r>
            <a:r>
              <a:rPr lang="sk-SK" sz="4500" dirty="0"/>
              <a:t> </a:t>
            </a:r>
            <a:r>
              <a:rPr lang="en-US" sz="4500" dirty="0"/>
              <a:t>Convert the following binary numbers to decima1:</a:t>
            </a:r>
          </a:p>
          <a:p>
            <a:pPr marL="0" indent="0">
              <a:buNone/>
            </a:pPr>
            <a:r>
              <a:rPr lang="en-US" sz="4500" dirty="0"/>
              <a:t> (a)</a:t>
            </a:r>
            <a:r>
              <a:rPr lang="sk-SK" sz="4500" dirty="0"/>
              <a:t> </a:t>
            </a:r>
            <a:r>
              <a:rPr lang="en-US" sz="4500" dirty="0"/>
              <a:t>1110</a:t>
            </a:r>
            <a:r>
              <a:rPr lang="sk-SK" sz="4500" dirty="0"/>
              <a:t>     </a:t>
            </a:r>
            <a:r>
              <a:rPr lang="en-US" sz="4500" dirty="0"/>
              <a:t>(b)  1010	</a:t>
            </a:r>
            <a:r>
              <a:rPr lang="sk-SK" sz="4500" dirty="0"/>
              <a:t>   </a:t>
            </a:r>
            <a:r>
              <a:rPr lang="en-US" sz="4500" dirty="0"/>
              <a:t>(c)  11100  </a:t>
            </a:r>
            <a:r>
              <a:rPr lang="sk-SK" sz="4500" dirty="0"/>
              <a:t>   </a:t>
            </a:r>
            <a:r>
              <a:rPr lang="en-US" sz="4500" dirty="0"/>
              <a:t>(d)  10000</a:t>
            </a:r>
          </a:p>
          <a:p>
            <a:pPr marL="0" indent="0">
              <a:buNone/>
            </a:pPr>
            <a:r>
              <a:rPr lang="en-US" sz="4500" dirty="0"/>
              <a:t> (e)  10101 </a:t>
            </a:r>
            <a:r>
              <a:rPr lang="sk-SK" sz="4500" dirty="0"/>
              <a:t>   </a:t>
            </a:r>
            <a:r>
              <a:rPr lang="en-US" sz="4500" dirty="0"/>
              <a:t>  (f)  11101</a:t>
            </a:r>
            <a:r>
              <a:rPr lang="sk-SK" sz="4500" dirty="0"/>
              <a:t>   </a:t>
            </a:r>
            <a:r>
              <a:rPr lang="en-US" sz="4500" dirty="0"/>
              <a:t> (g) 10111  </a:t>
            </a:r>
            <a:r>
              <a:rPr lang="sk-SK" sz="4500" dirty="0"/>
              <a:t>   </a:t>
            </a:r>
            <a:r>
              <a:rPr lang="en-US" sz="4500" dirty="0"/>
              <a:t>(h)11111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305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5FC833-D9F8-453E-BD16-2942BFCA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BE4CC73-E643-43C5-ABDE-943217A30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7553" y="1246094"/>
            <a:ext cx="10986247" cy="493086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7.   Convert each binary number to decimal:</a:t>
            </a:r>
          </a:p>
          <a:p>
            <a:pPr marL="0" indent="0">
              <a:buNone/>
            </a:pPr>
            <a:r>
              <a:rPr lang="en-US" dirty="0"/>
              <a:t>(a)  110011.11	(b)  101010.01</a:t>
            </a:r>
            <a:r>
              <a:rPr lang="sk-SK" dirty="0"/>
              <a:t>   </a:t>
            </a:r>
            <a:r>
              <a:rPr lang="en-US" dirty="0"/>
              <a:t> (c) 1000001.111  (d)  1111000.101</a:t>
            </a:r>
          </a:p>
          <a:p>
            <a:pPr marL="0" indent="0">
              <a:buNone/>
            </a:pPr>
            <a:r>
              <a:rPr lang="en-US" dirty="0"/>
              <a:t>(e) 1011100.10101   (f)  1110001.0001 </a:t>
            </a:r>
            <a:r>
              <a:rPr lang="sk-SK" dirty="0"/>
              <a:t>   </a:t>
            </a:r>
            <a:r>
              <a:rPr lang="en-US" dirty="0"/>
              <a:t>(g)  1011010. 1010</a:t>
            </a:r>
            <a:endParaRPr lang="sk-SK" dirty="0"/>
          </a:p>
          <a:p>
            <a:pPr marL="0" indent="0">
              <a:buNone/>
            </a:pPr>
            <a:r>
              <a:rPr lang="en-US" dirty="0"/>
              <a:t>(h)  1111111.11111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8.What is the highest decimal number that can be represented by each of the following numbers of binary digits (hits)?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9.How many bits are required to represent the following decimal numbers ?</a:t>
            </a:r>
          </a:p>
          <a:p>
            <a:pPr marL="514350" indent="-514350">
              <a:buAutoNum type="alphaLcParenBoth"/>
            </a:pPr>
            <a:r>
              <a:rPr lang="en-US" dirty="0"/>
              <a:t>17	(b)  35	(c)  49	(d)  68</a:t>
            </a:r>
            <a:r>
              <a:rPr lang="sk-SK" dirty="0"/>
              <a:t> </a:t>
            </a:r>
            <a:r>
              <a:rPr lang="en-US" dirty="0"/>
              <a:t>(e) 81	(f)  114</a:t>
            </a:r>
            <a:r>
              <a:rPr lang="sk-SK" dirty="0"/>
              <a:t>  </a:t>
            </a:r>
            <a:r>
              <a:rPr lang="en-US" dirty="0"/>
              <a:t>(g)  132</a:t>
            </a:r>
            <a:r>
              <a:rPr lang="sk-SK" dirty="0"/>
              <a:t>   (</a:t>
            </a:r>
            <a:r>
              <a:rPr lang="en-US" dirty="0"/>
              <a:t>h) 205</a:t>
            </a:r>
            <a:endParaRPr lang="sk-SK" dirty="0"/>
          </a:p>
          <a:p>
            <a:pPr marL="514350" indent="-514350">
              <a:buAutoNum type="alphaLcParenBoth"/>
            </a:pPr>
            <a:endParaRPr lang="sk-SK" dirty="0"/>
          </a:p>
          <a:p>
            <a:pPr marL="0" indent="0">
              <a:buNone/>
            </a:pPr>
            <a:r>
              <a:rPr lang="sk-SK" dirty="0"/>
              <a:t>10</a:t>
            </a:r>
            <a:r>
              <a:rPr lang="en-US" dirty="0"/>
              <a:t>.   Generate the binary  sequence for each decimal sequence:</a:t>
            </a:r>
          </a:p>
          <a:p>
            <a:pPr marL="0" indent="0">
              <a:buNone/>
            </a:pPr>
            <a:r>
              <a:rPr lang="sk-SK" dirty="0"/>
              <a:t>0</a:t>
            </a:r>
            <a:r>
              <a:rPr lang="en-US" dirty="0"/>
              <a:t> through 7	(b)  8 through  15	(c)  16 through 31</a:t>
            </a:r>
            <a:endParaRPr lang="en-US" sz="4000" dirty="0"/>
          </a:p>
          <a:p>
            <a:pPr marL="0" indent="0">
              <a:buNone/>
            </a:pPr>
            <a:r>
              <a:rPr lang="en-US" dirty="0"/>
              <a:t>(d) 32 through 63	(e)  64 through 75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966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068011B-37E8-4924-9FD9-BB6A480A3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EE3F8178-0799-4DB6-9D29-267890499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412"/>
            <a:ext cx="10515600" cy="50115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k-SK" dirty="0"/>
              <a:t>11</a:t>
            </a:r>
            <a:r>
              <a:rPr lang="en-US" dirty="0"/>
              <a:t>. Convert each decimal number to binary by using the sum-of-weights method:</a:t>
            </a:r>
          </a:p>
          <a:p>
            <a:pPr marL="0" indent="0">
              <a:buNone/>
            </a:pPr>
            <a:r>
              <a:rPr lang="pt-BR" dirty="0"/>
              <a:t>(a) 10	(b)  17	(c) 24	(d) 48</a:t>
            </a:r>
          </a:p>
          <a:p>
            <a:pPr marL="0" indent="0">
              <a:buNone/>
            </a:pPr>
            <a:r>
              <a:rPr lang="pt-BR" dirty="0"/>
              <a:t>(e) 61	(f) 93	(g)  125	(h)  186</a:t>
            </a:r>
          </a:p>
          <a:p>
            <a:pPr marL="0" indent="0">
              <a:buNone/>
            </a:pPr>
            <a:r>
              <a:rPr lang="en-US" dirty="0"/>
              <a:t>12.	Convert each decimal fraction to binary using the sum-of-</a:t>
            </a:r>
            <a:r>
              <a:rPr lang="en-US" dirty="0" err="1"/>
              <a:t>weig</a:t>
            </a:r>
            <a:r>
              <a:rPr lang="en-US" dirty="0"/>
              <a:t> </a:t>
            </a:r>
            <a:r>
              <a:rPr lang="en-US" dirty="0" err="1"/>
              <a:t>hts</a:t>
            </a:r>
            <a:r>
              <a:rPr lang="en-US" dirty="0"/>
              <a:t> method:</a:t>
            </a:r>
          </a:p>
          <a:p>
            <a:pPr marL="0" indent="0">
              <a:buNone/>
            </a:pPr>
            <a:r>
              <a:rPr lang="en-US" dirty="0"/>
              <a:t>(a)  0.32	(b) 0.246	(c)  0.0981</a:t>
            </a:r>
          </a:p>
          <a:p>
            <a:pPr marL="0" indent="0">
              <a:buNone/>
            </a:pPr>
            <a:r>
              <a:rPr lang="en-US" dirty="0"/>
              <a:t>13.</a:t>
            </a:r>
            <a:r>
              <a:rPr lang="sk-SK" dirty="0"/>
              <a:t> </a:t>
            </a:r>
            <a:r>
              <a:rPr lang="en-US" dirty="0"/>
              <a:t>Convert each decimal number to binary using repeated division by 2:</a:t>
            </a:r>
          </a:p>
          <a:p>
            <a:pPr marL="0" indent="0">
              <a:buNone/>
            </a:pPr>
            <a:r>
              <a:rPr lang="en-US" dirty="0"/>
              <a:t>(a)15</a:t>
            </a:r>
            <a:r>
              <a:rPr lang="sk-SK" dirty="0"/>
              <a:t>	</a:t>
            </a:r>
            <a:r>
              <a:rPr lang="en-US" dirty="0"/>
              <a:t>(e) 40</a:t>
            </a:r>
            <a:r>
              <a:rPr lang="sk-SK" dirty="0"/>
              <a:t>	</a:t>
            </a:r>
            <a:r>
              <a:rPr lang="en-US" dirty="0"/>
              <a:t> (b)21</a:t>
            </a:r>
            <a:r>
              <a:rPr lang="sk-SK" dirty="0"/>
              <a:t>	</a:t>
            </a:r>
            <a:r>
              <a:rPr lang="en-US" dirty="0"/>
              <a:t>(f) 59</a:t>
            </a:r>
            <a:r>
              <a:rPr lang="sk-SK" dirty="0"/>
              <a:t>	</a:t>
            </a:r>
            <a:r>
              <a:rPr lang="en-US" dirty="0"/>
              <a:t> (c) 28</a:t>
            </a:r>
            <a:r>
              <a:rPr lang="sk-SK" dirty="0"/>
              <a:t>	</a:t>
            </a:r>
            <a:r>
              <a:rPr lang="en-US" dirty="0"/>
              <a:t>(g)  65</a:t>
            </a:r>
            <a:r>
              <a:rPr lang="sk-SK" dirty="0"/>
              <a:t>	</a:t>
            </a:r>
            <a:r>
              <a:rPr lang="en-US" dirty="0"/>
              <a:t> (d) 34</a:t>
            </a:r>
            <a:r>
              <a:rPr lang="sk-SK" dirty="0"/>
              <a:t>	</a:t>
            </a:r>
            <a:r>
              <a:rPr lang="en-US" dirty="0"/>
              <a:t>(h) 73</a:t>
            </a:r>
          </a:p>
          <a:p>
            <a:pPr marL="0" indent="0">
              <a:buNone/>
            </a:pPr>
            <a:r>
              <a:rPr lang="en-US" dirty="0"/>
              <a:t>14.	Convert each decimal fraction to binary using repeated multiplication by 2:</a:t>
            </a:r>
          </a:p>
          <a:p>
            <a:pPr marL="0" indent="0">
              <a:buNone/>
            </a:pPr>
            <a:r>
              <a:rPr lang="pt-BR" dirty="0"/>
              <a:t>(a) 0.98	(b) 0.347	(c)  0.9028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067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6B3C6A-0A6C-4B09-BBAB-633D596B9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24798A7D-DB88-4F37-95BA-E4CFF60E4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21.  Express each decimal number in binary as an 8-bit sign-magnitude number:</a:t>
            </a:r>
          </a:p>
          <a:p>
            <a:pPr marL="0" indent="0">
              <a:buNone/>
            </a:pPr>
            <a:r>
              <a:rPr lang="en-US" dirty="0"/>
              <a:t>(a) + 29	(b)  -85	(c) +100	(d)  -123</a:t>
            </a:r>
          </a:p>
          <a:p>
            <a:pPr marL="0" indent="0">
              <a:buNone/>
            </a:pPr>
            <a:r>
              <a:rPr lang="en-US" dirty="0"/>
              <a:t>22.	Express each decimal number as an 8-bit number in the l's complement form:</a:t>
            </a:r>
          </a:p>
          <a:p>
            <a:pPr marL="0" indent="0">
              <a:buNone/>
            </a:pPr>
            <a:r>
              <a:rPr lang="en-US" dirty="0"/>
              <a:t>(a)  -34	(b) + 57	(c)  -99	(d) + 115</a:t>
            </a:r>
          </a:p>
          <a:p>
            <a:pPr marL="0" indent="0">
              <a:buNone/>
            </a:pPr>
            <a:r>
              <a:rPr lang="en-US" dirty="0"/>
              <a:t>23.	Express each decimal  number as an 8-bit number in the 2's comp1ement form:</a:t>
            </a:r>
          </a:p>
          <a:p>
            <a:pPr marL="0" indent="0">
              <a:buNone/>
            </a:pPr>
            <a:r>
              <a:rPr lang="en-US" dirty="0"/>
              <a:t>(a) +12	(b)  -68	(c) +101	(d)  -125</a:t>
            </a:r>
          </a:p>
          <a:p>
            <a:pPr marL="0" indent="0">
              <a:buNone/>
            </a:pPr>
            <a:r>
              <a:rPr lang="en-US" dirty="0"/>
              <a:t>24.	Determine the decimal value of each signed binary number in the sign-magnitude form:</a:t>
            </a:r>
          </a:p>
          <a:p>
            <a:pPr marL="0" indent="0">
              <a:buNone/>
            </a:pPr>
            <a:r>
              <a:rPr lang="en-US" dirty="0"/>
              <a:t>(a)  10011001	(b) 01110100	   (c)  10111111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190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AF2419-54FA-4A3C-BE9B-30AC2F1D3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C8AA7E1-9767-4521-810F-DAD0C552D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46094"/>
            <a:ext cx="11074167" cy="493086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35.	Convert each hexadecimal number to binary:</a:t>
            </a:r>
          </a:p>
          <a:p>
            <a:pPr marL="0" indent="0">
              <a:buNone/>
            </a:pPr>
            <a:r>
              <a:rPr lang="en-US" dirty="0"/>
              <a:t>(a)  38</a:t>
            </a:r>
            <a:r>
              <a:rPr lang="en-US" baseline="-25000" dirty="0"/>
              <a:t>16</a:t>
            </a:r>
            <a:r>
              <a:rPr lang="en-US" dirty="0"/>
              <a:t>	      (b)  59</a:t>
            </a:r>
            <a:r>
              <a:rPr lang="en-US" baseline="-25000" dirty="0"/>
              <a:t>16</a:t>
            </a:r>
            <a:r>
              <a:rPr lang="en-US" dirty="0"/>
              <a:t>	(c)  A14 </a:t>
            </a:r>
            <a:r>
              <a:rPr lang="en-US" baseline="-25000" dirty="0"/>
              <a:t>16</a:t>
            </a:r>
            <a:r>
              <a:rPr lang="en-US" dirty="0"/>
              <a:t>	(d)  8D</a:t>
            </a:r>
            <a:r>
              <a:rPr lang="en-US" baseline="-25000" dirty="0"/>
              <a:t>16</a:t>
            </a:r>
            <a:r>
              <a:rPr lang="sk-SK" baseline="-25000" dirty="0"/>
              <a:t> </a:t>
            </a:r>
            <a:r>
              <a:rPr lang="en-US" baseline="-25000" dirty="0"/>
              <a:t>      </a:t>
            </a:r>
            <a:r>
              <a:rPr lang="en-US" dirty="0"/>
              <a:t>(e)  4100 </a:t>
            </a:r>
            <a:r>
              <a:rPr lang="en-US" baseline="-25000" dirty="0"/>
              <a:t>16</a:t>
            </a:r>
            <a:r>
              <a:rPr lang="en-US" dirty="0"/>
              <a:t>	(f)  FB17 </a:t>
            </a:r>
            <a:r>
              <a:rPr lang="en-US" baseline="-25000" dirty="0"/>
              <a:t>16</a:t>
            </a:r>
            <a:r>
              <a:rPr lang="en-US" dirty="0"/>
              <a:t>	(g)   8A9D</a:t>
            </a:r>
            <a:r>
              <a:rPr lang="en-US" baseline="-25000" dirty="0"/>
              <a:t>16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36.	Convert each binary number to hexadecimal:</a:t>
            </a:r>
          </a:p>
          <a:p>
            <a:pPr marL="0" lvl="0" indent="0">
              <a:buNone/>
            </a:pPr>
            <a:r>
              <a:rPr lang="en-US" dirty="0"/>
              <a:t>1110   (b)  10	(c)  10111</a:t>
            </a:r>
            <a:r>
              <a:rPr lang="sk-SK" dirty="0"/>
              <a:t>	</a:t>
            </a:r>
            <a:r>
              <a:rPr lang="en-US" dirty="0"/>
              <a:t> (d)  10100110  (e)  1111110000   (f)   100110000010</a:t>
            </a:r>
          </a:p>
          <a:p>
            <a:pPr marL="0" indent="0">
              <a:buNone/>
            </a:pPr>
            <a:r>
              <a:rPr lang="en-US" dirty="0"/>
              <a:t>37.	Convert each hexadecimal number to decimal:</a:t>
            </a:r>
          </a:p>
          <a:p>
            <a:pPr marL="0" indent="0">
              <a:buNone/>
            </a:pPr>
            <a:r>
              <a:rPr lang="en-US" dirty="0"/>
              <a:t> (a)	23 </a:t>
            </a:r>
            <a:r>
              <a:rPr lang="en-US" baseline="-25000" dirty="0"/>
              <a:t>16</a:t>
            </a:r>
            <a:r>
              <a:rPr lang="en-US" dirty="0"/>
              <a:t>	(c)  1A</a:t>
            </a:r>
            <a:r>
              <a:rPr lang="en-US" baseline="-25000" dirty="0"/>
              <a:t>16</a:t>
            </a:r>
            <a:r>
              <a:rPr lang="en-US" dirty="0"/>
              <a:t>	(d)  8D </a:t>
            </a:r>
            <a:r>
              <a:rPr lang="en-US" baseline="-25000" dirty="0"/>
              <a:t>16</a:t>
            </a:r>
            <a:r>
              <a:rPr lang="sk-SK" dirty="0"/>
              <a:t>	</a:t>
            </a:r>
            <a:r>
              <a:rPr lang="en-US" dirty="0"/>
              <a:t> (e) F3</a:t>
            </a:r>
            <a:r>
              <a:rPr lang="en-US" baseline="-25000" dirty="0"/>
              <a:t>16</a:t>
            </a:r>
            <a:r>
              <a:rPr lang="en-US" dirty="0"/>
              <a:t>		(g)  5C2 </a:t>
            </a:r>
            <a:r>
              <a:rPr lang="en-US" baseline="-25000" dirty="0"/>
              <a:t>16</a:t>
            </a:r>
            <a:r>
              <a:rPr lang="en-US" dirty="0"/>
              <a:t>	(h) 700</a:t>
            </a:r>
            <a:r>
              <a:rPr lang="en-US" baseline="-25000" dirty="0"/>
              <a:t>16</a:t>
            </a:r>
          </a:p>
          <a:p>
            <a:pPr marL="0" indent="0">
              <a:buNone/>
            </a:pPr>
            <a:r>
              <a:rPr lang="en-US" dirty="0"/>
              <a:t>38.	Convert each decimal number to hexadecimal:</a:t>
            </a:r>
          </a:p>
          <a:p>
            <a:pPr marL="0" indent="0">
              <a:buNone/>
            </a:pPr>
            <a:r>
              <a:rPr lang="en-US" dirty="0"/>
              <a:t>(a) 8	(b)  14	(c) 33	(d) 52</a:t>
            </a:r>
            <a:r>
              <a:rPr lang="sk-SK" dirty="0"/>
              <a:t>	</a:t>
            </a:r>
            <a:r>
              <a:rPr lang="en-US" dirty="0"/>
              <a:t>(e)  284	(f) 2890	(g) 4019	(h)  6500</a:t>
            </a:r>
          </a:p>
          <a:p>
            <a:pPr marL="0" indent="0">
              <a:buNone/>
            </a:pPr>
            <a:r>
              <a:rPr lang="en-US" dirty="0"/>
              <a:t>39.  Perform the following additions:</a:t>
            </a:r>
          </a:p>
          <a:p>
            <a:pPr marL="0" indent="0">
              <a:buNone/>
            </a:pPr>
            <a:r>
              <a:rPr lang="en-US" dirty="0"/>
              <a:t>(a) 37 </a:t>
            </a:r>
            <a:r>
              <a:rPr lang="en-US" baseline="-25000" dirty="0"/>
              <a:t>16</a:t>
            </a:r>
            <a:r>
              <a:rPr lang="en-US" dirty="0"/>
              <a:t> + 29 </a:t>
            </a:r>
            <a:r>
              <a:rPr lang="en-US" baseline="-25000" dirty="0"/>
              <a:t>16</a:t>
            </a:r>
            <a:r>
              <a:rPr lang="en-US" dirty="0"/>
              <a:t>	(b)  A0</a:t>
            </a:r>
            <a:r>
              <a:rPr lang="en-US" baseline="-25000" dirty="0"/>
              <a:t>16</a:t>
            </a:r>
            <a:r>
              <a:rPr lang="en-US" dirty="0"/>
              <a:t>  + 6B</a:t>
            </a:r>
            <a:r>
              <a:rPr lang="en-US" baseline="-25000" dirty="0"/>
              <a:t>16</a:t>
            </a:r>
            <a:r>
              <a:rPr lang="en-US" dirty="0"/>
              <a:t>	(c)  FF</a:t>
            </a:r>
            <a:r>
              <a:rPr lang="en-US" baseline="-25000" dirty="0"/>
              <a:t>16</a:t>
            </a:r>
            <a:r>
              <a:rPr lang="en-US" dirty="0"/>
              <a:t> + BB </a:t>
            </a:r>
            <a:r>
              <a:rPr lang="en-US" baseline="-25000" dirty="0"/>
              <a:t>16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40.  Perform the following subtractions:</a:t>
            </a:r>
          </a:p>
          <a:p>
            <a:pPr marL="0" indent="0">
              <a:buNone/>
            </a:pPr>
            <a:r>
              <a:rPr lang="en-US" dirty="0"/>
              <a:t>(a)  5</a:t>
            </a:r>
            <a:r>
              <a:rPr lang="en-US" baseline="-25000" dirty="0"/>
              <a:t>16</a:t>
            </a:r>
            <a:r>
              <a:rPr lang="en-US" dirty="0"/>
              <a:t>- 40</a:t>
            </a:r>
            <a:r>
              <a:rPr lang="en-US" baseline="-25000" dirty="0"/>
              <a:t>16</a:t>
            </a:r>
            <a:r>
              <a:rPr lang="en-US" dirty="0"/>
              <a:t>	(b)  C8 </a:t>
            </a:r>
            <a:r>
              <a:rPr lang="en-US" baseline="-25000" dirty="0"/>
              <a:t>16</a:t>
            </a:r>
            <a:r>
              <a:rPr lang="en-US" dirty="0"/>
              <a:t>- 3A</a:t>
            </a:r>
            <a:r>
              <a:rPr lang="en-US" baseline="-25000" dirty="0"/>
              <a:t>16</a:t>
            </a:r>
            <a:r>
              <a:rPr lang="en-US" dirty="0"/>
              <a:t>	   (c) FD </a:t>
            </a:r>
            <a:r>
              <a:rPr lang="en-US" baseline="-25000" dirty="0"/>
              <a:t>16</a:t>
            </a:r>
            <a:r>
              <a:rPr lang="en-US" dirty="0"/>
              <a:t> - 88</a:t>
            </a:r>
            <a:r>
              <a:rPr lang="en-US" baseline="-25000" dirty="0"/>
              <a:t>16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592925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154</Words>
  <Application>Microsoft Office PowerPoint</Application>
  <PresentationFormat>Widescreen</PresentationFormat>
  <Paragraphs>95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Motív balíka Office</vt:lpstr>
      <vt:lpstr>Otazky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logika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Booleova algebra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Otazky</dc:title>
  <dc:creator>Ján Šaliga</dc:creator>
  <cp:lastModifiedBy>Imrich Andras</cp:lastModifiedBy>
  <cp:revision>24</cp:revision>
  <dcterms:created xsi:type="dcterms:W3CDTF">2019-11-12T12:12:13Z</dcterms:created>
  <dcterms:modified xsi:type="dcterms:W3CDTF">2019-11-13T07:09:52Z</dcterms:modified>
</cp:coreProperties>
</file>